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076824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1fbe0a39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5ebc15b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131a4d2a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1fbe0a39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emistry#pid=682164dd3a8eb73f25356507#tid=68243adb1342730009936a1f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3575304" y="5541264"/>
            <a:ext cx="5038344" cy="5394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高中化学 必修第一册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5ebc15b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131a4d2a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8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5_1#7c7b5e737?vop=1&amp;pid=1fbe0a396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示例</a:t>
            </a:r>
            <a:r>
              <a:rPr lang="en-US" altLang="zh-CN" sz="1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下列说法正确的是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</a:t>
            </a:r>
            <a:r>
              <a:rPr lang="en-US" altLang="zh-CN" sz="1800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3" name="QC_4_AN.6_1#7c7b5e737.bracket?vop=1&amp;pid=1fbe0a396&amp;color=0,0,0&amp;vpa=2&amp;vtp=1"/>
          <p:cNvSpPr/>
          <p:nvPr/>
        </p:nvSpPr>
        <p:spPr>
          <a:xfrm>
            <a:off x="3417349" y="1075817"/>
            <a:ext cx="327025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D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4_BD.5_2#7c7b5e737.choices?vop=1&amp;pid=1fbe0a396&amp;color=0,0,0&amp;vtp=1&amp;bbb=1"/>
              <p:cNvSpPr/>
              <p:nvPr/>
            </p:nvSpPr>
            <p:spPr>
              <a:xfrm>
                <a:off x="832104" y="1529771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因为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具有漂白性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所以它能使品红溶液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KMnO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溶液、紫色石蕊溶液褪色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等物质的量的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通入水中形成的溶液仍具有漂白能力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漂白粉、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活性炭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都能使红墨水褪色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，其原理相同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能使品红溶液褪色的不一定是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4" name="QC_4_BD.5_2#7c7b5e737.choices?vop=1&amp;pid=1fbe0a396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771"/>
                <a:ext cx="10533888" cy="1676400"/>
              </a:xfrm>
              <a:prstGeom prst="rect">
                <a:avLst/>
              </a:prstGeom>
              <a:blipFill>
                <a:blip r:embed="rId3"/>
                <a:stretch>
                  <a:fillRect l="-1389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QC_4_AS.7_1#7c7b5e737?vop=1&amp;pid=1fbe0a396&amp;color=0,0,0&amp;tib=255,255,255&amp;iip=2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3282879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QC_4_AS.7_1#7c7b5e737?vop=1&amp;pid=1fbe0a396&amp;color=0,0,0&amp;vtp=1&amp;bbb=1&amp;hb=1"/>
              <p:cNvSpPr/>
              <p:nvPr/>
            </p:nvSpPr>
            <p:spPr>
              <a:xfrm>
                <a:off x="832104" y="3218871"/>
                <a:ext cx="10531904" cy="20955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能使品红溶液褪色是因为其具有漂白性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能使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KMnO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溶液褪色是因为其具有还原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性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是酸性氧化物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能使紫色石蕊溶液变红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不能漂白酸碱指示剂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，A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错误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等物质的量的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b="0" i="0" kern="0" spc="-99900" smtClean="0">
                  <a:solidFill>
                    <a:srgbClr val="FFFFFF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通入水中恰好完全反应生成硫酸和盐酸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硫酸和盐酸没有漂白能力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错误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红墨水褪色分别体现了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b="0" i="0" kern="0" spc="-99900" smtClean="0">
                  <a:solidFill>
                    <a:srgbClr val="FFFFFF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的漂白性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漂白粉和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的强氧化性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活性炭的吸附性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，C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错误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氯水等都能使品红溶液褪色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所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以能使品红溶液褪色的不一定是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正确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C_4_AS.7_1#7c7b5e737?vop=1&amp;pid=1fbe0a396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218871"/>
                <a:ext cx="10531904" cy="2095500"/>
              </a:xfrm>
              <a:prstGeom prst="rect">
                <a:avLst/>
              </a:prstGeom>
              <a:blipFill>
                <a:blip r:embed="rId5"/>
                <a:stretch>
                  <a:fillRect l="-1390" r="-1506" b="-465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#c2faa19ff?pid=1fbe0a396&amp;color=0,0,0&amp;vtp=1&amp;bt=1&amp;bbb=1"/>
          <p:cNvSpPr/>
          <p:nvPr/>
        </p:nvSpPr>
        <p:spPr>
          <a:xfrm>
            <a:off x="832104" y="1080000"/>
            <a:ext cx="10533888" cy="83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1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小贴士</a:t>
            </a:r>
          </a:p>
          <a:p>
            <a:pPr lvl="0" algn="ctr" latinLnBrk="1">
              <a:lnSpc>
                <a:spcPts val="3300"/>
              </a:lnSpc>
            </a:pPr>
            <a:r>
              <a:rPr lang="en-US" altLang="zh-CN" b="1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漂白原理大揭秘</a:t>
            </a:r>
            <a:endParaRPr lang="en-US" altLang="zh-CN" sz="1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3" name="P_4_BD#c2faa19ff?colgroup=3,15,21,14&amp;pid=1fbe0a396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18923982"/>
                  </p:ext>
                </p:extLst>
              </p:nvPr>
            </p:nvGraphicFramePr>
            <p:xfrm>
              <a:off x="832104" y="2041644"/>
              <a:ext cx="10506456" cy="1363472"/>
            </p:xfrm>
            <a:graphic>
              <a:graphicData uri="http://schemas.openxmlformats.org/drawingml/2006/table">
                <a:tbl>
                  <a:tblPr/>
                  <a:tblGrid>
                    <a:gridCol w="81381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9718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98678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734056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类型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氧化型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化合型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吸附型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漂白剂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HClO</m:t>
                              </m:r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SO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活性炭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原理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氧化反应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化合反应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吸附作用（物理变化）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特点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不可逆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褪色后颜色不再复原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可逆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加热或放置一段时间后颜色可复原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处理后的漂白剂可重复使用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3" name="P_4_BD#c2faa19ff?colgroup=3,15,21,14&amp;pid=1fbe0a396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18923982"/>
                  </p:ext>
                </p:extLst>
              </p:nvPr>
            </p:nvGraphicFramePr>
            <p:xfrm>
              <a:off x="832104" y="2041644"/>
              <a:ext cx="10506456" cy="1363472"/>
            </p:xfrm>
            <a:graphic>
              <a:graphicData uri="http://schemas.openxmlformats.org/drawingml/2006/table">
                <a:tbl>
                  <a:tblPr/>
                  <a:tblGrid>
                    <a:gridCol w="81381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9718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98678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734056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类型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氧化型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化合型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吸附型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漂白剂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7721" t="-98246" r="-226899" b="-21052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95107" t="-98246" r="-68960" b="-21052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活性炭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原理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氧化反应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化合反应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吸附作用（物理变化）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特点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不可逆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褪色后颜色不再复原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可逆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加热或放置一段时间后颜色可复原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处理后的漂白剂可重复使用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e5122e75c.fixed?pid=6b0413eea&amp;color=252,200,20&amp;vtp=1&amp;bbb=1"/>
          <p:cNvSpPr/>
          <p:nvPr/>
        </p:nvSpPr>
        <p:spPr>
          <a:xfrm>
            <a:off x="2414016" y="1545336"/>
            <a:ext cx="7196328" cy="96926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600"/>
              </a:lnSpc>
            </a:pPr>
            <a:r>
              <a:rPr lang="en-US" altLang="zh-CN" sz="5400" b="1" i="0" dirty="0">
                <a:solidFill>
                  <a:srgbClr val="FCC814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通法攻略</a:t>
            </a:r>
            <a:endParaRPr lang="en-US" altLang="zh-CN" sz="54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_2_BD#e5122e75c.fixed?pid=6b0413eea&amp;color=255,255,255&amp;vtp=1&amp;bbb=1"/>
              <p:cNvSpPr/>
              <p:nvPr/>
            </p:nvSpPr>
            <p:spPr>
              <a:xfrm>
                <a:off x="0" y="2880360"/>
                <a:ext cx="12188952" cy="1354328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54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4400" b="1" i="1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4400" b="1" i="0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𝐒𝐎</m:t>
                        </m:r>
                      </m:e>
                      <m:sub>
                        <m:r>
                          <a:rPr lang="en-US" altLang="zh-CN" sz="4400" b="1" i="0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4400" b="1" i="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性质的</a:t>
                </a:r>
                <a:r>
                  <a:rPr lang="en-US" altLang="zh-CN" sz="4400" b="1" i="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“四重奏”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C_2_BD#e5122e75c.fixed?pid=6b0413eea&amp;color=255,255,255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2880360"/>
                <a:ext cx="12188952" cy="1354328"/>
              </a:xfrm>
              <a:prstGeom prst="rect">
                <a:avLst/>
              </a:prstGeom>
              <a:blipFill>
                <a:blip r:embed="rId3"/>
                <a:stretch>
                  <a:fillRect t="-1441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_BD#7a5862fbb?pid=5ebc15b16&amp;color=0,0,0&amp;vtp=1&amp;bt=1&amp;bbb=1&amp;hb=1"/>
              <p:cNvSpPr/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硫元素的主要化合价为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−2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价、0价、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+4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价、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+6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价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根据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中硫元素的价态及其所属类别可预测其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性质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本通法将带同学们认识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并找到它的“个性”。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P_4_BD#7a5862fbb?pid=5ebc15b16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#49a5e6555?sp=1&amp;pid=131a4d2ae&amp;color=0,0,0&amp;vtp=1&amp;bt=1&amp;bbb=1"/>
              <p:cNvSpPr/>
              <p:nvPr/>
            </p:nvSpPr>
            <p:spPr>
              <a:xfrm>
                <a:off x="832104" y="1080000"/>
                <a:ext cx="10533888" cy="3771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1.酸性氧化物的通性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kern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z="100" b="0" i="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是一种重要的酸性氧化物，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具有酸性氧化物的通性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（1）与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反应：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⇌ </m:t>
                        </m:r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（亚硫酸，二元中强酸，只能存在于水溶液中）。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i="1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&lt;/</a:t>
                </a:r>
                <a:r>
                  <a:rPr lang="en-US" altLang="zh-CN" sz="100" kern="0" spc="-99900">
                    <a:solidFill>
                      <a:srgbClr val="FFFFF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m</a:t>
                </a:r>
                <a:r>
                  <a:rPr lang="en-US" altLang="zh-CN" sz="100" kern="0" spc="-99900" smtClean="0">
                    <a:solidFill>
                      <a:srgbClr val="FFFFF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&gt;</a:t>
                </a:r>
                <a:r>
                  <a:rPr lang="en-US" altLang="zh-CN" smtClean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）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（2）与碱反应：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①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 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少量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②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 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NaHSO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zh-CN" altLang="en-US" i="1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zh-CN" altLang="en-US" dirty="0">
                  <a:solidFill>
                    <a:srgbClr val="000000"/>
                  </a:solidFill>
                  <a:latin typeface="Cambria Math" panose="02040503050406030204" pitchFamily="18" charset="0"/>
                  <a:ea typeface="微软雅黑" pitchFamily="34" charset="-122"/>
                  <a:cs typeface="微软雅黑" pitchFamily="34" charset="-120"/>
                </a:endParaRPr>
              </a:p>
              <a:p>
                <a:pPr lvl="0"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过量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</a:t>
                </a:r>
                <a:r>
                  <a:rPr lang="en-US" altLang="zh-CN" sz="10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</a:t>
                </a:r>
                <a:r>
                  <a:rPr lang="en-US" altLang="zh-CN" sz="10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&gt;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（3）与碱性氧化物反应：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 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</a:t>
                </a:r>
                <a:r>
                  <a:rPr lang="en-US" altLang="zh-CN" sz="10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</a:t>
                </a:r>
                <a:r>
                  <a:rPr lang="en-US" altLang="zh-CN" sz="10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&gt;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（4）与酸碱指示剂反应：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能使紫色石蕊试液变红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（5）与某些盐反应：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①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NaHCO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 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（亚硫酸的酸性强于碳酸）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kern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z="10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②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 2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NaHSO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4#49a5e6555?sp=1&amp;pid=131a4d2ae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3771900"/>
              </a:xfrm>
              <a:prstGeom prst="rect">
                <a:avLst/>
              </a:prstGeom>
              <a:blipFill>
                <a:blip r:embed="rId3"/>
                <a:stretch>
                  <a:fillRect l="-1389" r="-1678" b="-258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#49a5e6555?sp=1&amp;pid=131a4d2ae&amp;color=0,0,0&amp;vtp=1&amp;bt=1&amp;bbb=1"/>
              <p:cNvSpPr/>
              <p:nvPr/>
            </p:nvSpPr>
            <p:spPr>
              <a:xfrm>
                <a:off x="832104" y="1080000"/>
                <a:ext cx="10533888" cy="37338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2</a:t>
                </a:r>
                <a:r>
                  <a:rPr lang="en-US" altLang="zh-CN" sz="1800" b="1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1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氧化性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（1）预测依据：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为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+4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价，其化合价可以降低为0价、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−2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价，故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有氧化性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（2）弱氧化性：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 3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（若在溶液中进行，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A0AF"/>
                        </a:solidFill>
                        <a:latin typeface="Cambria Math" panose="02040503050406030204" pitchFamily="18" charset="0"/>
                        <a:ea typeface="楷体" pitchFamily="34" charset="-122"/>
                        <a:cs typeface="楷体" pitchFamily="34" charset="-120"/>
                      </a:rPr>
                      <m:t>S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须标沉淀符号（</a:t>
                </a:r>
                <a:r>
                  <a:rPr lang="en-US" altLang="zh-CN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黄色沉淀</a:t>
                </a:r>
                <a:r>
                  <a:rPr lang="en-US" altLang="zh-CN" smtClean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））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b="1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3.还原性</a:t>
                </a:r>
                <a:endParaRPr lang="en-US" altLang="zh-CN">
                  <a:solidFill>
                    <a:prstClr val="black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（1）预测依据：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为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+4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价，其化合价可以升高为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+6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价，则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有还原性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atinLnBrk="1">
                  <a:lnSpc>
                    <a:spcPts val="54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（2）强还原性：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①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&lt;/m&gt;&lt;m&gt;</a:t>
                </a:r>
                <a14:m>
                  <m:oMath xmlns:m="http://schemas.openxmlformats.org/officeDocument/2006/math">
                    <m:limUpp>
                      <m:limUp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limUppPr>
                      <m:e>
                        <m:limLow>
                          <m:limLow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limLowPr>
                          <m:e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⇌</m:t>
                            </m:r>
                          </m:e>
                          <m:lim>
                            <m:r>
                              <m:rPr>
                                <m:nor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SimSun" pitchFamily="34" charset="0"/>
                                <a:ea typeface="SimSun" pitchFamily="34" charset="-122"/>
                                <a:cs typeface="SimSun" pitchFamily="34" charset="-120"/>
                              </a:rPr>
                              <m:t>△</m:t>
                            </m:r>
                          </m:lim>
                        </m:limLow>
                      </m:e>
                      <m:lim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催化剂</m:t>
                        </m:r>
                      </m:lim>
                    </m:limUpp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（可逆反应；反应正向、逆向进行的条件相同）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</a:t>
                </a:r>
                <a:r>
                  <a:rPr lang="en-US" altLang="zh-CN" sz="10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</a:t>
                </a:r>
                <a:r>
                  <a:rPr lang="en-US" altLang="zh-CN" sz="10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&gt;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</a:p>
              <a:p>
                <a:pPr lvl="0" latinLnBrk="1">
                  <a:lnSpc>
                    <a:spcPts val="36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X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A0AF"/>
                        </a:solidFill>
                        <a:latin typeface="Cambria Math" panose="02040503050406030204" pitchFamily="18" charset="0"/>
                        <a:ea typeface="楷体" pitchFamily="34" charset="-122"/>
                        <a:cs typeface="楷体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A0AF"/>
                        </a:solidFill>
                        <a:latin typeface="Cambria Math" panose="02040503050406030204" pitchFamily="18" charset="0"/>
                        <a:ea typeface="楷体" pitchFamily="34" charset="-122"/>
                        <a:cs typeface="楷体" pitchFamily="34" charset="-120"/>
                      </a:rPr>
                      <m:t>X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表示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A0AF"/>
                        </a:solidFill>
                        <a:latin typeface="Cambria Math" panose="02040503050406030204" pitchFamily="18" charset="0"/>
                        <a:ea typeface="楷体" pitchFamily="34" charset="-122"/>
                        <a:cs typeface="楷体" pitchFamily="34" charset="-120"/>
                      </a:rPr>
                      <m:t>Cl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A0AF"/>
                        </a:solidFill>
                        <a:latin typeface="Cambria Math" panose="02040503050406030204" pitchFamily="18" charset="0"/>
                        <a:ea typeface="楷体" pitchFamily="34" charset="-122"/>
                        <a:cs typeface="楷体" pitchFamily="34" charset="-120"/>
                      </a:rPr>
                      <m:t>Br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A0AF"/>
                        </a:solidFill>
                        <a:latin typeface="Cambria Math" panose="02040503050406030204" pitchFamily="18" charset="0"/>
                        <a:ea typeface="楷体" pitchFamily="34" charset="-122"/>
                        <a:cs typeface="楷体" pitchFamily="34" charset="-120"/>
                      </a:rPr>
                      <m:t>I</m:t>
                    </m:r>
                    <m:r>
                      <a:rPr lang="en-US" altLang="zh-CN" dirty="0">
                        <a:solidFill>
                          <a:srgbClr val="00A0AF"/>
                        </a:solidFill>
                        <a:latin typeface="Cambria Math" panose="02040503050406030204" pitchFamily="18" charset="0"/>
                        <a:ea typeface="楷体" pitchFamily="34" charset="-122"/>
                        <a:cs typeface="楷体" pitchFamily="34" charset="-120"/>
                      </a:rPr>
                      <m:t>)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）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 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HX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6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③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sSubSup>
                      <m:sSub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+5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 2</m:t>
                    </m:r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（紫红色溶液褪色）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+4</m:t>
                    </m:r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+5</m:t>
                    </m:r>
                    <m:sSubSup>
                      <m:sSub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4#49a5e6555?sp=1&amp;pid=131a4d2ae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3733800"/>
              </a:xfrm>
              <a:prstGeom prst="rect">
                <a:avLst/>
              </a:prstGeom>
              <a:blipFill>
                <a:blip r:embed="rId3"/>
                <a:stretch>
                  <a:fillRect l="-1389" b="-228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_BD#49a5e6555?pid=131a4d2ae&amp;color=0,0,0&amp;mp=1&amp;vtp=1&amp;bt=1&amp;bbb=1&amp;hb=1"/>
              <p:cNvSpPr/>
              <p:nvPr/>
            </p:nvSpPr>
            <p:spPr>
              <a:xfrm>
                <a:off x="832104" y="1080000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话里有“化”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二氧化硫具有还原性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其参与的化学反应不能完全类比二氧化碳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例如将二氧化碳通入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Ca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ClO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溶液中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发生反应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Ca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ClO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)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1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1800" b="0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 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CaCO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↓+2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HClO</m:t>
                        </m:r>
                      </m:e>
                    </m:d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而将二氧化硫通入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Ca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ClO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溶液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中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Ca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ClO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)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1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1800" b="0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 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CaSO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↓+2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HClO</m:t>
                        </m:r>
                      </m:e>
                    </m:d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是错误的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因为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Ca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ClO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有氧化性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有还原性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二者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应发生氧化还原反应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P_4_BD#49a5e6555?pid=131a4d2ae&amp;color=0,0,0&amp;mp=1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1676400"/>
              </a:xfrm>
              <a:prstGeom prst="rect">
                <a:avLst/>
              </a:prstGeom>
              <a:blipFill>
                <a:blip r:embed="rId3"/>
                <a:stretch>
                  <a:fillRect l="-1389" r="-405" b="-581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#49a5e6555?sp=1&amp;pid=131a4d2ae&amp;color=0,0,0&amp;vtp=1&amp;bt=1&amp;bbb=1&amp;hb=1"/>
              <p:cNvSpPr/>
              <p:nvPr/>
            </p:nvSpPr>
            <p:spPr>
              <a:xfrm>
                <a:off x="832104" y="1080000"/>
                <a:ext cx="10533888" cy="3771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4.漂白性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kern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z="100" b="0" i="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可以与某些有色物质（如品红溶液等）反应生成不稳定的无色物质，加热或久置后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这种无色物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质分解而使其恢复原来的颜色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，因此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的漂白作用不持久。工业上常用二氧化硫来漂白纸浆、毛、丝等。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1" i="0" smtClean="0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点拨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不能漂白酸碱指示剂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酸碱指示剂中通入的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只能起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“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酸性氧化物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的作用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区分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“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漂白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与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“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褪色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”：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漂白是使</a:t>
                </a:r>
                <a:r>
                  <a:rPr lang="en-US" altLang="zh-CN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有机色质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褪色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无机物褪色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一般是发生氧化还原反应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不能称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为漂白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（3）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和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同时通入品红溶液时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和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的漂白作用以及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和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的反应同时进行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漂白性能会大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大削弱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P_4#49a5e6555?sp=1&amp;pid=131a4d2ae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3771900"/>
              </a:xfrm>
              <a:prstGeom prst="rect">
                <a:avLst/>
              </a:prstGeom>
              <a:blipFill>
                <a:blip r:embed="rId3"/>
                <a:stretch>
                  <a:fillRect l="-1389" r="-2662" b="-258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4_BD.1_1#e5166dcb1?vop=1&amp;pid=1fbe0a396&amp;color=0,0,0&amp;vtp=1&amp;bt=1&amp;bbb=1"/>
              <p:cNvSpPr/>
              <p:nvPr/>
            </p:nvSpPr>
            <p:spPr>
              <a:xfrm>
                <a:off x="832104" y="1078992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示例</a:t>
                </a:r>
                <a:r>
                  <a:rPr lang="en-US" altLang="zh-CN" sz="1800" b="1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如图所示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将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通入下列不同溶液中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根据实验现象所得结论不正确的是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QB_4_BD.1_1#e5166dcb1?vop=1&amp;pid=1fbe0a396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78992"/>
                <a:ext cx="10533888" cy="469900"/>
              </a:xfrm>
              <a:prstGeom prst="rect">
                <a:avLst/>
              </a:prstGeom>
              <a:blipFill>
                <a:blip r:embed="rId3"/>
                <a:stretch>
                  <a:fillRect l="-1389" b="-168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0" name="QB_4_BD.1_2#e5166dcb1?colgroup=6,16,13,16,2&amp;vop=1&amp;pid=1fbe0a396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28786278"/>
                  </p:ext>
                </p:extLst>
              </p:nvPr>
            </p:nvGraphicFramePr>
            <p:xfrm>
              <a:off x="832104" y="1622425"/>
              <a:ext cx="10506456" cy="1710436"/>
            </p:xfrm>
            <a:graphic>
              <a:graphicData uri="http://schemas.openxmlformats.org/drawingml/2006/table">
                <a:tbl>
                  <a:tblPr/>
                  <a:tblGrid>
                    <a:gridCol w="128016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04495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51460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3044952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621792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34696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选项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结论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5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5700"/>
                            </a:lnSpc>
                          </a:pPr>
                          <a:r>
                            <a:rPr lang="en-US" altLang="zh-CN" sz="3150" b="0" i="0" kern="0" spc="-9990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 smtClean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微软雅黑" pitchFamily="34" charset="-122"/>
                              <a:cs typeface="微软雅黑" pitchFamily="34" charset="-120"/>
                            </a:rPr>
                            <a:t>________</a:t>
                          </a:r>
                        </a:p>
                        <a:p>
                          <a:pPr algn="ctr" latinLnBrk="1" hangingPunct="0">
                            <a:lnSpc>
                              <a:spcPct val="150000"/>
                            </a:lnSpc>
                          </a:pP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品红溶液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红色溶液褪色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SO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有漂白性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S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产生黄色沉淀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SO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有氧化性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C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酸性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KMnO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紫色溶液褪色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SO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有漂白性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D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滴有酚酞的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NaOH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红色溶液褪色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SO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的水溶液呈酸性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0" name="QB_4_BD.1_2#e5166dcb1?colgroup=6,16,13,16,2&amp;vop=1&amp;pid=1fbe0a396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28786278"/>
                  </p:ext>
                </p:extLst>
              </p:nvPr>
            </p:nvGraphicFramePr>
            <p:xfrm>
              <a:off x="832104" y="1622425"/>
              <a:ext cx="10506456" cy="1710436"/>
            </p:xfrm>
            <a:graphic>
              <a:graphicData uri="http://schemas.openxmlformats.org/drawingml/2006/table">
                <a:tbl>
                  <a:tblPr/>
                  <a:tblGrid>
                    <a:gridCol w="128016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04495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51460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3044952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621792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34696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选项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结论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5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5700"/>
                            </a:lnSpc>
                          </a:pPr>
                          <a:r>
                            <a:rPr lang="en-US" altLang="zh-CN" sz="3150" b="0" i="0" kern="0" spc="-9990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 smtClean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微软雅黑" pitchFamily="34" charset="-122"/>
                              <a:cs typeface="微软雅黑" pitchFamily="34" charset="-120"/>
                            </a:rPr>
                            <a:t>________</a:t>
                          </a:r>
                        </a:p>
                        <a:p>
                          <a:pPr algn="ctr" latinLnBrk="1" hangingPunct="0">
                            <a:lnSpc>
                              <a:spcPct val="150000"/>
                            </a:lnSpc>
                          </a:pP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品红溶液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红色溶液褪色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224600" t="-103571" r="-20800" b="-314286"/>
                          </a:stretch>
                        </a:blipFill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42200" t="-203571" r="-203200" b="-2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产生黄色沉淀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224600" t="-203571" r="-20800" b="-214286"/>
                          </a:stretch>
                        </a:blipFill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C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42200" t="-303571" r="-203200" b="-1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紫色溶液褪色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224600" t="-303571" r="-20800" b="-114286"/>
                          </a:stretch>
                        </a:blipFill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D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42200" t="-403571" r="-203200" b="-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红色溶液褪色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224600" t="-403571" r="-20800" b="-14286"/>
                          </a:stretch>
                        </a:blipFill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4" name="QB_4_BD.1_3#e5166dcb1.table_image?tii=1&amp;vop=1&amp;pid=1fbe0a396&amp;color=0,0,0&amp;tib=255,255,255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812780" y="2116455"/>
            <a:ext cx="429768" cy="722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5" name="QB_4_AN.2_1#e5166dcb1.bracket?vop=1&amp;pid=1fbe0a396&amp;color=0,0,0&amp;vpa=1&amp;vtp=1"/>
          <p:cNvSpPr/>
          <p:nvPr/>
        </p:nvSpPr>
        <p:spPr>
          <a:xfrm>
            <a:off x="8929084" y="1075817"/>
            <a:ext cx="3190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</a:t>
            </a:r>
            <a:endParaRPr lang="en-US" altLang="zh-CN" dirty="0"/>
          </a:p>
        </p:txBody>
      </p:sp>
      <p:pic>
        <p:nvPicPr>
          <p:cNvPr id="6" name="QB_4_AS.3_1#e5166dcb1?vop=1&amp;pid=1fbe0a396&amp;color=0,0,0&amp;tib=255,255,255&amp;iip=1&amp;vtp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3548412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QB_4_AS.3_1#e5166dcb1?vop=1&amp;pid=1fbe0a396&amp;color=0,0,0&amp;vtp=1&amp;bbb=1&amp;hb=1"/>
              <p:cNvSpPr/>
              <p:nvPr/>
            </p:nvSpPr>
            <p:spPr>
              <a:xfrm>
                <a:off x="832104" y="3463925"/>
                <a:ext cx="10531904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具有</a:t>
                </a:r>
                <a:r>
                  <a:rPr lang="en-US" altLang="zh-CN" sz="1800" b="0" i="0" dirty="0" smtClean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漂白性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能够使品红溶液褪色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，A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正确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发生反应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 3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黄色沉淀</a:t>
                </a:r>
                <a:r>
                  <a:rPr lang="en-US" altLang="zh-CN" b="0" i="0" smtClean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）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↓+2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反应中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表现出氧化性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，B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正确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使酸性高锰酸钾溶液褪色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体现其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还原性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，C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错误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b="0" i="0" kern="0" spc="-99900" smtClean="0">
                  <a:solidFill>
                    <a:srgbClr val="FFFFFF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通入滴有酚酞的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溶液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观察到红色溶液褪色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是由于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发生反应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溶液碱性减弱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说明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是</a:t>
                </a:r>
                <a:r>
                  <a:rPr lang="en-US" altLang="zh-CN" b="0" i="0" dirty="0" smtClean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酸性氧化物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其水溶液呈酸性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，D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正确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7" name="QB_4_AS.3_1#e5166dcb1?vop=1&amp;pid=1fbe0a396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463925"/>
                <a:ext cx="10531904" cy="1676400"/>
              </a:xfrm>
              <a:prstGeom prst="rect">
                <a:avLst/>
              </a:prstGeom>
              <a:blipFill>
                <a:blip r:embed="rId7"/>
                <a:stretch>
                  <a:fillRect l="-1390" r="-463" b="-581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4_EX.4_1#e5166dcb1?vop=1&amp;pid=1fbe0a396&amp;color=0,0,0&amp;vtp=1&amp;bt=1&amp;bbb=1&amp;hb=1"/>
              <p:cNvSpPr/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易错辨析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使溶液褪色不一定是因为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的漂白性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的化合价没有发生变化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也可能是因为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的还原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性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的化合价升高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或酸性氧化物的性质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与碱发生反应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），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要根据现象分析出具体发生的反应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QB_4_EX.4_1#e5166dcb1?vop=1&amp;pid=1fbe0a396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131</Words>
  <Application>Microsoft Office PowerPoint</Application>
  <PresentationFormat>宽屏</PresentationFormat>
  <Paragraphs>103</Paragraphs>
  <Slides>11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 (正文)</vt:lpstr>
      <vt:lpstr>等线</vt:lpstr>
      <vt:lpstr>SimHei</vt:lpstr>
      <vt:lpstr>楷体</vt:lpstr>
      <vt:lpstr>SimSun</vt:lpstr>
      <vt:lpstr>微软雅黑</vt:lpstr>
      <vt:lpstr>Arial</vt:lpstr>
      <vt:lpstr>Calibri</vt:lpstr>
      <vt:lpstr>Cambria Math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2</cp:revision>
  <dcterms:created xsi:type="dcterms:W3CDTF">2025-05-14T15:48:51Z</dcterms:created>
  <dcterms:modified xsi:type="dcterms:W3CDTF">2025-05-14T15:49:42Z</dcterms:modified>
  <cp:category/>
  <cp:contentStatus/>
</cp:coreProperties>
</file>