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7422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3a2a2ec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4a575b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d7eb743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3a2a2ec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0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4a575b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d7eb743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7_1#3470245c5?vop=1&amp;pid=83a2a2ec8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64487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AS.7_1#3470245c5?vop=1&amp;pid=83a2a2ec8&amp;color=0,0,0&amp;vtp=1&amp;bt=1&amp;bbb=1&amp;hb=1"/>
              <p:cNvSpPr/>
              <p:nvPr/>
            </p:nvSpPr>
            <p:spPr>
              <a:xfrm>
                <a:off x="832104" y="1080000"/>
                <a:ext cx="10531904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溶液中发生反应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MgSO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可以生成白色沉淀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合题意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溶液中只生成氢气和硫酸钠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无沉淀生成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不符合题意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溶液中钠只与硫酸钠溶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液中的水反应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可以生成氢气但无沉淀生成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饱和澄清石灰水中反应消耗水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溶液温度升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高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的溶解度降低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析出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产生白色沉淀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,④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符合题意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溶液中发生反应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可以生成碳酸钙白色沉淀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符合题意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中生成的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是蓝色沉淀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溶剂水减少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饱和溶液中有白色氯化钠晶体析出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⑦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题意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C_4_AS.7_1#3470245c5?vop=1&amp;pid=83a2a2ec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2933700"/>
              </a:xfrm>
              <a:prstGeom prst="rect">
                <a:avLst/>
              </a:prstGeom>
              <a:blipFill>
                <a:blip r:embed="rId4"/>
                <a:stretch>
                  <a:fillRect l="-1390" r="-1448" b="-3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S.7_1#3470245c5?vop=1&amp;pid=83a2a2ec8&amp;color=0,0,0&amp;vtp=1&amp;bt=1&amp;bbb=1&amp;hb=1&amp;uw=1"/>
          <p:cNvSpPr/>
          <p:nvPr/>
        </p:nvSpPr>
        <p:spPr>
          <a:xfrm>
            <a:off x="10204704" y="1873750"/>
            <a:ext cx="1211264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5" name="QC_4_AS.7_1#3470245c5?vop=1&amp;pid=83a2a2ec8&amp;color=0,0,0&amp;vtp=1&amp;bt=1&amp;bbb=1&amp;hb=1&amp;uw=1"/>
          <p:cNvSpPr/>
          <p:nvPr/>
        </p:nvSpPr>
        <p:spPr>
          <a:xfrm>
            <a:off x="832104" y="2292850"/>
            <a:ext cx="2671699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        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6" name="QC_4_AS.7_1#3470245c5?vop=1&amp;pid=83a2a2ec8&amp;color=0,0,0&amp;vtp=1&amp;bt=1&amp;bbb=1&amp;hb=1&amp;uw=1"/>
          <p:cNvSpPr/>
          <p:nvPr/>
        </p:nvSpPr>
        <p:spPr>
          <a:xfrm>
            <a:off x="5577078" y="3131050"/>
            <a:ext cx="2286064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    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daf1f2b3f.fixed?pid=9599d53b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daf1f2b3f.fixed?pid=9599d53ba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“吃透”钠和水、溶液（悬浊液）反应的实质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0b82f77b?pid=74a575b52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对钠和水、溶液（悬浊液）反应的原理分析不正确的原因：第一是对钠与水（滴有酚酞溶液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反应的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实验现象记忆不清晰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，相关的性质没有总结到位；第二是对钠和水、溶液（悬浊液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反应的本质理解不透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彻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。本通法将带你一起学透实质，轻松上分。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15e8527d8?sp=1&amp;pid=8d7eb743d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1.钠与水（滴有酚酞溶液）反应的实验现象与结论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15e8527d8?colgroup=22,34&amp;pid=8d7eb743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2013017"/>
                  </p:ext>
                </p:extLst>
              </p:nvPr>
            </p:nvGraphicFramePr>
            <p:xfrm>
              <a:off x="832104" y="1622544"/>
              <a:ext cx="10506456" cy="2045208"/>
            </p:xfrm>
            <a:graphic>
              <a:graphicData uri="http://schemas.openxmlformats.org/drawingml/2006/table">
                <a:tbl>
                  <a:tblPr/>
                  <a:tblGrid>
                    <a:gridCol w="41879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3185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浮：钠浮在水面上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钠的密度比水的小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熔：钠熔化成一个闪亮的小球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钠的熔点低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钠与水反应放热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游：钠球在水面上四处游动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钠与水反应生成气体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推动钠球游动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响：发出嘶嘶响声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钠与水反应剧烈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且生成的气体可燃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会发出声响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红：反应后溶液由无色变为红色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钠与水反应生成可溶性碱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酚酞遇碱变红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15e8527d8?colgroup=22,34&amp;pid=8d7eb743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2013017"/>
                  </p:ext>
                </p:extLst>
              </p:nvPr>
            </p:nvGraphicFramePr>
            <p:xfrm>
              <a:off x="832104" y="1622544"/>
              <a:ext cx="10506456" cy="2045208"/>
            </p:xfrm>
            <a:graphic>
              <a:graphicData uri="http://schemas.openxmlformats.org/drawingml/2006/table">
                <a:tbl>
                  <a:tblPr/>
                  <a:tblGrid>
                    <a:gridCol w="41879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3185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浮：钠浮在水面上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钠的密度比水的小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熔：钠熔化成一个闪亮的小球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钠的熔点低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钠与水反应放热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游：钠球在水面上四处游动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6345" t="-301786" r="-193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响：发出嘶嘶响声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钠与水反应剧烈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且生成的气体可燃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会发出声响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红：反应后溶液由无色变为红色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6345" t="-501786" r="-193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P_4_BD#15e8527d8?pid=8d7eb743d&amp;color=0,0,0&amp;vtp=1&amp;bbb=1&amp;hb=1"/>
          <p:cNvSpPr/>
          <p:nvPr/>
        </p:nvSpPr>
        <p:spPr>
          <a:xfrm>
            <a:off x="832104" y="3806944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话里有“化”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物质的性质决定物质发生反应时的现象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物质发生反应时的现象又会反映出物质具有的性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质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钠和水反应时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有很多现象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且这些现象和钠的性质之间有一定的关系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如果一一去记的话费时费力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所以我们可以简记成一个五字口诀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：“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浮熔游响红</a:t>
            </a: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”。</a:t>
            </a:r>
            <a:endParaRPr lang="en-US" altLang="zh-CN" dirty="0"/>
          </a:p>
        </p:txBody>
      </p:sp>
      <p:sp>
        <p:nvSpPr>
          <p:cNvPr id="3" name="P_4_BD#15e8527d8?pid=8d7eb743d&amp;color=0,0,0&amp;vtp=1&amp;bbb=1&amp;hb=1&amp;uw=1"/>
          <p:cNvSpPr/>
          <p:nvPr/>
        </p:nvSpPr>
        <p:spPr>
          <a:xfrm>
            <a:off x="2203704" y="4600694"/>
            <a:ext cx="3886264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3960"/>
              </a:lnSpc>
            </a:pP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u="wavy" smtClean="0">
                <a:solidFill>
                  <a:srgbClr val="000000"/>
                </a:solidFill>
                <a:latin typeface="SimSun" panose="02010600030101010101" pitchFamily="2" charset="-122"/>
              </a:rPr>
              <a:t>                                  </a:t>
            </a:r>
            <a:r>
              <a:rPr lang="en-US" altLang="zh-CN" sz="100" u="wavy" spc="-10300" smtClean="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15e8527d8?sp=1&amp;pid=8d7eb743d&amp;color=0,0,0&amp;vtp=1&amp;bt=1&amp;bbb=1"/>
              <p:cNvSpPr/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2.钠和酸、碱、盐溶液（悬浊液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反应的实质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（1）钠和酸（非氧化性酸）反应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先酸后水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：钠先和酸反应，酸反应完后，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剩余的钠再与水反应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：过量的钠和稀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硫酸反应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第一步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第二步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（2）钠和碱反应：钠先与水反应，再考虑反应生成的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能否与碱反应。例如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钠和氢氧化铝悬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浊液反应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第一步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第二步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（将在必修第二册第1章第3节中学习）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15e8527d8?sp=1&amp;pid=8d7eb743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blipFill>
                <a:blip r:embed="rId3"/>
                <a:stretch>
                  <a:fillRect l="-1389" r="-2604" b="-21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15e8527d8?sp=1&amp;pid=8d7eb743d&amp;color=0,0,0&amp;vtp=1&amp;bt=1&amp;bbb=1&amp;hb=1"/>
              <p:cNvSpPr/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（3）钠和盐（强酸的酸式盐除外）溶液反应：钠先与水反应，再考虑反应生成的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能否与盐反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发生复分解反应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: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钠和硫酸铜溶液反应：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第一步：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第二步：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钠和氯化钠溶液反应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，反应生成的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15e8527d8?sp=1&amp;pid=8d7eb743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blipFill>
                <a:blip r:embed="rId3"/>
                <a:stretch>
                  <a:fillRect l="-1389" b="-2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15e8527d8?sp=1&amp;pid=8d7eb743d&amp;color=0,0,0&amp;vtp=1&amp;bt=1&amp;bbb=1&amp;hb=1"/>
              <p:cNvSpPr/>
              <p:nvPr/>
            </p:nvSpPr>
            <p:spPr>
              <a:xfrm>
                <a:off x="832104" y="1078992"/>
                <a:ext cx="10533888" cy="2616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（4）钠和熔融盐反应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利用金属钠的还原性较强：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TiCl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熔融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Ti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利用金属钠的沸点较高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熔融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高温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利用高沸制低沸的原理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与还原性强弱无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关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里有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“化”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钠和不同溶液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悬浊液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由于溶液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悬浊液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的性质不同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导致反应的顺序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现象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有时钠先和溶质反应再和水反应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有时先和水反应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反应产物再和溶质反应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有时钠只和水反应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15e8527d8?sp=1&amp;pid=8d7eb743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2616200"/>
              </a:xfrm>
              <a:prstGeom prst="rect">
                <a:avLst/>
              </a:prstGeom>
              <a:blipFill>
                <a:blip r:embed="rId3"/>
                <a:stretch>
                  <a:fillRect l="-1389" r="-1331" b="-34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412e8b6a0?vop=1&amp;pid=83a2a2ec8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下列①～④是钠与水反应的实验现象、解释和结论，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其中对应关系正确的是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graphicFrame>
        <p:nvGraphicFramePr>
          <p:cNvPr id="10" name="QC_4_BD.1_2#412e8b6a0?colgroup=7,24,24&amp;vop=1&amp;pid=83a2a2ec8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422845"/>
              </p:ext>
            </p:extLst>
          </p:nvPr>
        </p:nvGraphicFramePr>
        <p:xfrm>
          <a:off x="832104" y="1622425"/>
          <a:ext cx="10497312" cy="1704340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7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序号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实验现象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1" i="0" smtClean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解释和结论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钠浮在水面上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钠的密度比水小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钠熔成小球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钠与水反应放热且钠的熔点较低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钠四处游动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嘶嘶作响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产生了氢气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向反应后的溶液中滴加酚酞溶液</a:t>
                      </a:r>
                      <a:r>
                        <a:rPr lang="en-US" altLang="zh-CN" sz="14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溶液变红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00"/>
                        </a:lnSpc>
                      </a:pPr>
                      <a:r>
                        <a:rPr lang="en-US" altLang="zh-CN" sz="14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生成了碱性物质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C_4_AN.2_1#412e8b6a0.bracket?vop=1&amp;pid=83a2a2ec8&amp;color=0,0,0&amp;vpa=1&amp;vtp=1"/>
          <p:cNvSpPr/>
          <p:nvPr/>
        </p:nvSpPr>
        <p:spPr>
          <a:xfrm>
            <a:off x="9132347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sp>
        <p:nvSpPr>
          <p:cNvPr id="5" name="QC_4_BD.1_3#412e8b6a0.choices?vop=1&amp;pid=83a2a2ec8&amp;color=0,0,0&amp;vtp=1&amp;bbb=1"/>
          <p:cNvSpPr/>
          <p:nvPr/>
        </p:nvSpPr>
        <p:spPr>
          <a:xfrm>
            <a:off x="832104" y="3463925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6497" algn="l"/>
                <a:tab pos="5374894" algn="l"/>
                <a:tab pos="805599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①②③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①②④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①③④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②③④</a:t>
            </a:r>
            <a:endParaRPr lang="en-US" altLang="zh-CN" sz="1800" dirty="0"/>
          </a:p>
        </p:txBody>
      </p:sp>
      <p:pic>
        <p:nvPicPr>
          <p:cNvPr id="6" name="QC_4_AS.3_1#412e8b6a0?vop=1&amp;pid=83a2a2ec8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97820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4_AS.3_1#412e8b6a0?vop=1&amp;pid=83a2a2ec8&amp;color=0,0,0&amp;vtp=1&amp;bbb=1&amp;hb=1"/>
              <p:cNvSpPr/>
              <p:nvPr/>
            </p:nvSpPr>
            <p:spPr>
              <a:xfrm>
                <a:off x="832104" y="391419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钠四处游动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嘶嘶作响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只能说明反应产生了气体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但不能说明产生的气体是氢气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通过点燃后产物为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来验证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，③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符合题意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C_4_AS.3_1#412e8b6a0?vop=1&amp;pid=83a2a2ec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14196"/>
                <a:ext cx="10531904" cy="838200"/>
              </a:xfrm>
              <a:prstGeom prst="rect">
                <a:avLst/>
              </a:prstGeom>
              <a:blipFill>
                <a:blip r:embed="rId4"/>
                <a:stretch>
                  <a:fillRect l="-139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4_1#3470245c5?vop=1&amp;pid=83a2a2ec8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将金属钠放入盛有下列溶液的小烧杯中，既有气体，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又有白色沉淀产生的是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5_1#3470245c5.bracket?vop=1&amp;pid=83a2a2ec8&amp;color=0,0,0&amp;vpa=2&amp;vtp=1"/>
          <p:cNvSpPr/>
          <p:nvPr/>
        </p:nvSpPr>
        <p:spPr>
          <a:xfrm>
            <a:off x="9132347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4_2#3470245c5?vop=1&amp;pid=83a2a2ec8&amp;color=0,0,0&amp;vtp=1&amp;bbb=1&amp;hb=1"/>
              <p:cNvSpPr/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④饱和澄清石灰水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⑤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⑦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C_4_BD.4_2#3470245c5?vop=1&amp;pid=83a2a2ec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100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BD.4_3#3470245c5.choices?vop=1&amp;pid=83a2a2ec8&amp;color=0,0,0&amp;vtp=1&amp;bbb=1"/>
          <p:cNvSpPr/>
          <p:nvPr/>
        </p:nvSpPr>
        <p:spPr>
          <a:xfrm>
            <a:off x="832104" y="2359025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6497" algn="l"/>
                <a:tab pos="5374894" algn="l"/>
                <a:tab pos="7827391" algn="l"/>
              </a:tabLst>
              <a:defRPr/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①②④⑤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①④⑤⑦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①③⑤</a:t>
            </a:r>
            <a:r>
              <a:rPr lang="en-US" altLang="zh-CN" sz="1800" b="0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①④⑤⑥⑦</a:t>
            </a:r>
            <a:endParaRPr lang="en-US" altLang="zh-CN" sz="1800" dirty="0"/>
          </a:p>
        </p:txBody>
      </p:sp>
      <p:pic>
        <p:nvPicPr>
          <p:cNvPr id="6" name="QC_4_EX.6_1#3470245c5?vop=1&amp;pid=83a2a2ec8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87330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4_EX.6_1#3470245c5?vop=1&amp;pid=83a2a2ec8&amp;color=0,0,0&amp;vtp=1&amp;bbb=1&amp;hb=1"/>
              <p:cNvSpPr/>
              <p:nvPr/>
            </p:nvSpPr>
            <p:spPr>
              <a:xfrm>
                <a:off x="832104" y="2809296"/>
                <a:ext cx="10531904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将金属钠放入盛有溶液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的小烧杯中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首先发生反应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首先发生反应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↑)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然后是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与溶液中的其他离子发生复分解反应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故几组溶液中都会有气体生成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C_4_EX.6_1#3470245c5?vop=1&amp;pid=83a2a2ec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09296"/>
                <a:ext cx="10531904" cy="1257300"/>
              </a:xfrm>
              <a:prstGeom prst="rect">
                <a:avLst/>
              </a:prstGeom>
              <a:blipFill>
                <a:blip r:embed="rId5"/>
                <a:stretch>
                  <a:fillRect l="-1390" r="-695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</Words>
  <Application>Microsoft Office PowerPoint</Application>
  <PresentationFormat>宽屏</PresentationFormat>
  <Paragraphs>94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2025-05-14T15:08:20Z</dcterms:created>
  <dcterms:modified xsi:type="dcterms:W3CDTF">2025-05-14T15:09:46Z</dcterms:modified>
  <cp:category/>
  <cp:contentStatus/>
</cp:coreProperties>
</file>