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666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a9f900a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75d0bc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d0653f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a9f900a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2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75d0bc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d0653f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028052ef5?vop=1&amp;pid=1a9f900a1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的混合气体，通过装有足量过氧化钠的干燥管，反应后干燥管的总质量增加了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5.6 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则原混合气体中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的质量分数约为(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028052ef5?vop=1&amp;pid=1a9f900a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243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028052ef5.bracket?vop=1&amp;pid=1a9f900a1&amp;color=0,0,0&amp;vpa=1&amp;vtp=1"/>
          <p:cNvSpPr/>
          <p:nvPr/>
        </p:nvSpPr>
        <p:spPr>
          <a:xfrm>
            <a:off x="4599972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028052ef5.choices?vop=1&amp;pid=1a9f900a1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06497" algn="l"/>
                    <a:tab pos="5374894" algn="l"/>
                    <a:tab pos="8055991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31%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44%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56%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88%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028052ef5.choices?vop=1&amp;pid=1a9f900a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028052ef5?vop=1&amp;pid=1a9f900a1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46257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028052ef5?vop=1&amp;pid=1a9f900a1&amp;color=0,0,0&amp;vtp=1&amp;bbb=1&amp;hb=1"/>
              <p:cNvSpPr/>
              <p:nvPr/>
            </p:nvSpPr>
            <p:spPr>
              <a:xfrm>
                <a:off x="832104" y="239857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的混合气体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通过装有足量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的干燥管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只有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利用差量法计算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设原混合气体中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的质量为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028052ef5?vop=1&amp;pid=1a9f900a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98570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81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4_AS.3_2#028052ef5?vop=1&amp;pid=1a9f900a1&amp;color=0,0,0&amp;vtp=1&amp;bbb=1"/>
              <p:cNvSpPr/>
              <p:nvPr/>
            </p:nvSpPr>
            <p:spPr>
              <a:xfrm>
                <a:off x="832104" y="3240206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79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8"/>
                              <m:mcJc m:val="center"/>
                            </m:mcPr>
                          </m:mc>
                        </m:mcs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-3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sz="1800" b="0" i="1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sz="1800" b="0" i="1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sz="1800" b="0" baseline="-1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   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</m:t>
                              </m:r>
                            </m:sub>
                          </m:sSub>
                        </m:e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Δ</m:t>
                          </m:r>
                          <m:sSub>
                            <m:sSubPr>
                              <m:ctrlPr>
                                <a:rPr lang="en-US" altLang="zh-CN" sz="1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altLang="zh-CN" sz="1800" baseline="-1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增</m:t>
                              </m:r>
                            </m:sub>
                          </m:sSub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156 </m:t>
                          </m:r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88 </m:t>
                          </m:r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212 </m:t>
                          </m:r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  <m:e/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212 </m:t>
                          </m:r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−156 </m:t>
                          </m:r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=56 </m:t>
                          </m:r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</m:mr>
                      <m:mr>
                        <m:e/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𝑥</m:t>
                          </m:r>
                        </m:e>
                        <m:e/>
                        <m:e/>
                        <m:e/>
                        <m:e/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5.6 </m:t>
                          </m:r>
                          <m:r>
                            <m:rPr>
                              <m:sty m:val="p"/>
                            </m:rP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</m:mr>
                    </m:m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=8.8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所以原混合气体中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的质量分数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8.8 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28 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×100%≈31%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C_4_AS.3_2#028052ef5?vop=1&amp;pid=1a9f900a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40206"/>
                <a:ext cx="10533888" cy="1473200"/>
              </a:xfrm>
              <a:prstGeom prst="rect">
                <a:avLst/>
              </a:prstGeom>
              <a:blipFill>
                <a:blip r:embed="rId7"/>
                <a:stretch>
                  <a:fillRect l="-1389" b="-456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4_1#d1b65729c?vop=1&amp;pid=1a9f900a1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26.3 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NiSO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样品进行煅烧，样品受热过程的热重曲线（样品质量随温度变化的曲线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如图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所示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时失去全部的结晶水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4_1#d1b65729c?vop=1&amp;pid=1a9f900a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4_BD.4_2#d1b65729c?vop=1&amp;pid=1a9f900a1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0872" y="2041644"/>
            <a:ext cx="2807208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5_1#d1b65729c.bracket?vop=1&amp;pid=1a9f900a1&amp;color=0,0,0&amp;vpa=2&amp;vtp=1"/>
          <p:cNvSpPr/>
          <p:nvPr/>
        </p:nvSpPr>
        <p:spPr>
          <a:xfrm>
            <a:off x="7098760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4_3#d1b65729c.choices?vop=1&amp;pid=1a9f900a1&amp;color=0,0,0&amp;vtp=1&amp;bbb=1"/>
              <p:cNvSpPr/>
              <p:nvPr/>
            </p:nvSpPr>
            <p:spPr>
              <a:xfrm>
                <a:off x="832104" y="401014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=6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NiSO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时，样品的失重率约为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71.5%</m:t>
                    </m:r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Q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NiO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4_BD.4_3#d1b65729c.choices?vop=1&amp;pid=1a9f900a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10144"/>
                <a:ext cx="10533888" cy="838200"/>
              </a:xfrm>
              <a:prstGeom prst="rect">
                <a:avLst/>
              </a:prstGeom>
              <a:blipFill>
                <a:blip r:embed="rId5"/>
                <a:stretch>
                  <a:fillRect l="-1389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6_1#d1b65729c?vop=1&amp;pid=1a9f900a1&amp;color=0,0,0&amp;tib=255,255,255&amp;iip=2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6924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AS.6_1#d1b65729c?vop=1&amp;pid=1a9f900a1&amp;color=0,0,0&amp;vtp=1&amp;bt=1&amp;bbb=1&amp;hb=1"/>
              <p:cNvSpPr/>
              <p:nvPr/>
            </p:nvSpPr>
            <p:spPr>
              <a:xfrm>
                <a:off x="832104" y="1080000"/>
                <a:ext cx="10531904" cy="3098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时失去全部的结晶水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则分解反应为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NiSO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煅烧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NiSO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根据题图可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知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时剩余固体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NiSO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的质量是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15.5 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失去结晶水的质量是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(26.3−15.5)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=10.8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则根据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NiSO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∼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建立等式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155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15.5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18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10.8</m:t>
                        </m:r>
                      </m:den>
                    </m:f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=6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时失去结晶水的质量是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3.6 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即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NiSO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⋅6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失去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结晶水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的化学式为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NiSO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⋅4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失重率等于固体失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去的质量与原固体质量的比值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则生成固体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样品的失重率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(26.3−7.5)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26.3 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×100%≈71.5%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过程中发生的反应是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NiSO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煅烧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NiO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Q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过程中固体质量上升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Ni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元素守恒可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知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Q</m:t>
                        </m:r>
                      </m:e>
                    </m:d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过程中应该是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NiO</m:t>
                    </m:r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被氧化成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C_4_AS.6_1#d1b65729c?vop=1&amp;pid=1a9f900a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3098800"/>
              </a:xfrm>
              <a:prstGeom prst="rect">
                <a:avLst/>
              </a:prstGeom>
              <a:blipFill>
                <a:blip r:embed="rId4"/>
                <a:stretch>
                  <a:fillRect l="-1390" t="-197" b="-31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6a3c26c4c?pid=1a9f900a1&amp;color=0,0,0&amp;vtp=1&amp;bt=1&amp;bb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解题模型</a:t>
            </a:r>
          </a:p>
          <a:p>
            <a:pPr lvl="0" algn="ctr" latinLnBrk="1">
              <a:lnSpc>
                <a:spcPts val="3300"/>
              </a:lnSpc>
            </a:pPr>
            <a:r>
              <a:rPr lang="en-US" altLang="zh-CN" b="1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热重曲线分析的思路</a:t>
            </a:r>
            <a:endParaRPr lang="en-US" altLang="zh-CN" sz="1800" dirty="0"/>
          </a:p>
        </p:txBody>
      </p:sp>
      <p:pic>
        <p:nvPicPr>
          <p:cNvPr id="4" name="P_4_BD#6a3c26c4c?pid=1a9f900a1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4256" y="2041644"/>
            <a:ext cx="3529584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4_BD#6a3c26c4c?pid=1a9f900a1&amp;color=0,0,0&amp;vtp=1&amp;bbb=1&amp;hb=1"/>
              <p:cNvSpPr/>
              <p:nvPr/>
            </p:nvSpPr>
            <p:spPr>
              <a:xfrm>
                <a:off x="832104" y="4467344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一般结晶水合物先失结晶水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后发生分解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碳酸盐会产生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硫酸盐会产生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氢氧化物会产生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5" name="P_4_BD#6a3c26c4c?pid=1a9f900a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467344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r="-1100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03321a0ff.fixed?pid=6b0413ee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03321a0ff.fixed?pid=6b0413eea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定量计算全突破：化学反应的计算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7dba21ed?pid=775d0bc72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在学习化学的过程中，你会经常遇到一些需要进行计算的问题，有时可能会感到无从下手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缺乏清晰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的解题思路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。为了帮助你克服这一难题，本大招精心梳理了一系列实用的化学反应计算技巧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通过掌握这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些技巧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，你将能够更加轻松地应对化学定量计算题目，从而在学习化学的过程中取得更好的成绩。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92851e2b2?sp=1&amp;pid=9d0653fd5&amp;color=0,0,0&amp;vtp=1&amp;bt=1&amp;bbb=1"/>
          <p:cNvSpPr/>
          <p:nvPr/>
        </p:nvSpPr>
        <p:spPr>
          <a:xfrm>
            <a:off x="832104" y="1080000"/>
            <a:ext cx="10533888" cy="2514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关系式法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（1）含义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当已知量和未知量之间靠多个反应联系时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，只需要直接确定已知量和未知量之间的比例关系，即“关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系式”，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根据已知信息及关系式列出比例式计算求解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（2）关系式的确定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根据化学方程式确定关系式：写出发生反应的化学方程式，根据“中介”物质写出关系式。</a:t>
            </a:r>
            <a:endParaRPr lang="en-US" altLang="zh-CN" sz="1800" dirty="0"/>
          </a:p>
        </p:txBody>
      </p:sp>
      <p:pic>
        <p:nvPicPr>
          <p:cNvPr id="5" name="P_4_BD#92851e2b2?pid=9d0653fd5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8728" y="3679944"/>
            <a:ext cx="5120640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92851e2b2?pid=9d0653fd5&amp;color=0,0,0&amp;mp=1&amp;vtp=1&amp;bt=1&amp;bbb=1&amp;hb=1"/>
              <p:cNvSpPr/>
              <p:nvPr/>
            </p:nvSpPr>
            <p:spPr>
              <a:xfrm>
                <a:off x="832104" y="1080000"/>
                <a:ext cx="10533888" cy="2565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例如：把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通入足量澄清石灰水中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，已知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的物质的量，求生成沉淀的物质的量。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发生反应的化学方程式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  <a:p>
                <a:pPr algn="ctr"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高温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关系式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  <a:p>
                <a:pPr algn="ctr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∼3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∼3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∼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根据原子守恒确定关系式：①中示例也可直接根据碳原子守恒得出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∼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92851e2b2?pid=9d0653fd5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65400"/>
              </a:xfrm>
              <a:prstGeom prst="rect">
                <a:avLst/>
              </a:prstGeom>
              <a:blipFill>
                <a:blip r:embed="rId3"/>
                <a:stretch>
                  <a:fillRect r="-5150" b="-38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92851e2b2?sp=1&amp;pid=9d0653fd5&amp;color=0,0,0&amp;vtp=1&amp;bt=1&amp;bbb=1"/>
              <p:cNvSpPr/>
              <p:nvPr/>
            </p:nvSpPr>
            <p:spPr>
              <a:xfrm>
                <a:off x="832104" y="1080000"/>
                <a:ext cx="10533888" cy="4787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2.守恒法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化学反应中的守恒关系有质量守恒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、得失电子守恒、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电荷守恒等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（1）质量守恒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宏观特征：化学反应前后物质的总质量不变。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微观特征：化学反应前后原子的种类、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数目和质量不变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（2）得失电子守恒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在氧化还原反应中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氧化剂得电子总数等于还原剂失电子总数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电荷守恒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①电解质溶液中，阴离子所带负电荷总数等于阳离子所带正电荷总数，即溶液呈电中性。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𝑁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)=2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𝑁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②离子方程式中，反应物所带电荷总数与生成物所带电荷总数相等且电性相同。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，在反应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Sup>
                          <m:sSub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+8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3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↑+4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中，反应物共带6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个单位的正电荷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</a:p>
              <a:p>
                <a:pPr lvl="0" latinLnBrk="1">
                  <a:lnSpc>
                    <a:spcPts val="29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(+1)× 8+(−1)× 2=+6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，生成物也共带6个单位的正电荷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(+2)× 3=+6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92851e2b2?sp=1&amp;pid=9d0653fd5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787900"/>
              </a:xfrm>
              <a:prstGeom prst="rect">
                <a:avLst/>
              </a:prstGeom>
              <a:blipFill>
                <a:blip r:embed="rId3"/>
                <a:stretch>
                  <a:fillRect l="-1389" t="-509" b="-21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92851e2b2?sp=1&amp;pid=9d0653fd5&amp;color=0,0,0&amp;vtp=1&amp;bt=1&amp;bbb=1"/>
              <p:cNvSpPr/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差量法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（1）含义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根据相同条件下化学反应前后物质的某种物理量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（如固体的质量与物质的量、气体的体积或非密封体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系的质量）发生的变化求出“理论差量”，该差量与反应物、生成物的变化量成比例。差量法就是借助这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种比例关系求解的方法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（2）正确计算“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理论差量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①物质的量的差量、体积的差量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使用体积差量时，对应物质必须是气体，如2体积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CO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与1体积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全反应生成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2体积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，体积差量为1体积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均等于反应物中物质（气体）化学计量数之和与生成物中物质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化学计量数之和的差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②质量差则等于化学反应前后物质或非密闭体系的质量之差。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92851e2b2?sp=1&amp;pid=9d0653fd5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blipFill>
                <a:blip r:embed="rId3"/>
                <a:stretch>
                  <a:fillRect l="-1389" r="-1331" b="-21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92851e2b2?pid=9d0653fd5&amp;color=0,0,0&amp;mp=1&amp;vtp=1&amp;bt=1&amp;bbb=1&amp;hb=1"/>
              <p:cNvSpPr/>
              <p:nvPr/>
            </p:nvSpPr>
            <p:spPr>
              <a:xfrm>
                <a:off x="832104" y="1080000"/>
                <a:ext cx="10533888" cy="1841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例如：把一定量的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投入足量稀盐酸中，充分反应后溶液质量增加了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据此可求出参加反应的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的质量。</a:t>
                </a:r>
                <a:endParaRPr lang="en-US" altLang="zh-CN" sz="1800" dirty="0"/>
              </a:p>
              <a:p>
                <a:pPr latinLnBrk="1">
                  <a:lnSpc>
                    <a:spcPts val="79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8"/>
                              <m:mcJc m:val="center"/>
                            </m:mcPr>
                          </m:mc>
                        </m:mcs>
                        <m:ctrlPr>
                          <a:rPr lang="en-US" altLang="zh-CN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r>
                            <m:rPr>
                              <m:sty m:val="p"/>
                            </m:rP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Mg</m:t>
                          </m:r>
                        </m:e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HCl</m:t>
                          </m:r>
                        </m:e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 baseline="-3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ar>
                                  <m:barPr>
                                    <m:ctrlPr>
                                      <a:rPr lang="en-US" altLang="zh-CN" b="0" i="1" baseline="-200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barPr>
                                  <m:e>
                                    <m:bar>
                                      <m:barPr>
                                        <m:ctrlPr>
                                          <a:rPr lang="en-US" altLang="zh-CN" b="0" i="1" baseline="-8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b="0" baseline="-1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        </m:t>
                                        </m:r>
                                      </m:e>
                                    </m:bar>
                                  </m:e>
                                </m:bar>
                              </m:e>
                            </m:mr>
                            <m:mr>
                              <m:e>
                                <m: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</m:e>
                            </m:mr>
                          </m:m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  <m:e>
                          <m:sSub>
                            <m:sSubPr>
                              <m:ctrlPr>
                                <a:rPr lang="en-US" altLang="zh-CN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MgCl</m:t>
                              </m:r>
                            </m:e>
                            <m:sub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</m:sub>
                          </m:sSub>
                        </m:e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+</m:t>
                          </m:r>
                        </m:e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en-US" altLang="zh-CN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b="0" i="1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↑</m:t>
                              </m:r>
                            </m:e>
                          </m:d>
                        </m:e>
                        <m:e>
                          <m:r>
                            <m:rPr>
                              <m:sty m:val="p"/>
                            </m:rP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Δ</m:t>
                          </m:r>
                          <m:sSub>
                            <m:sSubPr>
                              <m:ctrlPr>
                                <a:rPr lang="en-US" altLang="zh-CN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altLang="zh-CN" baseline="-10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增</m:t>
                              </m:r>
                            </m:sub>
                          </m:sSub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24 </m:t>
                          </m:r>
                          <m:r>
                            <m:rPr>
                              <m:sty m:val="p"/>
                            </m:rP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  <m:e/>
                        <m:e/>
                        <m:e/>
                        <m:e/>
                        <m:e/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2 </m:t>
                          </m:r>
                          <m:r>
                            <m:rPr>
                              <m:sty m:val="p"/>
                            </m:rP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24 </m:t>
                          </m:r>
                          <m:r>
                            <m:rPr>
                              <m:sty m:val="p"/>
                            </m:rP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−2 </m:t>
                          </m:r>
                          <m:r>
                            <m:rPr>
                              <m:sty m:val="p"/>
                            </m:rP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=22 </m:t>
                          </m:r>
                          <m:r>
                            <m:rPr>
                              <m:sty m:val="p"/>
                            </m:rP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𝑚</m:t>
                          </m:r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Mg</m:t>
                          </m:r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)=4.8 </m:t>
                          </m:r>
                          <m:r>
                            <m:rPr>
                              <m:sty m:val="p"/>
                            </m:rP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  <m:e/>
                        <m:e/>
                        <m:e/>
                        <m:e/>
                        <m:e/>
                        <m:e/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4.4</m:t>
                          </m:r>
                          <m:r>
                            <m:rPr>
                              <m:sty m:val="p"/>
                            </m:rP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g</m:t>
                          </m:r>
                        </m:e>
                      </m:mr>
                    </m:m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92851e2b2?pid=9d0653fd5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841500"/>
              </a:xfrm>
              <a:prstGeom prst="rect">
                <a:avLst/>
              </a:prstGeom>
              <a:blipFill>
                <a:blip r:embed="rId3"/>
                <a:stretch>
                  <a:fillRect l="-104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92851e2b2?sp=1&amp;pid=9d0653fd5&amp;color=0,0,0&amp;vtp=1&amp;bt=1&amp;bbb=1"/>
          <p:cNvSpPr/>
          <p:nvPr/>
        </p:nvSpPr>
        <p:spPr>
          <a:xfrm>
            <a:off x="832104" y="1080000"/>
            <a:ext cx="10533888" cy="2933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平均值法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（1）含义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根据混合物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（如含有两种成分）中各个物理量（例如密度、体积、摩尔质量、物质的量浓度、质量分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数等）的定义式，结合题目所给条件，可以求出混合物中某个物理量的平均值，而混合物的两种成分的该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物理量肯定一个比平均值大、一个比平均值小（或两者都等于平均值），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据此可判断出混合物的可能组成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（2）适用范围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该方法适合定性地求解混合物的组成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，即只求出混合物的可能成分。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</Words>
  <Application>Microsoft Office PowerPoint</Application>
  <PresentationFormat>宽屏</PresentationFormat>
  <Paragraphs>87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2025-05-14T16:01:28Z</dcterms:created>
  <dcterms:modified xsi:type="dcterms:W3CDTF">2025-05-14T16:48:50Z</dcterms:modified>
  <cp:category/>
  <cp:contentStatus/>
</cp:coreProperties>
</file>