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3254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733c01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cf17fa5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637c2a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733c01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1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cf17fa5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637c2a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a1ee0d65c.fixed?pid=f319183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a1ee0d65c.fixed?pid=f319183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“归类法”巧判（强弱）电解质与非电解质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b89e1d0b?pid=3cf17fa5d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电解质、非电解质的分类是高一学习的难点，再与导电性的知识点结合，理解起来更难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本通法通过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归纳物质类别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，辨析电解质和非电解质，解决你的疑惑。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30af28328?sp=1&amp;pid=c637c2a97&amp;color=0,0,0&amp;vtp=1&amp;bt=1&amp;bbb=1"/>
          <p:cNvSpPr/>
          <p:nvPr/>
        </p:nvSpPr>
        <p:spPr>
          <a:xfrm>
            <a:off x="832104" y="1080000"/>
            <a:ext cx="10533888" cy="461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电解质与非电解质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（1）电解质的概念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在水溶液中或熔融状态下能够导电的化合物</a:t>
            </a:r>
            <a:r>
              <a:rPr lang="en-US" altLang="zh-CN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（注意“或”字。例如，若某化合物只在水溶液中能导电，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在熔融状态下不能导电，则它也是电解质）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叫电解质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（2）非电解质的概念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在水溶液中和熔融状态下都不能导电的化合物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，叫非电解质。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b="1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话里有</a:t>
            </a:r>
            <a:r>
              <a:rPr lang="en-US" altLang="zh-CN" b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b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</a:t>
            </a:r>
            <a:r>
              <a:rPr lang="en-US" altLang="zh-CN" b="1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</a:t>
            </a:r>
          </a:p>
          <a:p>
            <a:pPr lvl="0" algn="ctr" latinLnBrk="1">
              <a:lnSpc>
                <a:spcPts val="3300"/>
              </a:lnSpc>
            </a:pPr>
            <a:r>
              <a:rPr lang="en-US" altLang="zh-CN" b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判断电解质、非电解质的问题的思考步骤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步骤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1：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先判定是不是化合物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如为混合物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单质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则可直接排除掉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步骤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2：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该物质在水溶液中或熔融状态下能否导电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  <a:r>
              <a:rPr lang="en-US" altLang="zh-CN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（也就是能否发生电离）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步骤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3：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该物质在水溶液中需要的是自身电离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而不是和水反应后的产物电离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30af28328?pid=c637c2a97&amp;color=0,0,0&amp;vtp=1&amp;bt=1&amp;bbb=1"/>
              <p:cNvSpPr/>
              <p:nvPr/>
            </p:nvSpPr>
            <p:spPr>
              <a:xfrm>
                <a:off x="832104" y="1080000"/>
                <a:ext cx="10533888" cy="3771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点拨</a:t>
                </a:r>
              </a:p>
              <a:p>
                <a:pPr lvl="0" algn="ctr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导电性不能用来判定物质是否为电解质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能导电的物质不一定是电解质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如石墨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稀硫酸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等能导电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但它们不是化合物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因而不是电解质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电解质本身不一定能导电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如氯化钠晶体是电解质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但其本身不导电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某物质的水溶液能导电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该物质也不一定是电解质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其自身在水溶液中和熔融状态下都不能电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离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是非电解质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溶于水形成的溶液能导电的原因是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与水反应生成的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在水中发生电离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电离出可自由移动的离子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不是电解质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是电解质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有些电解质溶于水能够导电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但熔融状态下不能导电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如所有酸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有些电解质在熔融状态下能够导电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但在水溶液里几乎不导电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如难溶于水的硫酸钡等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30af28328?pid=c637c2a9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771900"/>
              </a:xfrm>
              <a:prstGeom prst="rect">
                <a:avLst/>
              </a:prstGeom>
              <a:blipFill>
                <a:blip r:embed="rId3"/>
                <a:stretch>
                  <a:fillRect l="-1389" r="-1620" b="-25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30af28328?sp=1&amp;pid=c637c2a97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2.归类法判断电解质、非电解质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P_4_BD#30af28328?colgroup=18,38&amp;pid=c637c2a9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2296360"/>
                  </p:ext>
                </p:extLst>
              </p:nvPr>
            </p:nvGraphicFramePr>
            <p:xfrm>
              <a:off x="832104" y="1622544"/>
              <a:ext cx="10506456" cy="3749548"/>
            </p:xfrm>
            <a:graphic>
              <a:graphicData uri="http://schemas.openxmlformats.org/drawingml/2006/table">
                <a:tbl>
                  <a:tblPr/>
                  <a:tblGrid>
                    <a:gridCol w="1143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0591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物质类别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rowSpan="7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强酸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弱酸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PO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强碱：如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NaOH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KOH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弱碱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</m:t>
                              </m:r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OH</m:t>
                              </m:r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NaCl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NaHSO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BaSO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金属氧化物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CaO</m:t>
                              </m:r>
                            </m:oMath>
                          </a14:m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MgO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40868"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非金属氧化物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CO</m:t>
                              </m:r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P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5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不呈酸性的氢化物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SiH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绝大部分有机物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如蔗糖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乙醇</a:t>
                          </a:r>
                          <a:r>
                            <a:rPr lang="en-US" altLang="zh-CN" sz="1400" b="0" i="0" spc="-10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P_4_BD#30af28328?colgroup=18,38&amp;pid=c637c2a9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2296360"/>
                  </p:ext>
                </p:extLst>
              </p:nvPr>
            </p:nvGraphicFramePr>
            <p:xfrm>
              <a:off x="832104" y="1622544"/>
              <a:ext cx="10506456" cy="3749548"/>
            </p:xfrm>
            <a:graphic>
              <a:graphicData uri="http://schemas.openxmlformats.org/drawingml/2006/table">
                <a:tbl>
                  <a:tblPr/>
                  <a:tblGrid>
                    <a:gridCol w="1143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042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0591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物质类别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举例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rowSpan="7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964" t="-101786" r="-173" b="-9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964" t="-201786" r="-173" b="-8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964" t="-301786" r="-173" b="-7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964" t="-401786" r="-173" b="-6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964" t="-501786" r="-173" b="-5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金属氧化物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964" t="-601786" r="-173" b="-4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40868"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非电解质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非金属氧化物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964" t="-801786" r="-173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不呈酸性的氢化物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964" t="-901786" r="-173" b="-1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绝大部分有机物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964" t="-1001786" r="-173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30af28328?pid=c637c2a97&amp;color=0,0,0&amp;mp=1&amp;vtp=1&amp;bt=1&amp;bbb=1&amp;hb=1"/>
              <p:cNvSpPr/>
              <p:nvPr/>
            </p:nvSpPr>
            <p:spPr>
              <a:xfrm>
                <a:off x="832104" y="1080000"/>
                <a:ext cx="10533888" cy="1625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拓展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电解质又分为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强电解质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在水溶液中完全电离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弱电解质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在水溶液中部分电离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两者区分如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下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1800" dirty="0"/>
              </a:p>
              <a:p>
                <a:pPr algn="ctr"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电解质</m:t>
                    </m:r>
                    <m:d>
                      <m:dPr>
                        <m:begChr m:val="{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强电解质：强酸、强碱、金属氧化物、绝大多数盐</m:t>
                            </m:r>
                          </m:e>
                          <m:e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&amp;</m:t>
                            </m:r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弱电解质：弱酸、弱碱、水、极少数盐</m:t>
                            </m:r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(</m:t>
                            </m:r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醋酸铅、氯化汞</m:t>
                            </m:r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30af28328?pid=c637c2a97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25600"/>
              </a:xfrm>
              <a:prstGeom prst="rect">
                <a:avLst/>
              </a:prstGeom>
              <a:blipFill>
                <a:blip r:embed="rId3"/>
                <a:stretch>
                  <a:fillRect l="-1389" r="-231" b="-37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1#d39ccabe9?vop=1&amp;pid=c733c01eb&amp;color=0,0,0&amp;mp=1&amp;vtp=1&amp;bt=1&amp;bbb=1&amp;hb=1"/>
              <p:cNvSpPr/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科学家在研究化学物质时常对其进行分类，以便对同类物质的性质进行深入研究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物质分类及转化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思想贯穿整个化学学科学习的始终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列物质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硝酸钾溶液；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铜；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⑤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⑥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⑦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二氧化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碳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⑧</m:t>
                    </m:r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熔融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KHSO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⑨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AgCl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固体；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⑩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氨气；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O_4_BD.1_1#d39ccabe9?vop=1&amp;pid=c733c01eb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1676400"/>
              </a:xfrm>
              <a:prstGeom prst="rect">
                <a:avLst/>
              </a:prstGeom>
              <a:blipFill>
                <a:blip r:embed="rId3"/>
                <a:stretch>
                  <a:fillRect l="-1389" r="-289" b="-5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BD.2_1#e42b1d87c?vop=1&amp;pid=d39ccabe9&amp;color=0,0,0&amp;vtp=1&amp;bbb=1"/>
          <p:cNvSpPr/>
          <p:nvPr/>
        </p:nvSpPr>
        <p:spPr>
          <a:xfrm>
            <a:off x="832104" y="2740144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能导电的是</a:t>
            </a:r>
            <a:r>
              <a:rPr lang="en-US" altLang="zh-CN" sz="180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填序号，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</a:t>
            </a:r>
            <a:r>
              <a:rPr lang="en-US" altLang="zh-CN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属于电解质的是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>
              <a:solidFill>
                <a:prstClr val="black"/>
              </a:solidFill>
            </a:endParaRP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属于非电解质的是</a:t>
            </a:r>
            <a:r>
              <a:rPr lang="en-US" altLang="zh-CN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/>
          </a:p>
        </p:txBody>
      </p:sp>
      <p:sp>
        <p:nvSpPr>
          <p:cNvPr id="4" name="QB_5_AN.3_1#e42b1d87c.blank?vop=1&amp;pid=d39ccabe9&amp;color=0,0,0&amp;vpa=1&amp;vtp=1&amp;bbb=1"/>
          <p:cNvSpPr/>
          <p:nvPr/>
        </p:nvSpPr>
        <p:spPr>
          <a:xfrm>
            <a:off x="2685510" y="2709664"/>
            <a:ext cx="8524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②③⑧</a:t>
            </a:r>
            <a:endParaRPr lang="en-US" altLang="zh-CN" dirty="0"/>
          </a:p>
        </p:txBody>
      </p:sp>
      <p:sp>
        <p:nvSpPr>
          <p:cNvPr id="6" name="QB_5_AN.5_1#e42b1d87c.blank?vop=1&amp;pid=d39ccabe9&amp;color=0,0,0&amp;vpa=2&amp;vtp=1&amp;bbb=1"/>
          <p:cNvSpPr/>
          <p:nvPr/>
        </p:nvSpPr>
        <p:spPr>
          <a:xfrm>
            <a:off x="3142710" y="3116064"/>
            <a:ext cx="1538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①④⑤⑥⑧⑨</a:t>
            </a:r>
            <a:endParaRPr lang="en-US" altLang="zh-CN" dirty="0"/>
          </a:p>
        </p:txBody>
      </p:sp>
      <p:sp>
        <p:nvSpPr>
          <p:cNvPr id="8" name="QB_5_AN.7_1#e42b1d87c.blank?vop=1&amp;pid=d39ccabe9&amp;color=0,0,0&amp;vpa=3&amp;vtp=1&amp;bbb=1"/>
          <p:cNvSpPr/>
          <p:nvPr/>
        </p:nvSpPr>
        <p:spPr>
          <a:xfrm>
            <a:off x="3371310" y="3535164"/>
            <a:ext cx="6238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⑦⑩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</Words>
  <Application>Microsoft Office PowerPoint</Application>
  <PresentationFormat>宽屏</PresentationFormat>
  <Paragraphs>68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2025-05-14T15:32:14Z</dcterms:created>
  <dcterms:modified xsi:type="dcterms:W3CDTF">2025-05-14T15:36:26Z</dcterms:modified>
  <cp:category/>
  <cp:contentStatus/>
</cp:coreProperties>
</file>