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988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4d68a2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f8e1ea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11a740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4d68a2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f8e1ea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11a740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8_1#c3f9aed59?sp=1&amp;vop=1&amp;pid=620bb2c58&amp;color=0,0,0&amp;mp=1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某同学观察液面的情况如图所示，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对所配溶液浓度将有何影响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填“偏大”“偏小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或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无影响”）。</a:t>
            </a:r>
            <a:endParaRPr lang="en-US" altLang="zh-CN" dirty="0"/>
          </a:p>
        </p:txBody>
      </p:sp>
      <p:pic>
        <p:nvPicPr>
          <p:cNvPr id="3" name="QB_5_BD.8_2#c3f9aed59?vop=1&amp;pid=620bb2c58&amp;color=0,0,0&amp;mp=1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4728" y="2032000"/>
            <a:ext cx="548640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AN.9_1#c3f9aed59.blank?vop=1&amp;pid=620bb2c58&amp;color=0,0,0&amp;mp=1&amp;vpa=3&amp;vtp=1&amp;bbb=1"/>
          <p:cNvSpPr/>
          <p:nvPr/>
        </p:nvSpPr>
        <p:spPr>
          <a:xfrm>
            <a:off x="7943310" y="1048512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偏大</a:t>
            </a:r>
            <a:endParaRPr lang="en-US" altLang="zh-CN" dirty="0"/>
          </a:p>
        </p:txBody>
      </p:sp>
      <p:pic>
        <p:nvPicPr>
          <p:cNvPr id="5" name="QB_5_AS.10_1#c3f9aed59?vop=1&amp;pid=620bb2c58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43535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10_1#c3f9aed59?vop=1&amp;pid=620bb2c58&amp;color=0,0,0&amp;vtp=1&amp;bbb=1"/>
              <p:cNvSpPr/>
              <p:nvPr/>
            </p:nvSpPr>
            <p:spPr>
              <a:xfrm>
                <a:off x="832104" y="3175000"/>
                <a:ext cx="10531904" cy="609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定容时俯视读数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溶液的体积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S.10_1#c3f9aed59?vop=1&amp;pid=620bb2c5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75000"/>
                <a:ext cx="10531904" cy="609600"/>
              </a:xfrm>
              <a:prstGeom prst="rect">
                <a:avLst/>
              </a:prstGeom>
              <a:blipFill>
                <a:blip r:embed="rId5"/>
                <a:stretch>
                  <a:fillRect b="-3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BD.11_1#7b9a7c8fc?sp=1&amp;vop=1&amp;pid=620bb2c58&amp;color=0,0,0&amp;vtp=1&amp;bbb=1"/>
          <p:cNvSpPr/>
          <p:nvPr/>
        </p:nvSpPr>
        <p:spPr>
          <a:xfrm>
            <a:off x="832104" y="3795585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若出现如下情况，对所配溶液浓度将有何影响？（填“偏大”“偏小”或“无影响”）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没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有进行操作步骤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加蒸馏水时不慎超过了容量瓶刻度线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8" name="QB_5_AN.12_1#7b9a7c8fc.blank?vop=1&amp;pid=620bb2c58&amp;color=0,0,0&amp;vpa=4&amp;vtp=1&amp;bbb=1"/>
          <p:cNvSpPr/>
          <p:nvPr/>
        </p:nvSpPr>
        <p:spPr>
          <a:xfrm>
            <a:off x="3123660" y="4184205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偏小</a:t>
            </a:r>
            <a:endParaRPr lang="en-US" altLang="zh-CN" dirty="0"/>
          </a:p>
        </p:txBody>
      </p:sp>
      <p:sp>
        <p:nvSpPr>
          <p:cNvPr id="9" name="QB_5_AN.13_1#7b9a7c8fc.blank?vop=1&amp;pid=620bb2c58&amp;color=0,0,0&amp;vpa=5&amp;vtp=1&amp;bbb=1"/>
          <p:cNvSpPr/>
          <p:nvPr/>
        </p:nvSpPr>
        <p:spPr>
          <a:xfrm>
            <a:off x="7924260" y="4184205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偏小</a:t>
            </a:r>
            <a:endParaRPr lang="en-US" altLang="zh-CN" dirty="0"/>
          </a:p>
        </p:txBody>
      </p:sp>
      <p:pic>
        <p:nvPicPr>
          <p:cNvPr id="10" name="QB_5_AS.14_1#7b9a7c8fc?vop=1&amp;pid=620bb2c58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71943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S.14_1#7b9a7c8fc?vop=1&amp;pid=620bb2c58&amp;color=0,0,0&amp;vtp=1&amp;bbb=1&amp;hb=1"/>
              <p:cNvSpPr/>
              <p:nvPr/>
            </p:nvSpPr>
            <p:spPr>
              <a:xfrm>
                <a:off x="832104" y="465543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没有洗涤烧杯内壁和玻璃棒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则称量的溶质没有全部进入容量瓶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加蒸馏水超过刻度线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5_AS.14_1#7b9a7c8fc?vop=1&amp;pid=620bb2c5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655431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r="-116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3b76365f3.fixed?pid=9599d53b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3b76365f3.fixed?pid=9599d53b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配制一定物质的量浓度溶液的误差分析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acb4d0f0?pid=ef8e1ea46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在分析配制一定物质的量浓度溶液的误差时，有时误差导致测量值偏小，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有时误差导致测量值偏大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有时对测量值没有影响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，那到底谁说了算？学完这个通法后你说了算。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5e7ba5447?sp=1&amp;pid=c11a740ac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1.误差分析的规律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依据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，在进行误差分析时，根据实验操作弄清是“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”还是“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”引起的误差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若实验操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作导致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偏大，则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偏大；若实验操作导致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偏大，则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偏小。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5e7ba5447?sp=1&amp;pid=c11a740a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7ba5447?sp=1&amp;pid=c11a740ac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2.常见引起误差的操作分析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5e7ba5447?colgroup=37,12,5&amp;pid=c11a740a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021507"/>
                  </p:ext>
                </p:extLst>
              </p:nvPr>
            </p:nvGraphicFramePr>
            <p:xfrm>
              <a:off x="832104" y="1622544"/>
              <a:ext cx="10488168" cy="4084066"/>
            </p:xfrm>
            <a:graphic>
              <a:graphicData uri="http://schemas.openxmlformats.org/drawingml/2006/table">
                <a:tbl>
                  <a:tblPr/>
                  <a:tblGrid>
                    <a:gridCol w="69402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887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能引起误差的一些操作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自变量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因变量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51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天平砝码沾有其他物质或已生锈（锈没有脱落）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药品和砝码位置颠倒（使用游码）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砝码破损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用滤纸称量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称量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固体时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时间过长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（潮解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导致实际称量的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质量减小）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溶质中混有其他杂质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用量筒量取需要稀释的液体时仰视读数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用量筒量取需要稀释的液体时俯视读数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溶液未冷却至室温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立即转入容量瓶进行定容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溶液转移后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未洗涤玻璃棒或烧杯内壁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（溶质未全部进入容量瓶）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5e7ba5447?colgroup=37,12,5&amp;pid=c11a740a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021507"/>
                  </p:ext>
                </p:extLst>
              </p:nvPr>
            </p:nvGraphicFramePr>
            <p:xfrm>
              <a:off x="832104" y="1622544"/>
              <a:ext cx="10488168" cy="4084066"/>
            </p:xfrm>
            <a:graphic>
              <a:graphicData uri="http://schemas.openxmlformats.org/drawingml/2006/table">
                <a:tbl>
                  <a:tblPr/>
                  <a:tblGrid>
                    <a:gridCol w="69402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887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能引起误差的一些操作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自变量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因变量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51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0674" t="-103636" r="-202591" b="-103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83590" t="-103636" r="-100513" b="-103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87629" t="-103636" r="-1031" b="-103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天平砝码沾有其他物质或已生锈（锈没有脱落）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药品和砝码位置颠倒（使用游码）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砝码破损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" t="-500000" r="-51273" b="-6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" t="-600000" r="-51273" b="-5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溶质中混有其他杂质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用量筒量取需要稀释的液体时仰视读数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用量筒量取需要稀释的液体时俯视读数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溶液未冷却至室温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立即转入容量瓶进行定容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溶液转移后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未洗涤玻璃棒或烧杯内壁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（溶质未全部进入容量瓶）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5e7ba5447?colgroup=37,12,5&amp;pid=c11a740ac&amp;color=0,0,0&amp;mp=1&amp;vtp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556608"/>
                  </p:ext>
                </p:extLst>
              </p:nvPr>
            </p:nvGraphicFramePr>
            <p:xfrm>
              <a:off x="832104" y="1506601"/>
              <a:ext cx="10488168" cy="3061462"/>
            </p:xfrm>
            <a:graphic>
              <a:graphicData uri="http://schemas.openxmlformats.org/drawingml/2006/table">
                <a:tbl>
                  <a:tblPr/>
                  <a:tblGrid>
                    <a:gridCol w="69402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887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能引起误差的一些操作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自变量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因变量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51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转移时有少量液体溅出容量瓶外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容量瓶中原有少量蒸馏水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（早加晚加都一样）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定容时水加多了用吸管吸出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定容时仰视容量瓶刻度线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定容时俯视容量瓶刻度线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定容摇匀后液面下降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再加水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定容后摇匀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发现液面低于刻度线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未采取措施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5e7ba5447?colgroup=37,12,5&amp;pid=c11a740ac&amp;color=0,0,0&amp;mp=1&amp;vtp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556608"/>
                  </p:ext>
                </p:extLst>
              </p:nvPr>
            </p:nvGraphicFramePr>
            <p:xfrm>
              <a:off x="832104" y="1506601"/>
              <a:ext cx="10488168" cy="3061462"/>
            </p:xfrm>
            <a:graphic>
              <a:graphicData uri="http://schemas.openxmlformats.org/drawingml/2006/table">
                <a:tbl>
                  <a:tblPr/>
                  <a:tblGrid>
                    <a:gridCol w="69402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887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能引起误差的一些操作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自变量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因变量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51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0674" t="-103636" r="-202591" b="-72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83590" t="-103636" r="-100513" b="-72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87629" t="-103636" r="-1031" b="-7272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转移时有少量液体溅出容量瓶外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容量瓶中原有少量蒸馏水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（早加晚加都一样）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定容时水加多了用吸管吸出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定容时仰视容量瓶刻度线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定容时俯视容量瓶刻度线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定容摇匀后液面下降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再加水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定容后摇匀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发现液面低于刻度线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未采取措施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4_BD#5e7ba5447?colgroup=37,12,5&amp;pid=c11a740ac&amp;color=0,0,0&amp;mp=1&amp;vtp=1&amp;bt=1&amp;bbb=1"/>
          <p:cNvSpPr txBox="1"/>
          <p:nvPr/>
        </p:nvSpPr>
        <p:spPr>
          <a:xfrm>
            <a:off x="10961200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e7ba5447?pid=c11a740ac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容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量瓶定容时仰视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俯视对结果的影响如图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俯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虎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大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羊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</a:t>
            </a:r>
            <a:endParaRPr lang="en-US" altLang="zh-CN" sz="1800" dirty="0"/>
          </a:p>
        </p:txBody>
      </p:sp>
      <p:pic>
        <p:nvPicPr>
          <p:cNvPr id="3" name="P_4_BD#5e7ba5447?htil=1&amp;pid=c11a740a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2041644"/>
            <a:ext cx="1472184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4_BD#5e7ba5447?htil=1&amp;pid=c11a740ac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5864" y="2078220"/>
            <a:ext cx="1344168" cy="10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5e7ba5447?pid=c11a740ac&amp;color=0,0,0&amp;vtp=1&amp;bbb=1"/>
              <p:cNvSpPr/>
              <p:nvPr/>
            </p:nvSpPr>
            <p:spPr>
              <a:xfrm>
                <a:off x="832104" y="32608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仰视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如图甲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加水量高于刻度线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溶液体积偏大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俯视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如图乙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加水量低于刻度线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溶液体积偏小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偏大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定容时务必确保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视线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容量瓶刻度线与溶液凹液面最低点在同一水平线上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做到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三点一线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4_BD#5e7ba5447?pid=c11a740a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0844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620bb2c58?vop=1&amp;pid=94d68a22c&amp;color=0,0,0&amp;vtp=1&amp;bt=1&amp;bbb=1&amp;h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实验室配制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的氯化钠溶液的操作步骤如下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把称好的氯化钠固体放入烧杯中，加适量蒸馏水溶解，用玻璃棒搅拌，使氯化钠固体全部溶解。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把①所得溶液小心转入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容量瓶中。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继续向容量瓶中加蒸馏水至液面距容量瓶颈部的刻度线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改用胶头滴管小心滴加蒸馏水至溶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液凹液面与刻度线相切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用少量蒸馏水洗涤烧杯内壁和玻璃棒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2∼3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次，将洗涤液都小心转入容量瓶中，并轻轻摇动容量瓶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溶液混合均匀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将容量瓶塞盖好，反复上下颠倒，摇匀。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620bb2c58?vop=1&amp;pid=94d68a22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r="-1042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2#620bb2c58?vop=1&amp;pid=94d68a22c&amp;color=0,0,0&amp;mp=1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请回答下列问题：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3" name="QB_5_BD.2_1#78207ddf6?vop=1&amp;pid=620bb2c58&amp;color=0,0,0&amp;vtp=1&amp;bbb=1"/>
          <p:cNvSpPr/>
          <p:nvPr/>
        </p:nvSpPr>
        <p:spPr>
          <a:xfrm>
            <a:off x="832104" y="1532946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操作步骤的正确顺序为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4" name="QB_5_AN.3_1#78207ddf6.blank?vop=1&amp;pid=620bb2c58&amp;color=0,0,0&amp;vpa=1&amp;vtp=1&amp;bbb=1"/>
          <p:cNvSpPr/>
          <p:nvPr/>
        </p:nvSpPr>
        <p:spPr>
          <a:xfrm>
            <a:off x="3828510" y="1491671"/>
            <a:ext cx="13096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①②④③⑤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5" name="QB_5_AS.4_1#78207ddf6?vop=1&amp;pid=620bb2c58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509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5_AS.4_1#78207ddf6?vop=1&amp;pid=620bb2c58&amp;color=0,0,0&amp;vtp=1&amp;bbb=1&amp;hb=1"/>
          <p:cNvSpPr/>
          <p:nvPr/>
        </p:nvSpPr>
        <p:spPr>
          <a:xfrm>
            <a:off x="832104" y="1986971"/>
            <a:ext cx="10531904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配制一定物质的量浓度的溶液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操作步骤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依次为称量或量取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溶解并恢复至室温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转移并洗涤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定容并摇匀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装瓶贴标签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00" dirty="0">
              <a:solidFill>
                <a:srgbClr val="000000"/>
              </a:solidFill>
            </a:endParaRPr>
          </a:p>
        </p:txBody>
      </p:sp>
      <p:sp>
        <p:nvSpPr>
          <p:cNvPr id="7" name="QB_5_BD.5_1#82d94b03f?vop=1&amp;pid=620bb2c58&amp;color=0,0,0&amp;vtp=1&amp;bbb=1"/>
          <p:cNvSpPr/>
          <p:nvPr/>
        </p:nvSpPr>
        <p:spPr>
          <a:xfrm>
            <a:off x="832104" y="2850571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本实验必须用到的仪器有天平、药匙、玻璃棒、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烧杯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6_1#82d94b03f.blank?vop=1&amp;pid=620bb2c58&amp;color=0,0,0&amp;vpa=2&amp;vtp=1&amp;bbb=1"/>
              <p:cNvSpPr/>
              <p:nvPr/>
            </p:nvSpPr>
            <p:spPr>
              <a:xfrm>
                <a:off x="7003511" y="2881884"/>
                <a:ext cx="27400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容量瓶、胶头滴管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QB_5_AN.6_1#82d94b03f.blank?vop=1&amp;pid=620bb2c58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3511" y="2881884"/>
                <a:ext cx="2740025" cy="279400"/>
              </a:xfrm>
              <a:prstGeom prst="rect">
                <a:avLst/>
              </a:prstGeom>
              <a:blipFill>
                <a:blip r:embed="rId4"/>
                <a:stretch>
                  <a:fillRect l="-445" t="-32609" r="-2450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5_AS.7_1#82d94b03f?vop=1&amp;pid=620bb2c58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6860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S.7_1#82d94b03f?vop=1&amp;pid=620bb2c58&amp;color=0,0,0&amp;vtp=1&amp;bbb=1&amp;hb=1"/>
              <p:cNvSpPr/>
              <p:nvPr/>
            </p:nvSpPr>
            <p:spPr>
              <a:xfrm>
                <a:off x="832104" y="330459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为防止仪器的遗漏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</a:t>
                </a:r>
                <a:r>
                  <a:rPr lang="en-US" altLang="zh-CN" sz="1800" b="0" i="0" spc="-5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根据操作步骤进行选取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称量需要天平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带砝码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）、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药匙</a:t>
                </a:r>
                <a:r>
                  <a:rPr lang="en-US" altLang="zh-CN" sz="1800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pc="-5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取用药品</a:t>
                </a:r>
                <a:r>
                  <a:rPr lang="en-US" altLang="zh-CN" sz="1800" b="0" i="0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pc="-5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溶解需要烧杯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玻璃棒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转移需要玻璃棒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容量瓶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规格一定要写上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定容需要胶头滴管</a:t>
                </a:r>
                <a:r>
                  <a:rPr lang="en-US" altLang="zh-CN" b="0" i="0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spc="-5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5_AS.7_1#82d94b03f?vop=1&amp;pid=620bb2c5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04596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r="-214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Microsoft Office PowerPoint</Application>
  <PresentationFormat>宽屏</PresentationFormat>
  <Paragraphs>131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2025-05-14T15:20:44Z</dcterms:created>
  <dcterms:modified xsi:type="dcterms:W3CDTF">2025-05-14T15:21:30Z</dcterms:modified>
  <cp:category/>
  <cp:contentStatus/>
</cp:coreProperties>
</file>