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235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7119f0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72728f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6f44aa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7119f0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0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72728f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6f44aa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ecf52576a.fixed?pid=9599d53b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ecf52576a.fixed?pid=9599d53b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“桥”式识破阿伏加德罗常数的“三大陷阱”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103102dc?pid=872728f8d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物质的量是“桥”的中心，有好多分支的路，我们该何去何从，才能快速做对题目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本通法将用一张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图帮你解决以物质的量为中心的转化关系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。掌握了核心，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再从题目信息中分析出命题人设置的陷阱类型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找到对应的解决问题的方法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，一举拿下阿伏加德罗常数的应用题型。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b2c19fea1?sp=1&amp;pid=16f44aa0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1.以物质的量为中心的转化“立交桥”</a:t>
            </a:r>
            <a:endParaRPr lang="en-US" altLang="zh-CN" sz="1800" dirty="0"/>
          </a:p>
        </p:txBody>
      </p:sp>
      <p:pic>
        <p:nvPicPr>
          <p:cNvPr id="3" name="P_4_BD#b2c19fea1?pid=16f44aa0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1283" y="1622544"/>
            <a:ext cx="6855533" cy="434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b2c19fea1?sp=1&amp;pid=16f44aa04&amp;color=0,0,0&amp;vtp=1&amp;bt=1&amp;bbb=1"/>
              <p:cNvSpPr/>
              <p:nvPr/>
            </p:nvSpPr>
            <p:spPr>
              <a:xfrm>
                <a:off x="832104" y="1080000"/>
                <a:ext cx="10533888" cy="4876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2.识破阿伏加德罗常数应用的“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三大陷阱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（1）“粒子桥”识破陷阱1：注意物质的组成和结构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记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“组成”，明“结构”，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识破陷阱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①熟记特殊物质中所含微粒（分子、原子、电子、质子、中子等）的数目，如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稀有气体为单原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子分子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</m:sup>
                    </m:sSu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②明确特殊物质的结构，如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固体由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构成，阴、阳离子个数比为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在水溶液中会电离出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构成，阴、阳离子个数比为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只有离子，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没有分子等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③分子中原子及原子个数比相同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即最简式相同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最简式是表示化合物分子中各元素原子个数比的最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简整数关系的化学式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的混合物，只要总质量一定，无论以何种比例混合，原子个数均以最简式计算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④记住摩尔质量相同的物质，如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b2c19fea1?sp=1&amp;pid=16f44aa0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876800"/>
              </a:xfrm>
              <a:prstGeom prst="rect">
                <a:avLst/>
              </a:prstGeom>
              <a:blipFill>
                <a:blip r:embed="rId3"/>
                <a:stretch>
                  <a:fillRect l="-1389" r="-1331" b="-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2c19fea1?sp=1&amp;pid=16f44aa04&amp;color=0,0,0&amp;vtp=1&amp;bt=1&amp;bbb=1"/>
              <p:cNvSpPr/>
              <p:nvPr/>
            </p:nvSpPr>
            <p:spPr>
              <a:xfrm>
                <a:off x="832104" y="1078992"/>
                <a:ext cx="10533888" cy="502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（2）“气体桥”识破陷阱2：注意“标准状况”“常温常压”等外界条件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重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“两看”，排“干扰”，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识破陷阱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①在标准状况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(0 ℃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kPa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下，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任何气体的体积均约为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使用“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=22.4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计算的两个前提条件：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一看“气体”是否处在“标准状况”；二看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准状况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”下，物质是否为“气体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HF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等在标准状况下均不为气体）。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②若给出非标准状况下气体的物质的量或质量，会让考生误以为无法求解物质所含的粒子数。实际上，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此时物质所含的粒子数与温度、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压强等外界条件无关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（3）“浓度桥”识破陷阱3：注意溶液中粒子数目的判断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已知浓度，是否指明溶液体积，用好公式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𝑐𝑉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氢氧化钠溶液中所含钠离子数因</a:t>
                </a:r>
                <a:endParaRPr lang="en-US" altLang="zh-CN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溶液体积未知而无法求出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在判断溶液中微粒总数时，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不要忽略溶剂水中氢、氧原子的数目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。如：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氧原子的数目因溶剂中也含有氧原子而无法计算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b2c19fea1?sp=1&amp;pid=16f44aa0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5029200"/>
              </a:xfrm>
              <a:prstGeom prst="rect">
                <a:avLst/>
              </a:prstGeom>
              <a:blipFill>
                <a:blip r:embed="rId3"/>
                <a:stretch>
                  <a:fillRect l="-1389" r="-3530" b="-1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69a0df0c6?vop=1&amp;pid=57119f042&amp;color=0,0,0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为阿伏加德罗常数的值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，请判断下列说法的正误（正确的打“√”，错误的打“×”）。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O_4_BD.1_1#69a0df0c6?vop=1&amp;pid=57119f04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T_5_BD.2_1#271626da9?pid=69a0df0c6&amp;color=0,0,0&amp;vtp=1&amp;bbb=1"/>
              <p:cNvSpPr/>
              <p:nvPr/>
            </p:nvSpPr>
            <p:spPr>
              <a:xfrm>
                <a:off x="832104" y="1526715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，转移的电子数为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T_5_BD.2_1#271626da9?pid=69a0df0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6715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T_5_AN.3_1#271626da9.bracket?pid=69a0df0c6&amp;color=0,0,0&amp;vpa=1&amp;vtp=1"/>
          <p:cNvSpPr/>
          <p:nvPr/>
        </p:nvSpPr>
        <p:spPr>
          <a:xfrm>
            <a:off x="7127272" y="1523540"/>
            <a:ext cx="336550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×</a:t>
            </a:r>
            <a:endParaRPr lang="en-US" altLang="zh-CN" dirty="0"/>
          </a:p>
        </p:txBody>
      </p:sp>
      <p:pic>
        <p:nvPicPr>
          <p:cNvPr id="5" name="QT_5_AS.4_1#271626da9?pid=69a0df0c6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4474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T_5_AS.4_1#271626da9?pid=69a0df0c6&amp;color=0,0,0&amp;vtp=1&amp;bbb=1&amp;hb=1"/>
              <p:cNvSpPr/>
              <p:nvPr/>
            </p:nvSpPr>
            <p:spPr>
              <a:xfrm>
                <a:off x="832104" y="198074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溶于水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若完全反应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则转移电子数为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和水的反应不能进行到底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有一部分以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分子的形式存在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故转移电子数小于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T_5_AS.4_1#271626da9?pid=69a0df0c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8074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r="-139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T_5_BD.5_1#4e9793a24?pid=69a0df0c6&amp;color=0,0,0&amp;vtp=1&amp;bbb=1"/>
              <p:cNvSpPr/>
              <p:nvPr/>
            </p:nvSpPr>
            <p:spPr>
              <a:xfrm>
                <a:off x="832104" y="284434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固体中含有的离子数为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7" name="QT_5_BD.5_1#4e9793a24?pid=69a0df0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44340"/>
                <a:ext cx="10533888" cy="469900"/>
              </a:xfrm>
              <a:prstGeom prst="rect">
                <a:avLst/>
              </a:prstGeom>
              <a:blipFill>
                <a:blip r:embed="rId7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T_5_AN.6_1#4e9793a24.bracket?pid=69a0df0c6&amp;color=0,0,0&amp;vpa=2&amp;vtp=1"/>
          <p:cNvSpPr/>
          <p:nvPr/>
        </p:nvSpPr>
        <p:spPr>
          <a:xfrm>
            <a:off x="6276373" y="2841165"/>
            <a:ext cx="336550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×</a:t>
            </a:r>
            <a:endParaRPr lang="en-US" altLang="zh-CN" dirty="0"/>
          </a:p>
        </p:txBody>
      </p:sp>
      <p:pic>
        <p:nvPicPr>
          <p:cNvPr id="9" name="QT_5_AS.7_1#4e9793a24?pid=69a0df0c6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41946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T_5_AS.7_1#4e9793a24?pid=69a0df0c6&amp;color=0,0,0&amp;vtp=1&amp;bbb=1"/>
              <p:cNvSpPr/>
              <p:nvPr/>
            </p:nvSpPr>
            <p:spPr>
              <a:xfrm>
                <a:off x="832104" y="3298365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固体中含有的离子数为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T_5_AS.7_1#4e9793a24?pid=69a0df0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98365"/>
                <a:ext cx="10531904" cy="469900"/>
              </a:xfrm>
              <a:prstGeom prst="rect">
                <a:avLst/>
              </a:prstGeom>
              <a:blipFill>
                <a:blip r:embed="rId8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T_5_BD.8_1#1c488ac8f?pid=69a0df0c6&amp;color=0,0,0&amp;vtp=1&amp;bbb=1"/>
              <p:cNvSpPr/>
              <p:nvPr/>
            </p:nvSpPr>
            <p:spPr>
              <a:xfrm>
                <a:off x="832104" y="37523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中含有的阴离子数为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11" name="QT_5_BD.8_1#1c488ac8f?pid=69a0df0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52390"/>
                <a:ext cx="10533888" cy="469900"/>
              </a:xfrm>
              <a:prstGeom prst="rect">
                <a:avLst/>
              </a:prstGeom>
              <a:blipFill>
                <a:blip r:embed="rId9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T_5_AN.9_1#1c488ac8f.bracket?pid=69a0df0c6&amp;color=0,0,0&amp;vpa=3&amp;vtp=1"/>
          <p:cNvSpPr/>
          <p:nvPr/>
        </p:nvSpPr>
        <p:spPr>
          <a:xfrm>
            <a:off x="5386992" y="3749215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√</a:t>
            </a:r>
            <a:endParaRPr lang="en-US" altLang="zh-CN" dirty="0"/>
          </a:p>
        </p:txBody>
      </p:sp>
      <p:pic>
        <p:nvPicPr>
          <p:cNvPr id="13" name="QT_5_AS.10_1#1c488ac8f?pid=69a0df0c6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33304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T_5_AS.10_1#1c488ac8f?pid=69a0df0c6&amp;color=0,0,0&amp;vtp=1&amp;bbb=1"/>
              <p:cNvSpPr/>
              <p:nvPr/>
            </p:nvSpPr>
            <p:spPr>
              <a:xfrm>
                <a:off x="832104" y="4206415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的阴离子为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含有的阴离子数为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4" name="QT_5_AS.10_1#1c488ac8f?pid=69a0df0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206415"/>
                <a:ext cx="10531904" cy="469900"/>
              </a:xfrm>
              <a:prstGeom prst="rect">
                <a:avLst/>
              </a:prstGeom>
              <a:blipFill>
                <a:blip r:embed="rId10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QT_5_BD.11_1#65d170558?pid=69a0df0c6&amp;color=0,0,0&amp;vtp=1&amp;bbb=1"/>
              <p:cNvSpPr/>
              <p:nvPr/>
            </p:nvSpPr>
            <p:spPr>
              <a:xfrm>
                <a:off x="832104" y="4655677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的混合气体中含有的原子总数为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15" name="QT_5_BD.11_1#65d170558?pid=69a0df0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655677"/>
                <a:ext cx="10533888" cy="469900"/>
              </a:xfrm>
              <a:prstGeom prst="rect">
                <a:avLst/>
              </a:prstGeom>
              <a:blipFill>
                <a:blip r:embed="rId11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QT_5_AN.12_1#65d170558.bracket?pid=69a0df0c6&amp;color=0,0,0&amp;vpa=4&amp;vtp=1"/>
          <p:cNvSpPr/>
          <p:nvPr/>
        </p:nvSpPr>
        <p:spPr>
          <a:xfrm>
            <a:off x="6831871" y="4652502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√</a:t>
            </a:r>
            <a:endParaRPr lang="en-US" altLang="zh-CN" dirty="0"/>
          </a:p>
        </p:txBody>
      </p:sp>
      <p:pic>
        <p:nvPicPr>
          <p:cNvPr id="17" name="QT_5_AS.13_1#65d170558?pid=69a0df0c6&amp;color=0,0,0&amp;tib=255,255,255&amp;iip=4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5166955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QT_5_AS.13_1#65d170558?pid=69a0df0c6&amp;color=0,0,0&amp;vtp=1&amp;bbb=1&amp;hb=1"/>
              <p:cNvSpPr/>
              <p:nvPr/>
            </p:nvSpPr>
            <p:spPr>
              <a:xfrm>
                <a:off x="832104" y="5075356"/>
                <a:ext cx="10531904" cy="889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原子个数比相同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全部按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计算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92 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46 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含有的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原子总数为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8" name="QT_5_AS.13_1#65d170558?pid=69a0df0c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5075356"/>
                <a:ext cx="10531904" cy="889000"/>
              </a:xfrm>
              <a:prstGeom prst="rect">
                <a:avLst/>
              </a:prstGeom>
              <a:blipFill>
                <a:blip r:embed="rId12"/>
                <a:stretch>
                  <a:fillRect l="-1390" r="-811" b="-11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  <p:bldP spid="12" grpId="0" build="p" animBg="1"/>
      <p:bldP spid="14" grpId="0" build="p" animBg="1"/>
      <p:bldP spid="16" grpId="0" build="p" animBg="1"/>
      <p:bldP spid="1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4_1#6132cb726?vop=1&amp;pid=57119f042&amp;color=0,0,0&amp;vtp=1&amp;bt=1&amp;bbb=1"/>
              <p:cNvSpPr/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表示阿伏加德罗常数的数值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下列叙述正确的是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C_4_BD.14_1#6132cb726?vop=1&amp;pid=57119f04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5_1#6132cb726.bracket?vop=1&amp;pid=57119f042&amp;color=0,0,0&amp;vpa=5&amp;vtp=1"/>
          <p:cNvSpPr/>
          <p:nvPr/>
        </p:nvSpPr>
        <p:spPr>
          <a:xfrm>
            <a:off x="6890797" y="1075817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4_2#6132cb726.choices?vop=1&amp;pid=57119f042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中所含的电子数为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含有的分子数为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通常状况下，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的混合气体所含氧原子数为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溶液中含有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4_2#6132cb726.choices?vop=1&amp;pid=57119f04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16_1#6132cb726?vop=1&amp;pid=57119f042&amp;color=0,0,0&amp;tib=255,255,255&amp;iip=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2828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16_1#6132cb726?vop=1&amp;pid=57119f042&amp;color=0,0,0&amp;vtp=1&amp;bbb=1&amp;hb=1"/>
              <p:cNvSpPr/>
              <p:nvPr/>
            </p:nvSpPr>
            <p:spPr>
              <a:xfrm>
                <a:off x="832104" y="3218871"/>
                <a:ext cx="10531904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中含有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10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个电子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的摩尔质量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𝑀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所含的电子数为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标准状况下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不是气体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故标准状况下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22.4 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含有的分子数不是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都由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原子构成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的混合气体含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原子个数为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未告知溶液体积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无法计算溶液中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16_1#6132cb726?vop=1&amp;pid=57119f04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18871"/>
                <a:ext cx="10531904" cy="1727200"/>
              </a:xfrm>
              <a:prstGeom prst="rect">
                <a:avLst/>
              </a:prstGeom>
              <a:blipFill>
                <a:blip r:embed="rId6"/>
                <a:stretch>
                  <a:fillRect l="-1390" b="-56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5bc0802b0?pid=57119f042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思维建构</a:t>
            </a:r>
          </a:p>
          <a:p>
            <a:pPr lvl="0" algn="ctr" latinLnBrk="1">
              <a:lnSpc>
                <a:spcPts val="3300"/>
              </a:lnSpc>
            </a:pPr>
            <a:r>
              <a:rPr lang="en-US" altLang="zh-CN" b="1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解答阿伏加德罗常数类题目的思维步骤</a:t>
            </a:r>
            <a:endParaRPr lang="en-US" altLang="zh-CN" sz="1800" dirty="0"/>
          </a:p>
        </p:txBody>
      </p:sp>
      <p:pic>
        <p:nvPicPr>
          <p:cNvPr id="4" name="P_4_BD#5bc0802b0?pid=57119f04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8340" y="2079744"/>
            <a:ext cx="4341417" cy="388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194</Words>
  <Application>Microsoft Office PowerPoint</Application>
  <PresentationFormat>宽屏</PresentationFormat>
  <Paragraphs>66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2025-05-14T15:28:54Z</dcterms:created>
  <dcterms:modified xsi:type="dcterms:W3CDTF">2025-05-14T15:30:20Z</dcterms:modified>
  <cp:category/>
  <cp:contentStatus/>
</cp:coreProperties>
</file>