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418" r:id="rId30"/>
    <p:sldId id="285" r:id="rId31"/>
    <p:sldId id="286" r:id="rId32"/>
    <p:sldId id="287" r:id="rId33"/>
    <p:sldId id="288" r:id="rId34"/>
    <p:sldId id="289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420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30" r:id="rId74"/>
    <p:sldId id="331" r:id="rId75"/>
    <p:sldId id="332" r:id="rId76"/>
    <p:sldId id="333" r:id="rId77"/>
    <p:sldId id="334" r:id="rId78"/>
    <p:sldId id="335" r:id="rId79"/>
    <p:sldId id="337" r:id="rId80"/>
    <p:sldId id="338" r:id="rId81"/>
    <p:sldId id="339" r:id="rId82"/>
    <p:sldId id="340" r:id="rId83"/>
    <p:sldId id="341" r:id="rId84"/>
    <p:sldId id="342" r:id="rId85"/>
    <p:sldId id="343" r:id="rId86"/>
    <p:sldId id="344" r:id="rId87"/>
    <p:sldId id="345" r:id="rId88"/>
    <p:sldId id="346" r:id="rId89"/>
    <p:sldId id="347" r:id="rId90"/>
    <p:sldId id="348" r:id="rId91"/>
    <p:sldId id="349" r:id="rId92"/>
    <p:sldId id="350" r:id="rId93"/>
    <p:sldId id="351" r:id="rId94"/>
    <p:sldId id="352" r:id="rId95"/>
    <p:sldId id="353" r:id="rId96"/>
    <p:sldId id="354" r:id="rId97"/>
    <p:sldId id="355" r:id="rId98"/>
    <p:sldId id="356" r:id="rId99"/>
    <p:sldId id="357" r:id="rId100"/>
    <p:sldId id="358" r:id="rId101"/>
    <p:sldId id="359" r:id="rId102"/>
    <p:sldId id="360" r:id="rId103"/>
    <p:sldId id="361" r:id="rId104"/>
    <p:sldId id="363" r:id="rId105"/>
    <p:sldId id="364" r:id="rId106"/>
    <p:sldId id="365" r:id="rId107"/>
    <p:sldId id="366" r:id="rId108"/>
    <p:sldId id="367" r:id="rId109"/>
    <p:sldId id="368" r:id="rId110"/>
    <p:sldId id="369" r:id="rId111"/>
    <p:sldId id="371" r:id="rId112"/>
    <p:sldId id="372" r:id="rId113"/>
    <p:sldId id="373" r:id="rId114"/>
    <p:sldId id="374" r:id="rId115"/>
    <p:sldId id="375" r:id="rId116"/>
    <p:sldId id="376" r:id="rId117"/>
    <p:sldId id="377" r:id="rId118"/>
    <p:sldId id="378" r:id="rId119"/>
    <p:sldId id="379" r:id="rId120"/>
    <p:sldId id="381" r:id="rId121"/>
    <p:sldId id="382" r:id="rId122"/>
    <p:sldId id="383" r:id="rId123"/>
    <p:sldId id="384" r:id="rId124"/>
    <p:sldId id="385" r:id="rId125"/>
    <p:sldId id="386" r:id="rId126"/>
    <p:sldId id="387" r:id="rId127"/>
    <p:sldId id="388" r:id="rId128"/>
    <p:sldId id="389" r:id="rId129"/>
    <p:sldId id="390" r:id="rId130"/>
    <p:sldId id="391" r:id="rId131"/>
    <p:sldId id="392" r:id="rId132"/>
    <p:sldId id="393" r:id="rId133"/>
    <p:sldId id="394" r:id="rId134"/>
    <p:sldId id="395" r:id="rId135"/>
    <p:sldId id="397" r:id="rId136"/>
    <p:sldId id="398" r:id="rId137"/>
    <p:sldId id="399" r:id="rId138"/>
    <p:sldId id="421" r:id="rId139"/>
    <p:sldId id="400" r:id="rId140"/>
    <p:sldId id="401" r:id="rId141"/>
    <p:sldId id="402" r:id="rId142"/>
    <p:sldId id="403" r:id="rId143"/>
    <p:sldId id="405" r:id="rId144"/>
    <p:sldId id="406" r:id="rId145"/>
    <p:sldId id="407" r:id="rId146"/>
    <p:sldId id="408" r:id="rId147"/>
    <p:sldId id="422" r:id="rId148"/>
    <p:sldId id="409" r:id="rId149"/>
    <p:sldId id="410" r:id="rId150"/>
    <p:sldId id="411" r:id="rId151"/>
    <p:sldId id="412" r:id="rId152"/>
    <p:sldId id="413" r:id="rId153"/>
    <p:sldId id="414" r:id="rId154"/>
    <p:sldId id="415" r:id="rId155"/>
    <p:sldId id="416" r:id="rId156"/>
    <p:sldId id="417" r:id="rId15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752" autoAdjust="0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7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1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presProps" Target="presProp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viewProps" Target="viewProps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712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789CD-3BF6-8BB4-7091-8481B5DB2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B8A4851-3302-5E77-ABA5-D9F721DFFC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7272A1-2D74-6467-22AB-C201D99B46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A68338-1F22-03DF-12F7-110110B38C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48040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585377-0849-2EE5-43BD-751F67E1F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A714CE-B8F7-037B-7C83-582C185C15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669F0C-C757-5F5E-0384-CF07EF7405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9750E2-6AEC-C6FE-8EB2-D1D5C04744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937773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0EA375-28D3-996A-31D1-9615C26CB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140BDD-5B9B-8F05-E40C-3DDDDB40AB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E36619-6950-34FB-B489-C4ABB239F1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E80A77-C1C6-ECA3-CA90-3EA816F7D6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71146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c93a8eb73f25356505#tid=68243d931342730009936a3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08" y="283464"/>
            <a:ext cx="2697480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21208" y="283464"/>
            <a:ext cx="2697480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1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5.xm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png"/><Relationship Id="rId3" Type="http://schemas.openxmlformats.org/officeDocument/2006/relationships/image" Target="../media/image225.png"/><Relationship Id="rId7" Type="http://schemas.openxmlformats.org/officeDocument/2006/relationships/image" Target="../media/image229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8.png"/><Relationship Id="rId5" Type="http://schemas.openxmlformats.org/officeDocument/2006/relationships/image" Target="../media/image227.png"/><Relationship Id="rId4" Type="http://schemas.openxmlformats.org/officeDocument/2006/relationships/image" Target="../media/image226.png"/><Relationship Id="rId9" Type="http://schemas.openxmlformats.org/officeDocument/2006/relationships/image" Target="../media/image231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3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7.png"/><Relationship Id="rId5" Type="http://schemas.openxmlformats.org/officeDocument/2006/relationships/image" Target="../media/image236.png"/><Relationship Id="rId4" Type="http://schemas.openxmlformats.org/officeDocument/2006/relationships/image" Target="../media/image235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0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3.png"/><Relationship Id="rId4" Type="http://schemas.openxmlformats.org/officeDocument/2006/relationships/image" Target="../media/image242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5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7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0.png"/><Relationship Id="rId4" Type="http://schemas.openxmlformats.org/officeDocument/2006/relationships/image" Target="../media/image249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6.png"/><Relationship Id="rId5" Type="http://schemas.openxmlformats.org/officeDocument/2006/relationships/image" Target="../media/image204.png"/><Relationship Id="rId4" Type="http://schemas.openxmlformats.org/officeDocument/2006/relationships/image" Target="../media/image199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5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8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5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0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1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3.png"/><Relationship Id="rId4" Type="http://schemas.openxmlformats.org/officeDocument/2006/relationships/image" Target="../media/image210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5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7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1.png"/><Relationship Id="rId5" Type="http://schemas.openxmlformats.org/officeDocument/2006/relationships/image" Target="../media/image241.png"/><Relationship Id="rId4" Type="http://schemas.openxmlformats.org/officeDocument/2006/relationships/image" Target="../media/image238.png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7.png"/><Relationship Id="rId3" Type="http://schemas.openxmlformats.org/officeDocument/2006/relationships/image" Target="../media/image272.png"/><Relationship Id="rId7" Type="http://schemas.openxmlformats.org/officeDocument/2006/relationships/image" Target="../media/image276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5.png"/><Relationship Id="rId5" Type="http://schemas.openxmlformats.org/officeDocument/2006/relationships/image" Target="../media/image274.png"/><Relationship Id="rId4" Type="http://schemas.openxmlformats.org/officeDocument/2006/relationships/image" Target="../media/image248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8.png"/><Relationship Id="rId7" Type="http://schemas.openxmlformats.org/officeDocument/2006/relationships/image" Target="../media/image282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1.png"/><Relationship Id="rId5" Type="http://schemas.openxmlformats.org/officeDocument/2006/relationships/image" Target="../media/image280.png"/><Relationship Id="rId4" Type="http://schemas.openxmlformats.org/officeDocument/2006/relationships/image" Target="../media/image27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4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5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6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7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8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0.png"/><Relationship Id="rId4" Type="http://schemas.openxmlformats.org/officeDocument/2006/relationships/image" Target="../media/image254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3.png"/><Relationship Id="rId4" Type="http://schemas.openxmlformats.org/officeDocument/2006/relationships/image" Target="../media/image292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6.png"/><Relationship Id="rId4" Type="http://schemas.openxmlformats.org/officeDocument/2006/relationships/image" Target="../media/image257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9.png"/><Relationship Id="rId4" Type="http://schemas.openxmlformats.org/officeDocument/2006/relationships/image" Target="../media/image262.pn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5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9.png"/><Relationship Id="rId4" Type="http://schemas.openxmlformats.org/officeDocument/2006/relationships/image" Target="../media/image266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4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5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7.png"/><Relationship Id="rId4" Type="http://schemas.openxmlformats.org/officeDocument/2006/relationships/image" Target="../media/image27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5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8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1.png"/><Relationship Id="rId5" Type="http://schemas.openxmlformats.org/officeDocument/2006/relationships/image" Target="../media/image283.png"/><Relationship Id="rId4" Type="http://schemas.openxmlformats.org/officeDocument/2006/relationships/image" Target="../media/image309.png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7.png"/><Relationship Id="rId3" Type="http://schemas.openxmlformats.org/officeDocument/2006/relationships/image" Target="../media/image312.png"/><Relationship Id="rId7" Type="http://schemas.openxmlformats.org/officeDocument/2006/relationships/image" Target="../media/image316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5.png"/><Relationship Id="rId5" Type="http://schemas.openxmlformats.org/officeDocument/2006/relationships/image" Target="../media/image314.png"/><Relationship Id="rId4" Type="http://schemas.openxmlformats.org/officeDocument/2006/relationships/image" Target="../media/image289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8.png"/><Relationship Id="rId7" Type="http://schemas.openxmlformats.org/officeDocument/2006/relationships/image" Target="../media/image301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8.png"/><Relationship Id="rId5" Type="http://schemas.openxmlformats.org/officeDocument/2006/relationships/image" Target="../media/image295.png"/><Relationship Id="rId4" Type="http://schemas.openxmlformats.org/officeDocument/2006/relationships/image" Target="../media/image291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3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2.png"/><Relationship Id="rId4" Type="http://schemas.openxmlformats.org/officeDocument/2006/relationships/image" Target="../media/image324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6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5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5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3.pn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8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6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0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1.pn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3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5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4.pn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36.png"/><Relationship Id="rId4" Type="http://schemas.openxmlformats.org/officeDocument/2006/relationships/image" Target="../media/image313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9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2.png"/><Relationship Id="rId5" Type="http://schemas.openxmlformats.org/officeDocument/2006/relationships/image" Target="../media/image321.png"/><Relationship Id="rId4" Type="http://schemas.openxmlformats.org/officeDocument/2006/relationships/image" Target="../media/image320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5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2.png"/></Relationships>
</file>

<file path=ppt/slides/_rels/slide1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8.png"/><Relationship Id="rId3" Type="http://schemas.openxmlformats.org/officeDocument/2006/relationships/image" Target="../media/image343.png"/><Relationship Id="rId7" Type="http://schemas.openxmlformats.org/officeDocument/2006/relationships/image" Target="../media/image347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6.png"/><Relationship Id="rId5" Type="http://schemas.openxmlformats.org/officeDocument/2006/relationships/image" Target="../media/image345.png"/><Relationship Id="rId4" Type="http://schemas.openxmlformats.org/officeDocument/2006/relationships/image" Target="../media/image344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9.png"/><Relationship Id="rId7" Type="http://schemas.openxmlformats.org/officeDocument/2006/relationships/image" Target="../media/image353.pn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2.png"/><Relationship Id="rId5" Type="http://schemas.openxmlformats.org/officeDocument/2006/relationships/image" Target="../media/image327.png"/><Relationship Id="rId4" Type="http://schemas.openxmlformats.org/officeDocument/2006/relationships/image" Target="../media/image350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4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5.png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5.xml"/></Relationships>
</file>

<file path=ppt/slides/_rels/slide1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8.png"/><Relationship Id="rId3" Type="http://schemas.openxmlformats.org/officeDocument/2006/relationships/image" Target="../media/image356.png"/><Relationship Id="rId7" Type="http://schemas.openxmlformats.org/officeDocument/2006/relationships/image" Target="../media/image337.pn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5.png"/><Relationship Id="rId11" Type="http://schemas.openxmlformats.org/officeDocument/2006/relationships/image" Target="../media/image341.png"/><Relationship Id="rId5" Type="http://schemas.openxmlformats.org/officeDocument/2006/relationships/image" Target="../media/image330.png"/><Relationship Id="rId10" Type="http://schemas.openxmlformats.org/officeDocument/2006/relationships/image" Target="../media/image340.png"/><Relationship Id="rId4" Type="http://schemas.openxmlformats.org/officeDocument/2006/relationships/image" Target="../media/image329.png"/><Relationship Id="rId9" Type="http://schemas.openxmlformats.org/officeDocument/2006/relationships/image" Target="../media/image339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5.pn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7.png"/><Relationship Id="rId4" Type="http://schemas.openxmlformats.org/officeDocument/2006/relationships/image" Target="../media/image36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5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8.pn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5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9.png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0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1.png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2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3.pn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4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6.pn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5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6.pn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7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image" Target="../media/image39.png"/><Relationship Id="rId4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4.png"/><Relationship Id="rId4" Type="http://schemas.openxmlformats.org/officeDocument/2006/relationships/image" Target="../media/image6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3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5.png"/><Relationship Id="rId4" Type="http://schemas.openxmlformats.org/officeDocument/2006/relationships/image" Target="../media/image90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image" Target="../media/image97.png"/><Relationship Id="rId9" Type="http://schemas.openxmlformats.org/officeDocument/2006/relationships/image" Target="../media/image10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6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9.png"/><Relationship Id="rId4" Type="http://schemas.openxmlformats.org/officeDocument/2006/relationships/image" Target="../media/image10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8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8.png"/><Relationship Id="rId4" Type="http://schemas.openxmlformats.org/officeDocument/2006/relationships/image" Target="../media/image112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2.png"/><Relationship Id="rId5" Type="http://schemas.openxmlformats.org/officeDocument/2006/relationships/image" Target="../media/image148.png"/><Relationship Id="rId4" Type="http://schemas.openxmlformats.org/officeDocument/2006/relationships/image" Target="../media/image134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png"/><Relationship Id="rId3" Type="http://schemas.openxmlformats.org/officeDocument/2006/relationships/image" Target="../media/image163.png"/><Relationship Id="rId7" Type="http://schemas.openxmlformats.org/officeDocument/2006/relationships/image" Target="../media/image167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6.png"/><Relationship Id="rId5" Type="http://schemas.openxmlformats.org/officeDocument/2006/relationships/image" Target="../media/image165.png"/><Relationship Id="rId4" Type="http://schemas.openxmlformats.org/officeDocument/2006/relationships/image" Target="../media/image164.png"/><Relationship Id="rId9" Type="http://schemas.openxmlformats.org/officeDocument/2006/relationships/image" Target="../media/image16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4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7.png"/><Relationship Id="rId4" Type="http://schemas.openxmlformats.org/officeDocument/2006/relationships/image" Target="../media/image176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9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7" Type="http://schemas.openxmlformats.org/officeDocument/2006/relationships/image" Target="../media/image160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7.png"/><Relationship Id="rId5" Type="http://schemas.openxmlformats.org/officeDocument/2006/relationships/image" Target="../media/image154.png"/><Relationship Id="rId4" Type="http://schemas.openxmlformats.org/officeDocument/2006/relationships/image" Target="../media/image150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9.png"/><Relationship Id="rId4" Type="http://schemas.openxmlformats.org/officeDocument/2006/relationships/image" Target="../media/image16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2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png"/><Relationship Id="rId3" Type="http://schemas.openxmlformats.org/officeDocument/2006/relationships/image" Target="../media/image193.png"/><Relationship Id="rId7" Type="http://schemas.openxmlformats.org/officeDocument/2006/relationships/image" Target="../media/image185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4.png"/><Relationship Id="rId5" Type="http://schemas.openxmlformats.org/officeDocument/2006/relationships/image" Target="../media/image183.png"/><Relationship Id="rId10" Type="http://schemas.openxmlformats.org/officeDocument/2006/relationships/image" Target="../media/image200.png"/><Relationship Id="rId4" Type="http://schemas.openxmlformats.org/officeDocument/2006/relationships/image" Target="../media/image170.png"/><Relationship Id="rId9" Type="http://schemas.openxmlformats.org/officeDocument/2006/relationships/image" Target="../media/image18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2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8.png"/><Relationship Id="rId3" Type="http://schemas.openxmlformats.org/officeDocument/2006/relationships/image" Target="../media/image203.png"/><Relationship Id="rId7" Type="http://schemas.openxmlformats.org/officeDocument/2006/relationships/image" Target="../media/image207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6.png"/><Relationship Id="rId5" Type="http://schemas.openxmlformats.org/officeDocument/2006/relationships/image" Target="../media/image205.png"/><Relationship Id="rId4" Type="http://schemas.openxmlformats.org/officeDocument/2006/relationships/image" Target="../media/image194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5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2.png"/><Relationship Id="rId4" Type="http://schemas.openxmlformats.org/officeDocument/2006/relationships/image" Target="../media/image211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5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5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5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8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1.png"/><Relationship Id="rId4" Type="http://schemas.openxmlformats.org/officeDocument/2006/relationships/image" Target="../media/image220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7_1#538a8a4d0?sp=1&amp;vop=1&amp;pid=767e6ba6f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以下发明或发现属于化学史上中国对世界的贡献的是(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18_1#538a8a4d0.bracket?vop=1&amp;pid=767e6ba6f&amp;color=0,0,0&amp;vpa=9&amp;vtp=1"/>
          <p:cNvSpPr/>
          <p:nvPr/>
        </p:nvSpPr>
        <p:spPr>
          <a:xfrm>
            <a:off x="62732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17_2#538a8a4d0?vop=1&amp;pid=767e6ba6f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109597" algn="l"/>
                    <a:tab pos="5120894" algn="l"/>
                    <a:tab pos="8360791" algn="l"/>
                  </a:tabLst>
                  <a:defRPr/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①火药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指南针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③造纸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活字印刷技术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109597" algn="l"/>
                    <a:tab pos="5120894" algn="l"/>
                    <a:tab pos="8360791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铸造青铜器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⑥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合成有机高分子材料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⑦人工合成结晶牛胰岛素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⑧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提出氧化学说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17_2#538a8a4d0?vop=1&amp;pid=767e6ba6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BD.17_3#538a8a4d0.choices?vop=1&amp;pid=767e6ba6f&amp;color=0,0,0&amp;vtp=1&amp;bbb=1"/>
          <p:cNvSpPr/>
          <p:nvPr/>
        </p:nvSpPr>
        <p:spPr>
          <a:xfrm>
            <a:off x="832104" y="2359025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6497" algn="l"/>
                <a:tab pos="5374894" algn="l"/>
                <a:tab pos="805599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②③⑥⑧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①③⑤⑦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④⑤⑦⑧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①③④⑧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3&amp;si=1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71_1#b4605d206?vop=1&amp;pid=54d8caf85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经典题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下列有关物质的量浓度和溶质质量分数的计算正确的是(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5_AN.272_1#b4605d206.bracket?vop=1&amp;pid=54d8caf85&amp;color=0,0,0&amp;vpa=137&amp;vtp=1"/>
          <p:cNvSpPr/>
          <p:nvPr/>
        </p:nvSpPr>
        <p:spPr>
          <a:xfrm>
            <a:off x="71876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271_2#b4605d206.choices?vop=1&amp;pid=54d8caf85&amp;color=0,0,0&amp;vtp=1&amp;bbb=1&amp;hb=1"/>
              <p:cNvSpPr/>
              <p:nvPr/>
            </p:nvSpPr>
            <p:spPr>
              <a:xfrm>
                <a:off x="832104" y="1529771"/>
                <a:ext cx="10533888" cy="2997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各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分别溶于水形成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溶液，所得溶液的物质的量浓度不相等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已知质量分数为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98%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的硫酸的物质的量浓度为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18.4 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，则质量分数为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49%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的硫酸的物质的量浓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度小于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的硫酸与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的硫酸等体积混合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，得到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的硫酸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的浓度为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1 000(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时，饱和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溶液的密度为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1.174 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，物质的量浓度为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4.0 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，则此溶液中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74.5×4.0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1.174×1 000</m:t>
                        </m:r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C_5_BD.271_2#b4605d206.choices?vop=1&amp;pid=54d8caf8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2997200"/>
              </a:xfrm>
              <a:prstGeom prst="rect">
                <a:avLst/>
              </a:prstGeom>
              <a:blipFill>
                <a:blip r:embed="rId3"/>
                <a:stretch>
                  <a:fillRect l="-1389" r="-984" b="-264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4&amp;si=1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73_1#d7ac37f8f?vop=1&amp;pid=fa1d86678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物质的量是宏观物质与微观粒子数目相互联系的桥梁，回答下列问题。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274_1#ed8446708?vop=1&amp;pid=d7ac37f8f&amp;color=0,0,0&amp;vtp=1&amp;bbb=1&amp;hb=1"/>
              <p:cNvSpPr/>
              <p:nvPr/>
            </p:nvSpPr>
            <p:spPr>
              <a:xfrm>
                <a:off x="832104" y="1529890"/>
                <a:ext cx="10533888" cy="3073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）等质量的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所含分子个数比为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等温等压下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，等体积的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气体所含原子个数之比为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，质量之比为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（2）已知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17 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R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中含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R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的摩尔质量为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（3）“人造空气”（氧气与氦气的混合气体）可用于减轻某些病痛或供深水潜水员使用。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“人造空气”的质量是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9.6 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，其中氧气与氦气的体积之比为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（4）将标准状况下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的氯化氢气体溶于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水中（水的密度近似为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得到密度为</a:t>
                </a:r>
                <a:endParaRPr lang="en-US" altLang="zh-CN" dirty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的盐酸，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则该盐酸的物质的量浓度是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2400" u="sng" kern="0" spc="-99900">
                    <a:solidFill>
                      <a:srgbClr val="FF00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列出计算式）。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6_BD.274_1#ed8446708?vop=1&amp;pid=d7ac37f8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3073400"/>
              </a:xfrm>
              <a:prstGeom prst="rect">
                <a:avLst/>
              </a:prstGeom>
              <a:blipFill>
                <a:blip r:embed="rId3"/>
                <a:stretch>
                  <a:fillRect l="-1389" r="-405" b="-17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275_1#ed8446708.blank?vop=1&amp;pid=d7ac37f8f&amp;color=0,0,0&amp;vpa=138&amp;vtp=1&amp;bbb=1"/>
              <p:cNvSpPr/>
              <p:nvPr/>
            </p:nvSpPr>
            <p:spPr>
              <a:xfrm>
                <a:off x="4935665" y="1579554"/>
                <a:ext cx="5207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3:2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6_AN.275_1#ed8446708.blank?vop=1&amp;pid=d7ac37f8f&amp;color=0,0,0&amp;vpa=13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5665" y="1579554"/>
                <a:ext cx="520700" cy="279400"/>
              </a:xfrm>
              <a:prstGeom prst="rect">
                <a:avLst/>
              </a:prstGeom>
              <a:blipFill>
                <a:blip r:embed="rId4"/>
                <a:stretch>
                  <a:fillRect l="-5882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276_1#ed8446708.blank?vop=1&amp;pid=d7ac37f8f&amp;color=0,0,0&amp;vpa=139&amp;vtp=1&amp;bbb=1"/>
              <p:cNvSpPr/>
              <p:nvPr/>
            </p:nvSpPr>
            <p:spPr>
              <a:xfrm>
                <a:off x="862266" y="2005512"/>
                <a:ext cx="5207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2:3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6_AN.276_1#ed8446708.blank?vop=1&amp;pid=d7ac37f8f&amp;color=0,0,0&amp;vpa=13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266" y="2005512"/>
                <a:ext cx="520700" cy="279400"/>
              </a:xfrm>
              <a:prstGeom prst="rect">
                <a:avLst/>
              </a:prstGeom>
              <a:blipFill>
                <a:blip r:embed="rId5"/>
                <a:stretch>
                  <a:fillRect l="-4651" b="-21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277_1#ed8446708.blank?vop=1&amp;pid=d7ac37f8f&amp;color=0,0,0&amp;vpa=140&amp;vtp=1&amp;bbb=1"/>
              <p:cNvSpPr/>
              <p:nvPr/>
            </p:nvSpPr>
            <p:spPr>
              <a:xfrm>
                <a:off x="2830767" y="2005512"/>
                <a:ext cx="4699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277_1#ed8446708.blank?vop=1&amp;pid=d7ac37f8f&amp;color=0,0,0&amp;vpa=14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0767" y="2005512"/>
                <a:ext cx="469900" cy="279400"/>
              </a:xfrm>
              <a:prstGeom prst="rect">
                <a:avLst/>
              </a:prstGeom>
              <a:blipFill>
                <a:blip r:embed="rId6"/>
                <a:stretch>
                  <a:fillRect l="-5195" r="-5195" b="-21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279_1#ed8446708.blank?vop=1&amp;pid=d7ac37f8f&amp;color=0,0,0&amp;vpa=141&amp;vtp=1&amp;bbb=1"/>
              <p:cNvSpPr/>
              <p:nvPr/>
            </p:nvSpPr>
            <p:spPr>
              <a:xfrm>
                <a:off x="6413690" y="2412865"/>
                <a:ext cx="1352487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32 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 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6_AN.279_1#ed8446708.blank?vop=1&amp;pid=d7ac37f8f&amp;color=0,0,0&amp;vpa=14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690" y="2412865"/>
                <a:ext cx="1352487" cy="292100"/>
              </a:xfrm>
              <a:prstGeom prst="rect">
                <a:avLst/>
              </a:prstGeom>
              <a:blipFill>
                <a:blip r:embed="rId7"/>
                <a:stretch>
                  <a:fillRect l="-1802" t="-2083" b="-208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6_AN.281_1#ed8446708.blank?vop=1&amp;pid=d7ac37f8f&amp;color=0,0,0&amp;vpa=142&amp;vtp=1&amp;bbb=1"/>
              <p:cNvSpPr/>
              <p:nvPr/>
            </p:nvSpPr>
            <p:spPr>
              <a:xfrm>
                <a:off x="7440867" y="3262812"/>
                <a:ext cx="4699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6_AN.281_1#ed8446708.blank?vop=1&amp;pid=d7ac37f8f&amp;color=0,0,0&amp;vpa=14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0867" y="3262812"/>
                <a:ext cx="469900" cy="279400"/>
              </a:xfrm>
              <a:prstGeom prst="rect">
                <a:avLst/>
              </a:prstGeom>
              <a:blipFill>
                <a:blip r:embed="rId8"/>
                <a:stretch>
                  <a:fillRect l="-6494" r="-3896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6_AN.283_1#ed8446708.blank?vop=1&amp;pid=d7ac37f8f&amp;color=0,0,0&amp;vpa=143&amp;vtp=1&amp;bbb=1&amp;rh=31.13"/>
              <p:cNvSpPr/>
              <p:nvPr/>
            </p:nvSpPr>
            <p:spPr>
              <a:xfrm>
                <a:off x="5502719" y="4079105"/>
                <a:ext cx="1091883" cy="39535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1 000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36.5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+2 240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6_AN.283_1#ed8446708.blank?vop=1&amp;pid=d7ac37f8f&amp;color=0,0,0&amp;vpa=143&amp;vtp=1&amp;bbb=1&amp;rh=31.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2719" y="4079105"/>
                <a:ext cx="1091883" cy="395351"/>
              </a:xfrm>
              <a:prstGeom prst="rect">
                <a:avLst/>
              </a:prstGeom>
              <a:blipFill>
                <a:blip r:embed="rId9"/>
                <a:stretch>
                  <a:fillRect l="-559" b="-184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5&amp;si=1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284_1#b8df0def0?sp=1&amp;vop=1&amp;pid=fa1d86678&amp;color=0,0,0&amp;vtp=1&amp;bt=1&amp;bbb=1&amp;hb=1"/>
              <p:cNvSpPr/>
              <p:nvPr/>
            </p:nvSpPr>
            <p:spPr>
              <a:xfrm>
                <a:off x="832104" y="1080000"/>
                <a:ext cx="10533888" cy="2438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某种胃药的有效成分为碳酸钙，测定其中碳酸钙含量的操作如下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（设该药片中的其他成分不与盐酸或氢氧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化钠反应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配制溶液：配制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溶液及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稀盐酸。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向一粒研碎后的药片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(0.10 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中加入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20.00 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蒸馏水使其充分溶解，再加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25.00 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0.10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稀盐酸。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溶液中和过量的稀盐酸，记录所消耗的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溶液体积。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回答下列问题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5_BD.284_1#b8df0def0?sp=1&amp;vop=1&amp;pid=fa1d8667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438400"/>
              </a:xfrm>
              <a:prstGeom prst="rect">
                <a:avLst/>
              </a:prstGeom>
              <a:blipFill>
                <a:blip r:embed="rId3"/>
                <a:stretch>
                  <a:fillRect l="-1389" r="-2662" b="-4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BD.285_1#abeb41db2?vop=1&amp;pid=b8df0def0&amp;color=0,0,0&amp;vtp=1&amp;bbb=1&amp;hb=1"/>
          <p:cNvSpPr/>
          <p:nvPr/>
        </p:nvSpPr>
        <p:spPr>
          <a:xfrm>
            <a:off x="832104" y="3502144"/>
            <a:ext cx="1053388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（1）请写出上述操作①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除容量瓶外还需要的玻璃仪器：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</a:p>
          <a:p>
            <a:pPr latinLnBrk="1">
              <a:lnSpc>
                <a:spcPts val="32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（写两种即可）。</a:t>
            </a:r>
          </a:p>
          <a:p>
            <a:pPr lvl="0" latinLnBrk="1">
              <a:lnSpc>
                <a:spcPts val="32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（2）操作②发生反应的化学方程式为</a:t>
            </a:r>
            <a:r>
              <a:rPr lang="en-US" altLang="zh-CN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4" name="QB_6_AN.286_1#abeb41db2.blank?vop=1&amp;pid=b8df0def0&amp;color=0,0,0&amp;vpa=144&amp;vtp=1&amp;bbb=1"/>
          <p:cNvSpPr/>
          <p:nvPr/>
        </p:nvSpPr>
        <p:spPr>
          <a:xfrm>
            <a:off x="6457410" y="3475410"/>
            <a:ext cx="38242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玻璃棒、烧杯（或量筒、胶头滴管）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288_1#abeb41db2.blank?vop=1&amp;pid=b8df0def0&amp;color=0,0,0&amp;vpa=145&amp;vtp=1&amp;bbb=1&amp;rh=23.75"/>
              <p:cNvSpPr/>
              <p:nvPr/>
            </p:nvSpPr>
            <p:spPr>
              <a:xfrm>
                <a:off x="4678616" y="4278557"/>
                <a:ext cx="390182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288_1#abeb41db2.blank?vop=1&amp;pid=b8df0def0&amp;color=0,0,0&amp;vpa=145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8616" y="4278557"/>
                <a:ext cx="3901821" cy="301625"/>
              </a:xfrm>
              <a:prstGeom prst="rect">
                <a:avLst/>
              </a:prstGeom>
              <a:blipFill>
                <a:blip r:embed="rId4"/>
                <a:stretch>
                  <a:fillRect l="-624" r="-624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6_BD.289_1#1a021e1f5?vop=1&amp;pid=b8df0def0&amp;color=0,0,0&amp;vtp=1&amp;bbb=1"/>
          <p:cNvSpPr/>
          <p:nvPr/>
        </p:nvSpPr>
        <p:spPr>
          <a:xfrm>
            <a:off x="832104" y="4692188"/>
            <a:ext cx="10533888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（3）下列操作中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，容量瓶所不具备的功能有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填序号）。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8" name="QC_6_AN.290_1#1a021e1f5.blank?vop=1&amp;pid=b8df0def0&amp;color=0,0,0&amp;vpa=146&amp;vtp=1&amp;bbb=1"/>
          <p:cNvSpPr/>
          <p:nvPr/>
        </p:nvSpPr>
        <p:spPr>
          <a:xfrm>
            <a:off x="5327110" y="4648309"/>
            <a:ext cx="603250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BCD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9" name="QC_6_BD.289_2#1a021e1f5.choices?vop=1&amp;pid=b8df0def0&amp;color=0,0,0&amp;vtp=1&amp;bbb=1"/>
          <p:cNvSpPr/>
          <p:nvPr/>
        </p:nvSpPr>
        <p:spPr>
          <a:xfrm>
            <a:off x="832104" y="5118210"/>
            <a:ext cx="10533888" cy="812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配制一定体积准确浓度的标准溶液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贮存溶液</a:t>
            </a:r>
            <a:endParaRPr lang="en-US" altLang="zh-CN" sz="1800" dirty="0">
              <a:solidFill>
                <a:srgbClr val="000000"/>
              </a:solidFill>
            </a:endParaRPr>
          </a:p>
          <a:p>
            <a:pPr marL="0" marR="0" lvl="0" indent="0" defTabSz="914400" eaLnBrk="1" fontAlgn="auto" latinLnBrk="1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测量容量瓶规格以下的任意体积的液体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用来溶解固体溶质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6&amp;si=1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291_1#123b39502?sp=1&amp;vop=1&amp;pid=b8df0def0&amp;color=0,0,0&amp;vtp=1&amp;bt=1&amp;bbb=1&amp;hb=1"/>
              <p:cNvSpPr/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（4）下图为实验室某浓盐酸试剂瓶上标签的有关内容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，这瓶浓盐酸的物质的量浓度为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用该浓盐酸配制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稀盐酸定容时俯视刻度线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，会使配制的稀盐酸浓度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填“偏高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”“偏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低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”或“无影响”）。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B_6_BD.291_1#123b39502?sp=1&amp;vop=1&amp;pid=b8df0def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100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" name="QB_6_BD.291_2#123b39502?colgroup=57&amp;vop=1&amp;pid=b8df0def0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1528530"/>
                  </p:ext>
                </p:extLst>
              </p:nvPr>
            </p:nvGraphicFramePr>
            <p:xfrm>
              <a:off x="832104" y="2451100"/>
              <a:ext cx="10533888" cy="1474089"/>
            </p:xfrm>
            <a:graphic>
              <a:graphicData uri="http://schemas.openxmlformats.org/drawingml/2006/table">
                <a:tbl>
                  <a:tblPr/>
                  <a:tblGrid>
                    <a:gridCol w="105338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47408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盐酸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分子式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相对分子质量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：36.5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密度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1.19 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的质量分数：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36.5%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7" name="QB_6_BD.291_2#123b39502?colgroup=57&amp;vop=1&amp;pid=b8df0def0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1528530"/>
                  </p:ext>
                </p:extLst>
              </p:nvPr>
            </p:nvGraphicFramePr>
            <p:xfrm>
              <a:off x="832104" y="2451100"/>
              <a:ext cx="10533888" cy="1474089"/>
            </p:xfrm>
            <a:graphic>
              <a:graphicData uri="http://schemas.openxmlformats.org/drawingml/2006/table">
                <a:tbl>
                  <a:tblPr/>
                  <a:tblGrid>
                    <a:gridCol w="105338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47408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8" t="-413" r="-116" b="-33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6_AN.292_1#123b39502.blank?vop=1&amp;pid=b8df0def0&amp;color=0,0,0&amp;vpa=147&amp;vtp=1&amp;bbb=1"/>
          <p:cNvSpPr/>
          <p:nvPr/>
        </p:nvSpPr>
        <p:spPr>
          <a:xfrm>
            <a:off x="9441911" y="1048512"/>
            <a:ext cx="622300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11.9</a:t>
            </a:r>
            <a:endParaRPr lang="en-US" altLang="zh-CN" dirty="0"/>
          </a:p>
        </p:txBody>
      </p:sp>
      <p:sp>
        <p:nvSpPr>
          <p:cNvPr id="5" name="QB_6_AN.293_1#123b39502.blank?vop=1&amp;pid=b8df0def0&amp;color=0,0,0&amp;vpa=148&amp;vtp=1&amp;bbb=1"/>
          <p:cNvSpPr/>
          <p:nvPr/>
        </p:nvSpPr>
        <p:spPr>
          <a:xfrm>
            <a:off x="8817008" y="1467612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偏高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294_1#3c992f04a?sp=1&amp;vop=1&amp;pid=b8df0def0&amp;color=0,0,0&amp;vtp=1&amp;bbb=1"/>
              <p:cNvSpPr/>
              <p:nvPr/>
            </p:nvSpPr>
            <p:spPr>
              <a:xfrm>
                <a:off x="832104" y="4064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（5）某同学4次测定所消耗的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溶液的体积如表所示：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B_6_BD.294_1#3c992f04a?sp=1&amp;vop=1&amp;pid=b8df0def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64000"/>
                <a:ext cx="10533888" cy="469900"/>
              </a:xfrm>
              <a:prstGeom prst="rect">
                <a:avLst/>
              </a:prstGeom>
              <a:blipFill>
                <a:blip r:embed="rId5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3" name="QB_6_BD.294_2#3c992f04a?colgroup=18,8,8,8,8&amp;vop=1&amp;pid=b8df0def0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13692445"/>
                  </p:ext>
                </p:extLst>
              </p:nvPr>
            </p:nvGraphicFramePr>
            <p:xfrm>
              <a:off x="832105" y="4610100"/>
              <a:ext cx="10536018" cy="675704"/>
            </p:xfrm>
            <a:graphic>
              <a:graphicData uri="http://schemas.openxmlformats.org/drawingml/2006/table">
                <a:tbl>
                  <a:tblPr/>
                  <a:tblGrid>
                    <a:gridCol w="348154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6361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6361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6361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6361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测定次数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48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𝑉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[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aq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)]/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15.00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15.10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15.00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14.90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3" name="QB_6_BD.294_2#3c992f04a?colgroup=18,8,8,8,8&amp;vop=1&amp;pid=b8df0def0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13692445"/>
                  </p:ext>
                </p:extLst>
              </p:nvPr>
            </p:nvGraphicFramePr>
            <p:xfrm>
              <a:off x="832105" y="4610100"/>
              <a:ext cx="10536018" cy="675704"/>
            </p:xfrm>
            <a:graphic>
              <a:graphicData uri="http://schemas.openxmlformats.org/drawingml/2006/table">
                <a:tbl>
                  <a:tblPr/>
                  <a:tblGrid>
                    <a:gridCol w="348154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6361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6361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6361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6361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测定次数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483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75" t="-101786" r="-203152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15.00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15.10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15.00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14.90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QB_6_BD.294_3#3c992f04a?vop=1&amp;pid=b8df0def0&amp;color=0,0,0&amp;vtp=1&amp;bbb=1"/>
          <p:cNvSpPr/>
          <p:nvPr/>
        </p:nvSpPr>
        <p:spPr>
          <a:xfrm>
            <a:off x="832104" y="54229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通过该实验可测得胃药中碳酸钙的含量为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%。</a:t>
            </a:r>
            <a:endParaRPr lang="en-US" altLang="zh-CN" sz="1800" dirty="0"/>
          </a:p>
        </p:txBody>
      </p:sp>
      <p:sp>
        <p:nvSpPr>
          <p:cNvPr id="9" name="QB_6_AN.295_1#3c992f04a.blank?vop=1&amp;pid=b8df0def0&amp;color=0,0,0&amp;vpa=149&amp;vtp=1&amp;bbb=1"/>
          <p:cNvSpPr/>
          <p:nvPr/>
        </p:nvSpPr>
        <p:spPr>
          <a:xfrm>
            <a:off x="4939760" y="5381625"/>
            <a:ext cx="4333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50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9" grpId="0" build="p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8&amp;si=1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296_1#c83dc2bc1?vop=1&amp;pid=6e58e965d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0.3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0.3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一起注入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容量瓶中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，加水稀释至刻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度线，则所得溶液中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的物质的量浓度为(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4_BD.296_1#c83dc2bc1?vop=1&amp;pid=6e58e965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97_1#c83dc2bc1.bracket?vop=1&amp;pid=6e58e965d&amp;color=0,0,0&amp;vpa=150&amp;vtp=1"/>
          <p:cNvSpPr/>
          <p:nvPr/>
        </p:nvSpPr>
        <p:spPr>
          <a:xfrm>
            <a:off x="5208873" y="1506720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296_2#c83dc2bc1.choices?vop=1&amp;pid=6e58e965d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39822" algn="l"/>
                    <a:tab pos="5368544" algn="l"/>
                    <a:tab pos="798296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0.36 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296_2#c83dc2bc1.choices?vop=1&amp;pid=6e58e965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9&amp;si=1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298_1#97d4eadaf?htil=17&amp;vop=1&amp;pid=6e58e965d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4275" y="1171440"/>
            <a:ext cx="1920240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4_BD.298_2#97d4eadaf?htil=17&amp;sp=1&amp;vop=1&amp;pid=6e58e965d&amp;color=0,0,0&amp;vtp=1&amp;bt=1&amp;bbb=1&amp;hb=1"/>
              <p:cNvSpPr/>
              <p:nvPr/>
            </p:nvSpPr>
            <p:spPr>
              <a:xfrm>
                <a:off x="832104" y="1080000"/>
                <a:ext cx="852220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溶液在稀释过程中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的物质的量浓度随溶液体积的变化曲线如图所示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。根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据图中数据分析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Sup>
                      <m:sSub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)=0.5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稀释后溶液的体积为(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C_4_BD.298_2#97d4eadaf?htil=17&amp;sp=1&amp;vop=1&amp;pid=6e58e965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8522208" cy="838200"/>
              </a:xfrm>
              <a:prstGeom prst="rect">
                <a:avLst/>
              </a:prstGeom>
              <a:blipFill>
                <a:blip r:embed="rId4"/>
                <a:stretch>
                  <a:fillRect l="-1717" r="-286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N.299_1#97d4eadaf.bracket?vop=1&amp;pid=6e58e965d&amp;color=0,0,0&amp;vpa=151&amp;vtp=1"/>
          <p:cNvSpPr/>
          <p:nvPr/>
        </p:nvSpPr>
        <p:spPr>
          <a:xfrm>
            <a:off x="7900257" y="1502338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298_3#97d4eadaf.choices?htil=17&amp;vop=1&amp;pid=6e58e965d&amp;color=0,0,0&amp;vtp=1&amp;bbb=1"/>
              <p:cNvSpPr/>
              <p:nvPr/>
            </p:nvSpPr>
            <p:spPr>
              <a:xfrm>
                <a:off x="832104" y="1948990"/>
                <a:ext cx="852220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194052" algn="l"/>
                    <a:tab pos="4362704" algn="l"/>
                    <a:tab pos="654405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4_BD.298_3#97d4eadaf.choices?htil=17&amp;vop=1&amp;pid=6e58e965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8522208" cy="469900"/>
              </a:xfrm>
              <a:prstGeom prst="rect">
                <a:avLst/>
              </a:prstGeom>
              <a:blipFill>
                <a:blip r:embed="rId5"/>
                <a:stretch>
                  <a:fillRect l="-1717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0&amp;si=1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300_1#34def1cdb?vop=1&amp;pid=6e58e965d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硫酸镁和硫酸铝溶液等体积混合后，铝离子的浓度为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，硫酸根离子的浓度为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混合溶液中镁离子浓度为(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4_BD.300_1#34def1cdb?vop=1&amp;pid=6e58e965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75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301_1#34def1cdb.bracket?vop=1&amp;pid=6e58e965d&amp;color=0,0,0&amp;vpa=152&amp;vtp=1"/>
          <p:cNvSpPr/>
          <p:nvPr/>
        </p:nvSpPr>
        <p:spPr>
          <a:xfrm>
            <a:off x="3530060" y="15067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300_2#34def1cdb.choices?vop=1&amp;pid=6e58e965d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66822" algn="l"/>
                    <a:tab pos="5368544" algn="l"/>
                    <a:tab pos="810996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0.45 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300_2#34def1cdb.choices?vop=1&amp;pid=6e58e965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1&amp;si=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302_1#e2cca4d1d?vop=1&amp;pid=92f9cbca5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标准状况下，将充满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气体的圆底烧瓶倒置于水槽中使气体充分溶解（假设溶质不扩散到水槽中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），所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得溶液的质量分数为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的密度为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4_BD.302_1#e2cca4d1d?vop=1&amp;pid=92f9cbca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2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303_1#e2cca4d1d.bracket?vop=1&amp;pid=92f9cbca5&amp;color=0,0,0&amp;vpa=153&amp;vtp=1"/>
          <p:cNvSpPr/>
          <p:nvPr/>
        </p:nvSpPr>
        <p:spPr>
          <a:xfrm>
            <a:off x="7852060" y="1506720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302_2#e2cca4d1d.choices?vop=1&amp;pid=92f9cbca5&amp;color=0,0,0&amp;vtp=1&amp;bbb=1"/>
              <p:cNvSpPr/>
              <p:nvPr/>
            </p:nvSpPr>
            <p:spPr>
              <a:xfrm>
                <a:off x="832104" y="1914644"/>
                <a:ext cx="10533888" cy="2184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该温度下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的溶解度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𝑆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100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𝑤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1−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𝑤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溶液的密度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36.5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𝑤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溶液加入等体积的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𝑤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)&lt;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𝑤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溶液加入等质量的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（忽略液体因混合产生的体积变化），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44.8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302_2#e2cca4d1d.choices?vop=1&amp;pid=92f9cbca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4644"/>
                <a:ext cx="10533888" cy="2184400"/>
              </a:xfrm>
              <a:prstGeom prst="rect">
                <a:avLst/>
              </a:prstGeom>
              <a:blipFill>
                <a:blip r:embed="rId4"/>
                <a:stretch>
                  <a:fillRect l="-1389" b="-22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2&amp;si=1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304_1#2d205d4a2?htil=18&amp;vop=1&amp;pid=92f9cbca5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2887" y="1171440"/>
            <a:ext cx="2313432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4_BD.304_2#2d205d4a2?htil=18&amp;sp=1&amp;vop=1&amp;pid=92f9cbca5&amp;color=0,0,0&amp;vtp=1&amp;bt=1&amp;bbb=1&amp;hb=1"/>
              <p:cNvSpPr/>
              <p:nvPr/>
            </p:nvSpPr>
            <p:spPr>
              <a:xfrm>
                <a:off x="832104" y="1080000"/>
                <a:ext cx="8138160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新情境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在农业上可用作脱叶剂、催熟剂，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可采用该反应制备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。已知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的溶解度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𝑆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随温度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𝑇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的变化曲线如图所示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下列有关叙述中不正确的是(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C_4_BD.304_2#2d205d4a2?htil=18&amp;sp=1&amp;vop=1&amp;pid=92f9cbca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8138160" cy="1257300"/>
              </a:xfrm>
              <a:prstGeom prst="rect">
                <a:avLst/>
              </a:prstGeom>
              <a:blipFill>
                <a:blip r:embed="rId4"/>
                <a:stretch>
                  <a:fillRect l="-1798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N.305_1#2d205d4a2.bracket?vop=1&amp;pid=92f9cbca5&amp;color=0,0,0&amp;vpa=154&amp;vtp=1"/>
          <p:cNvSpPr/>
          <p:nvPr/>
        </p:nvSpPr>
        <p:spPr>
          <a:xfrm>
            <a:off x="6044660" y="19258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304_3#2d205d4a2.choices?htil=18&amp;vop=1&amp;pid=92f9cbca5&amp;color=0,0,0&amp;vtp=1&amp;bbb=1"/>
              <p:cNvSpPr/>
              <p:nvPr/>
            </p:nvSpPr>
            <p:spPr>
              <a:xfrm>
                <a:off x="832104" y="2375392"/>
                <a:ext cx="8138160" cy="1803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该制备反应属于复分解反应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温度越高，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饱和溶液溶质的质量分数越大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350 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饱和溶液的物质的量浓度为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250 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191 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mol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×1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350 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饱和溶液溶质的质量分数为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250 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350 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4_BD.304_3#2d205d4a2.choices?htil=18&amp;vop=1&amp;pid=92f9cbca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75392"/>
                <a:ext cx="8138160" cy="1803400"/>
              </a:xfrm>
              <a:prstGeom prst="rect">
                <a:avLst/>
              </a:prstGeom>
              <a:blipFill>
                <a:blip r:embed="rId5"/>
                <a:stretch>
                  <a:fillRect l="-1798" b="-37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3&amp;si=1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306_1#f4efd47fc?vop=1&amp;pid=e064c7253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某溶液中只含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四种离子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，已知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的个数比为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2:3:3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。则溶液中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的个数比为(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4_BD.306_1#f4efd47fc?vop=1&amp;pid=e064c725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16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307_1#f4efd47fc.bracket?vop=1&amp;pid=e064c7253&amp;color=0,0,0&amp;vpa=155&amp;vtp=1"/>
          <p:cNvSpPr/>
          <p:nvPr/>
        </p:nvSpPr>
        <p:spPr>
          <a:xfrm>
            <a:off x="2875947" y="1502339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306_2#f4efd47fc.choices?vop=1&amp;pid=e064c7253&amp;color=0,0,0&amp;vtp=1&amp;bbb=1"/>
              <p:cNvSpPr/>
              <p:nvPr/>
            </p:nvSpPr>
            <p:spPr>
              <a:xfrm>
                <a:off x="832104" y="1948989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96972" algn="l"/>
                    <a:tab pos="5368544" algn="l"/>
                    <a:tab pos="80528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3:5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2:5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3:4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306_2#f4efd47fc.choices?vop=1&amp;pid=e064c725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89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9_1#26c0e4584?vop=1&amp;pid=767e6ba6f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化学与医药、能源、技术、生产都密切相关。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下列选项不正确的是(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0_1#26c0e4584.bracket?vop=1&amp;pid=767e6ba6f&amp;color=0,0,0&amp;vpa=10&amp;vtp=1"/>
          <p:cNvSpPr/>
          <p:nvPr/>
        </p:nvSpPr>
        <p:spPr>
          <a:xfrm>
            <a:off x="7644860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sp>
        <p:nvSpPr>
          <p:cNvPr id="4" name="QC_4_BD.19_2#26c0e4584.choices?vop=1&amp;pid=767e6ba6f&amp;color=0,0,0&amp;vtp=1&amp;bbb=1"/>
          <p:cNvSpPr/>
          <p:nvPr/>
        </p:nvSpPr>
        <p:spPr>
          <a:xfrm>
            <a:off x="832104" y="1529771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化学与医药：用氢氧化钙作补钙剂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化学与能源：可燃冰有望成为未来新能源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化学与技术：人造金刚石的制造过程涉及化学变化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化学与生产：用稀有气体制作霓虹灯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4&amp;si=1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308_1#e31b68ebf?sp=1&amp;vop=1&amp;pid=e064c7253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现代农业之无土栽培所用某营养液中含有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三种溶质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，实验测得部分离子的浓度如图甲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。取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样品加水稀释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，测得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的浓度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随溶液体积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的变化如图乙所示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。下列判断错误的是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4_BD.308_1#e31b68ebf?sp=1&amp;vop=1&amp;pid=e064c725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447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309_1#e31b68ebf.bracket?vop=1&amp;pid=e064c7253&amp;color=0,0,0&amp;vpa=156&amp;vtp=1"/>
          <p:cNvSpPr/>
          <p:nvPr/>
        </p:nvSpPr>
        <p:spPr>
          <a:xfrm>
            <a:off x="1028160" y="1925820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4_BD.308_3#e31b68ebf?htil=1&amp;vop=1&amp;pid=e064c7253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7440" y="2768084"/>
            <a:ext cx="2176272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C_4_BD.308_4#e31b68ebf?htil=1&amp;vop=1&amp;pid=e064c7253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9832" y="2448044"/>
            <a:ext cx="1865376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4_BD.308_5#e31b68ebf.choices?vop=1&amp;pid=e064c7253&amp;color=0,0,0&amp;vtp=1&amp;bbb=1"/>
              <p:cNvSpPr/>
              <p:nvPr/>
            </p:nvSpPr>
            <p:spPr>
              <a:xfrm>
                <a:off x="832104" y="44800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图甲中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营养液中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的物质的量浓度是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4.0 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营养液中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1:2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图乙中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为8.0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C_4_BD.308_5#e31b68ebf.choices?vop=1&amp;pid=e064c725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80044"/>
                <a:ext cx="10533888" cy="838200"/>
              </a:xfrm>
              <a:prstGeom prst="rect">
                <a:avLst/>
              </a:prstGeom>
              <a:blipFill>
                <a:blip r:embed="rId6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6&amp;si=1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10_1#527dfd3d1?vop=1&amp;pid=89ac1ce28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易错题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碳酸钠和碳酸氢钠是厨房中常见的物质，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下列关于二者的说法正确的是(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311_1#527dfd3d1.bracket?vop=1&amp;pid=89ac1ce28&amp;color=0,0,0&amp;vpa=157&amp;vtp=1"/>
          <p:cNvSpPr/>
          <p:nvPr/>
        </p:nvSpPr>
        <p:spPr>
          <a:xfrm>
            <a:off x="8787860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sp>
        <p:nvSpPr>
          <p:cNvPr id="4" name="QC_4_BD.310_2#527dfd3d1.choices?vop=1&amp;pid=89ac1ce28&amp;color=0,0,0&amp;vtp=1&amp;bbb=1"/>
          <p:cNvSpPr/>
          <p:nvPr/>
        </p:nvSpPr>
        <p:spPr>
          <a:xfrm>
            <a:off x="832104" y="1529771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可以利用稀盐酸对二者进行鉴别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碳酸钠溶液可使紫色石蕊溶液变红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可利用澄清石灰水鉴别二者的溶液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氢氧化钠溶液可除去碳酸氢钠溶液中混有的碳酸钠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7&amp;si=1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12_1#0f8dd923f?vop=1&amp;pid=89ac1ce28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下列关于碳酸钠和碳酸氢钠的叙述中正确的是(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313_1#0f8dd923f.bracket?vop=1&amp;pid=89ac1ce28&amp;color=0,0,0&amp;vpa=158&amp;vtp=1"/>
          <p:cNvSpPr/>
          <p:nvPr/>
        </p:nvSpPr>
        <p:spPr>
          <a:xfrm>
            <a:off x="5587460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312_2#0f8dd923f.choices?vop=1&amp;pid=89ac1ce28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常温下，在水中的溶解度：碳酸钠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碳酸氢钠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热稳定性：碳酸钠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碳酸氢钠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质量相同时，分别与同体积、同浓度盐酸反应，产生气泡快慢：碳酸钠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碳酸氢钠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质量相同时，分别与足量的盐酸反应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的质量：碳酸钠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碳酸氢钠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312_2#0f8dd923f.choices?vop=1&amp;pid=89ac1ce2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8&amp;si=1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14_1#2bafa073d?sp=1&amp;vop=1&amp;pid=89ac1ce28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新情境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某研究性学习小组在国庆期间进行了研究膨松剂的蒸馒头实验。他们取一定量的面粉和水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，和好面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后分成六等份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，按照下表加入对应物质后充分揉面，做成6个馒头放在同一个蒸锅里蒸制。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实验完成后，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他们比较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6个馒头的大小和颜色，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下列有关结论或解释不正确的是(</a:t>
            </a:r>
            <a:r>
              <a:rPr lang="en-US" altLang="zh-CN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" name="QC_4_BD.314_2#2bafa073d?colgroup=5,1,9,9,9,11,5&amp;vop=1&amp;pid=89ac1ce28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2567644"/>
                  </p:ext>
                </p:extLst>
              </p:nvPr>
            </p:nvGraphicFramePr>
            <p:xfrm>
              <a:off x="832104" y="2448044"/>
              <a:ext cx="10533888" cy="681736"/>
            </p:xfrm>
            <a:graphic>
              <a:graphicData uri="http://schemas.openxmlformats.org/drawingml/2006/table">
                <a:tbl>
                  <a:tblPr/>
                  <a:tblGrid>
                    <a:gridCol w="1170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02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745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745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7452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19456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4300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编号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所加物质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和适量食醋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适量酵母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9" name="QC_4_BD.314_2#2bafa073d?colgroup=5,1,9,9,9,11,5&amp;vop=1&amp;pid=89ac1ce28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2567644"/>
                  </p:ext>
                </p:extLst>
              </p:nvPr>
            </p:nvGraphicFramePr>
            <p:xfrm>
              <a:off x="832104" y="2448044"/>
              <a:ext cx="10533888" cy="681736"/>
            </p:xfrm>
            <a:graphic>
              <a:graphicData uri="http://schemas.openxmlformats.org/drawingml/2006/table">
                <a:tbl>
                  <a:tblPr/>
                  <a:tblGrid>
                    <a:gridCol w="1170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02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745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745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7452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19456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4300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编号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所加物质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4091" t="-103571" r="-378247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4091" t="-103571" r="-278247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5016" t="-103571" r="-179153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28333" t="-103571" r="-52778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适量酵母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C_4_AN.315_1#2bafa073d.bracket?vop=1&amp;pid=89ac1ce28&amp;color=0,0,0&amp;vpa=159&amp;vtp=1"/>
          <p:cNvSpPr/>
          <p:nvPr/>
        </p:nvSpPr>
        <p:spPr>
          <a:xfrm>
            <a:off x="7549610" y="19258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314_3#2bafa073d.choices?vop=1&amp;pid=89ac1ce28&amp;color=0,0,0&amp;vtp=1&amp;bbb=1&amp;hb=1"/>
              <p:cNvSpPr/>
              <p:nvPr/>
            </p:nvSpPr>
            <p:spPr>
              <a:xfrm>
                <a:off x="832104" y="3260844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1、2号馒头外形最小，且2号馒头呈黄色带碱味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，说明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不能单独作膨松剂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4号馒头和3号馒头相比外形较大、颜色较深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3号馒头和5号馒头相比外形较小、颜色较深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，说明等量的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受热分解时比与酸反应时产生的气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体多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、残留有碱性较强的物质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6号馒头中的酵母属于生物膨松剂，馒头蒸制过程中发生了化学反应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C_4_BD.314_3#2bafa073d.choices?vop=1&amp;pid=89ac1ce2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60844"/>
                <a:ext cx="10533888" cy="2095500"/>
              </a:xfrm>
              <a:prstGeom prst="rect">
                <a:avLst/>
              </a:prstGeom>
              <a:blipFill>
                <a:blip r:embed="rId4"/>
                <a:stretch>
                  <a:fillRect l="-1389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9&amp;si=1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316_1#c3a754f77?sp=1&amp;vop=1&amp;pid=e173b4db6&amp;color=0,0,0&amp;vtp=1&amp;bt=1&amp;bbb=1&amp;hb=1"/>
              <p:cNvSpPr/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教材变式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某课外小组为了鉴别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两种白色固体，设计了如图实验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。下列说法正确的是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4_BD.316_1#c3a754f77?sp=1&amp;vop=1&amp;pid=e173b4db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317_1#c3a754f77.bracket?vop=1&amp;pid=e173b4db6&amp;color=0,0,0&amp;vpa=160&amp;vtp=1"/>
          <p:cNvSpPr/>
          <p:nvPr/>
        </p:nvSpPr>
        <p:spPr>
          <a:xfrm>
            <a:off x="1015460" y="1505712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4" name="QC_4_BD.316_2#c3a754f77?htil=20&amp;vop=1&amp;pid=e173b4db6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4760" y="2032000"/>
            <a:ext cx="3072384" cy="126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316_3#c3a754f77.choices?htil=20&amp;vop=1&amp;pid=e173b4db6&amp;color=0,0,0&amp;vtp=1&amp;bbb=1&amp;hb=1"/>
              <p:cNvSpPr/>
              <p:nvPr/>
            </p:nvSpPr>
            <p:spPr>
              <a:xfrm>
                <a:off x="832104" y="1939346"/>
                <a:ext cx="7379208" cy="2032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均能与盐酸反应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，产生气体速率较快的是</a:t>
                </a:r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当稀盐酸足量时，装置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Ⅰ中气球鼓起体积较小的是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加热装置Ⅱ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，澄清石灰水变浑浊一侧的白色固体是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方法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Ⅱ不能鉴别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C_4_BD.316_3#c3a754f77.choices?htil=20&amp;vop=1&amp;pid=e173b4db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39346"/>
                <a:ext cx="7379208" cy="2032000"/>
              </a:xfrm>
              <a:prstGeom prst="rect">
                <a:avLst/>
              </a:prstGeom>
              <a:blipFill>
                <a:blip r:embed="rId5"/>
                <a:stretch>
                  <a:fillRect l="-1983" b="-510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0&amp;si=1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318_1#08b4285e1?sp=1&amp;vop=1&amp;pid=d2247024c&amp;color=0,0,0&amp;vtp=1&amp;bt=1&amp;bbb=1&amp;hb=1"/>
              <p:cNvSpPr/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室温下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，通过下列实验探究一定浓度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溶液的性质。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溶液中滴几滴酚酞溶液，溶液显红色，再继续缓慢滴加几滴稀盐酸，溶液红色变浅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，无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气体产生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2：向实验1的溶液中继续滴加稀盐酸，有无色气体产生；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溶液中通入过量的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，无明显现象；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4：向实验3所得溶液中滴加少量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溶液，产生白色沉淀。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下列有关说法错误的是(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4_BD.318_1#08b4285e1?sp=1&amp;vop=1&amp;pid=d2247024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blipFill>
                <a:blip r:embed="rId3"/>
                <a:stretch>
                  <a:fillRect l="-1389" r="-1157" b="-3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319_1#08b4285e1.bracket?vop=1&amp;pid=d2247024c&amp;color=0,0,0&amp;vpa=161&amp;vtp=1"/>
          <p:cNvSpPr/>
          <p:nvPr/>
        </p:nvSpPr>
        <p:spPr>
          <a:xfrm>
            <a:off x="3301460" y="36022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318_2#08b4285e1.choices?vop=1&amp;pid=d2247024c&amp;color=0,0,0&amp;vtp=1&amp;bbb=1"/>
              <p:cNvSpPr/>
              <p:nvPr/>
            </p:nvSpPr>
            <p:spPr>
              <a:xfrm>
                <a:off x="832104" y="39720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中溶液红色变浅的原因：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实验2中有无色气体产生，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NaHCO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3可以推测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没有发生反应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4中发生反应的化学方程式为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NaHCO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318_2#08b4285e1.choices?vop=1&amp;pid=d2247024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72044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1&amp;si=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20_1#b9d1ac866?sp=1&amp;vop=1&amp;pid=d2247024c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用如图实验装置测定碳酸钠和碳酸氢钠混合物样品的组成，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下列说法中不正确的是(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321_1#b9d1ac866.bracket?vop=1&amp;pid=d2247024c&amp;color=0,0,0&amp;vpa=162&amp;vtp=1"/>
          <p:cNvSpPr/>
          <p:nvPr/>
        </p:nvSpPr>
        <p:spPr>
          <a:xfrm>
            <a:off x="92577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4_BD.320_2#b9d1ac866?htil=21&amp;vop=1&amp;pid=d2247024c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0989" y="1622425"/>
            <a:ext cx="3529584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320_3#b9d1ac866.choices?htil=21&amp;vop=1&amp;pid=d2247024c&amp;color=0,0,0&amp;vtp=1&amp;bbb=1"/>
              <p:cNvSpPr/>
              <p:nvPr/>
            </p:nvSpPr>
            <p:spPr>
              <a:xfrm>
                <a:off x="832104" y="1529771"/>
                <a:ext cx="692200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滴入盐酸前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，应先通空气将装置中含有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的空气排尽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溶液替换为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溶液，可减小实验误差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可根据②中样品质量与③中生成沉淀的质量确定原混合物的组成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反应结束时，应继续通入空气将装置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转移到装置③中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4_BD.320_3#b9d1ac866.choices?htil=21&amp;vop=1&amp;pid=d2247024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6922008" cy="1676400"/>
              </a:xfrm>
              <a:prstGeom prst="rect">
                <a:avLst/>
              </a:prstGeom>
              <a:blipFill>
                <a:blip r:embed="rId4"/>
                <a:stretch>
                  <a:fillRect l="-2115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2&amp;si=1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322_1#3c44f7c99?sp=1&amp;vop=1&amp;pid=d2247024c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气体后得溶液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通入量的不同，溶液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的组成也不同。若向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中逐滴加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入盐酸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，产生的气体体积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与加入盐酸的体积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（盐酸）的关系有下列图示四种情况，且图乙、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丙、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丁中分别有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𝑂𝐴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𝑂𝐴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𝑂𝐴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4_BD.322_1#3c44f7c99?sp=1&amp;vop=1&amp;pid=d2247024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984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322_3#3c44f7c99?htil=1&amp;vop=1&amp;pid=d2247024c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096" y="2448044"/>
            <a:ext cx="3108960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C_4_BD.322_4#3c44f7c99?htil=1&amp;vop=1&amp;pid=d2247024c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6328" y="2484620"/>
            <a:ext cx="3063240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4_BD.322_5#3c44f7c99?vop=1&amp;pid=d2247024c&amp;color=0,0,0&amp;vtp=1&amp;bbb=1"/>
          <p:cNvSpPr/>
          <p:nvPr/>
        </p:nvSpPr>
        <p:spPr>
          <a:xfrm>
            <a:off x="832104" y="41117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则下列分析与判断不正确的是(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6" name="QC_4_AN.323_1#3c44f7c99.bracket?vop=1&amp;pid=d2247024c&amp;color=0,0,0&amp;vpa=163&amp;vtp=1"/>
          <p:cNvSpPr/>
          <p:nvPr/>
        </p:nvSpPr>
        <p:spPr>
          <a:xfrm>
            <a:off x="3987260" y="4108569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4_BD.322_6#3c44f7c99.choices?vop=1&amp;pid=d2247024c&amp;color=0,0,0&amp;vtp=1&amp;bbb=1"/>
              <p:cNvSpPr/>
              <p:nvPr/>
            </p:nvSpPr>
            <p:spPr>
              <a:xfrm>
                <a:off x="832104" y="4562015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中只有一种溶质的有甲和丙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中有两种溶质的有乙和丁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图乙显示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中的溶质为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图丁显示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中的溶质为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7" name="QC_4_BD.322_6#3c44f7c99.choices?vop=1&amp;pid=d2247024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562015"/>
                <a:ext cx="10533888" cy="838200"/>
              </a:xfrm>
              <a:prstGeom prst="rect">
                <a:avLst/>
              </a:prstGeom>
              <a:blipFill>
                <a:blip r:embed="rId6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3&amp;si=1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324_1#577ab538d?sp=1&amp;vop=1&amp;pid=d2247024c&amp;color=0,0,0&amp;vtp=1&amp;bt=1&amp;bbb=1&amp;hb=1"/>
              <p:cNvSpPr/>
              <p:nvPr/>
            </p:nvSpPr>
            <p:spPr>
              <a:xfrm>
                <a:off x="832104" y="1080000"/>
                <a:ext cx="10533888" cy="1219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教材变式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单位质量膨松剂反应时产生标准状况下气体的体积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是检验膨松剂品质的一项重要指标。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某膨松剂中发挥作用的物质为碳酸氢钠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。某化学兴趣小组为研究膨松剂的该项指标，设计了以下实验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。按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如图所示的顺序连接装置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（各装置中的气体吸收剂皆为足量）。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O_4_BD.324_1#577ab538d?sp=1&amp;vop=1&amp;pid=d2247024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19200"/>
              </a:xfrm>
              <a:prstGeom prst="rect">
                <a:avLst/>
              </a:prstGeom>
              <a:blipFill>
                <a:blip r:embed="rId3"/>
                <a:stretch>
                  <a:fillRect l="-1389" r="-2315" b="-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324_2#577ab538d?htil=23&amp;vop=1&amp;pid=d2247024c&amp;color=0,0,0&amp;tib=255,255,255&amp;vtp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8304" y="2397244"/>
            <a:ext cx="4123944" cy="12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BD.324_3#577ab538d?htil=23&amp;vop=1&amp;pid=d2247024c&amp;color=0,0,0&amp;vtp=1&amp;bbb=1&amp;hs=1"/>
              <p:cNvSpPr/>
              <p:nvPr/>
            </p:nvSpPr>
            <p:spPr>
              <a:xfrm>
                <a:off x="832104" y="2304590"/>
                <a:ext cx="6318504" cy="1219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【资料】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.浓硫酸常用于吸收水蒸气；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.碱石灰是固体氢氧化钠和氧化钙的混合物。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O_4_BD.324_3#577ab538d?htil=23&amp;vop=1&amp;pid=d2247024c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04590"/>
                <a:ext cx="6318504" cy="1219200"/>
              </a:xfrm>
              <a:prstGeom prst="rect">
                <a:avLst/>
              </a:prstGeom>
              <a:blipFill>
                <a:blip r:embed="rId5"/>
                <a:stretch>
                  <a:fillRect l="-2317" b="-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BD.325_1#e2152dc19?htil=23&amp;sp=1&amp;vop=1&amp;pid=577ab538d&amp;color=0,0,0&amp;vtp=1&amp;bbb=1&amp;hs=1"/>
          <p:cNvSpPr/>
          <p:nvPr/>
        </p:nvSpPr>
        <p:spPr>
          <a:xfrm>
            <a:off x="832104" y="3502144"/>
            <a:ext cx="6318504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（1）实验步骤：</a:t>
            </a:r>
            <a:endParaRPr lang="en-US" altLang="zh-CN" sz="1800" dirty="0"/>
          </a:p>
        </p:txBody>
      </p:sp>
      <p:sp>
        <p:nvSpPr>
          <p:cNvPr id="6" name="QB_5_BD.325_2#e2152dc19?htil=23&amp;sp=1&amp;vop=1&amp;pid=577ab538d&amp;color=0,0,0&amp;vtp=1&amp;bbb=1&amp;hs=1"/>
          <p:cNvSpPr/>
          <p:nvPr/>
        </p:nvSpPr>
        <p:spPr>
          <a:xfrm>
            <a:off x="827992" y="3940285"/>
            <a:ext cx="10536017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①按图（夹持仪器未画出）组装好实验装置后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，首先进行的操作是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  <p:sp>
        <p:nvSpPr>
          <p:cNvPr id="7" name="QB_5_BD.325_3#e2152dc19?htil=23&amp;sp=1&amp;vop=1&amp;pid=577ab538d&amp;color=0,0,0&amp;vtp=1&amp;bbb=1"/>
          <p:cNvSpPr/>
          <p:nvPr/>
        </p:nvSpPr>
        <p:spPr>
          <a:xfrm>
            <a:off x="827992" y="4366307"/>
            <a:ext cx="10536017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②称取样品，并将其放入硬质玻璃管中，称量装置D的质量。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BD.325_4#e2152dc19?htil=23&amp;sp=1&amp;vop=1&amp;pid=577ab538d&amp;color=0,0,0&amp;vtp=1&amp;bbb=1"/>
              <p:cNvSpPr/>
              <p:nvPr/>
            </p:nvSpPr>
            <p:spPr>
              <a:xfrm>
                <a:off x="827992" y="4795503"/>
                <a:ext cx="10536017" cy="44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③打开活塞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，缓缓鼓入氮气数分钟。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8" name="QB_5_BD.325_4#e2152dc19?htil=23&amp;sp=1&amp;vop=1&amp;pid=577ab538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92" y="4795503"/>
                <a:ext cx="10536017" cy="444500"/>
              </a:xfrm>
              <a:prstGeom prst="rect">
                <a:avLst/>
              </a:prstGeom>
              <a:blipFill>
                <a:blip r:embed="rId6"/>
                <a:stretch>
                  <a:fillRect l="-1389" b="-191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5_BD.325_5#e2152dc19?htil=23&amp;sp=1&amp;vop=1&amp;pid=577ab538d&amp;color=0,0,0&amp;vtp=1&amp;bbb=1"/>
              <p:cNvSpPr/>
              <p:nvPr/>
            </p:nvSpPr>
            <p:spPr>
              <a:xfrm>
                <a:off x="827992" y="5224699"/>
                <a:ext cx="10536017" cy="44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④关闭活塞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，点燃酒精灯，加热至不再产生气体。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9" name="QB_5_BD.325_5#e2152dc19?htil=23&amp;sp=1&amp;vop=1&amp;pid=577ab538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92" y="5224699"/>
                <a:ext cx="10536017" cy="444500"/>
              </a:xfrm>
              <a:prstGeom prst="rect">
                <a:avLst/>
              </a:prstGeom>
              <a:blipFill>
                <a:blip r:embed="rId7"/>
                <a:stretch>
                  <a:fillRect l="-1389" b="-205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5_BD.325_6#e2152dc19?htil=23&amp;sp=1&amp;vop=1&amp;pid=577ab538d&amp;color=0,0,0&amp;vtp=1&amp;bbb=1"/>
              <p:cNvSpPr/>
              <p:nvPr/>
            </p:nvSpPr>
            <p:spPr>
              <a:xfrm>
                <a:off x="827992" y="5653895"/>
                <a:ext cx="10536017" cy="44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⑤打开活塞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，缓缓鼓入氮气数分钟，然后拆下装置，再次称量装置D的质量。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10" name="QB_5_BD.325_6#e2152dc19?htil=23&amp;sp=1&amp;vop=1&amp;pid=577ab538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92" y="5653895"/>
                <a:ext cx="10536017" cy="444500"/>
              </a:xfrm>
              <a:prstGeom prst="rect">
                <a:avLst/>
              </a:prstGeom>
              <a:blipFill>
                <a:blip r:embed="rId8"/>
                <a:stretch>
                  <a:fillRect l="-1389" b="-205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5_AN.326_1#e2152dc19.blank?vop=1&amp;pid=577ab538d&amp;color=0,0,0&amp;vpa=164&amp;vtp=1&amp;bbb=1"/>
          <p:cNvSpPr/>
          <p:nvPr/>
        </p:nvSpPr>
        <p:spPr>
          <a:xfrm>
            <a:off x="7462948" y="3896406"/>
            <a:ext cx="1766888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检查装置气密性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4&amp;si=1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27_1#4e24ac974?vop=1&amp;pid=577ab538d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（2）关于该实验方案，请回答下列问题。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3" name="QB_6_BD.328_1#d2396697b?vop=1&amp;pid=4e24ac974&amp;color=0,0,0&amp;vtp=1&amp;bbb=1"/>
          <p:cNvSpPr/>
          <p:nvPr/>
        </p:nvSpPr>
        <p:spPr>
          <a:xfrm>
            <a:off x="832104" y="152989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①加热前鼓入氮气数分钟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，其目的是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②实验过程中装置B中发生反应的化学方程式为</a:t>
            </a:r>
            <a:r>
              <a:rPr lang="en-US" altLang="zh-CN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4" name="QB_6_AN.329_1#d2396697b.blank?vop=1&amp;pid=4e24ac974&amp;color=0,0,0&amp;vpa=165&amp;vtp=1&amp;bbb=1"/>
          <p:cNvSpPr/>
          <p:nvPr/>
        </p:nvSpPr>
        <p:spPr>
          <a:xfrm>
            <a:off x="4495260" y="1499410"/>
            <a:ext cx="3367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除去装置中的水蒸气和二氧化碳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331_1#d2396697b.blank?vop=1&amp;pid=4e24ac974&amp;color=0,0,0&amp;vpa=166&amp;vtp=1&amp;bbb=1&amp;rh=26.9"/>
              <p:cNvSpPr/>
              <p:nvPr/>
            </p:nvSpPr>
            <p:spPr>
              <a:xfrm>
                <a:off x="5589841" y="1970016"/>
                <a:ext cx="3806190" cy="3416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NaHCO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331_1#d2396697b.blank?vop=1&amp;pid=4e24ac974&amp;color=0,0,0&amp;vpa=166&amp;vtp=1&amp;bbb=1&amp;rh=26.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9841" y="1970016"/>
                <a:ext cx="3806190" cy="341630"/>
              </a:xfrm>
              <a:prstGeom prst="rect">
                <a:avLst/>
              </a:prstGeom>
              <a:blipFill>
                <a:blip r:embed="rId3"/>
                <a:stretch>
                  <a:fillRect l="-641" t="-17857" r="-801" b="-125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BD.332_1#63149f043?sp=1&amp;vop=1&amp;pid=4e24ac974&amp;color=0,0,0&amp;vtp=1&amp;bbb=1"/>
              <p:cNvSpPr/>
              <p:nvPr/>
            </p:nvSpPr>
            <p:spPr>
              <a:xfrm>
                <a:off x="832104" y="23934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中盛放的试剂是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，其作用是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果实验中没有该装置，则会导致测量结果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填“偏大”“偏小”或“无影响”）。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6_BD.332_1#63149f043?sp=1&amp;vop=1&amp;pid=4e24ac97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93490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6_AN.333_1#63149f043.blank?vop=1&amp;pid=4e24ac974&amp;color=0,0,0&amp;vpa=167&amp;vtp=1&amp;bbb=1"/>
          <p:cNvSpPr/>
          <p:nvPr/>
        </p:nvSpPr>
        <p:spPr>
          <a:xfrm>
            <a:off x="3255423" y="2363010"/>
            <a:ext cx="8524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碱石灰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N.334_1#63149f043.blank?vop=1&amp;pid=4e24ac974&amp;color=0,0,0&amp;vpa=168&amp;vtp=1&amp;bbb=1"/>
              <p:cNvSpPr/>
              <p:nvPr/>
            </p:nvSpPr>
            <p:spPr>
              <a:xfrm>
                <a:off x="5325524" y="2437376"/>
                <a:ext cx="506882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防止空气中的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和水蒸气进入D中影响测定结果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QB_6_AN.334_1#63149f043.blank?vop=1&amp;pid=4e24ac974&amp;color=0,0,0&amp;vpa=16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5524" y="2437376"/>
                <a:ext cx="5068824" cy="279400"/>
              </a:xfrm>
              <a:prstGeom prst="rect">
                <a:avLst/>
              </a:prstGeom>
              <a:blipFill>
                <a:blip r:embed="rId5"/>
                <a:stretch>
                  <a:fillRect l="-1444" t="-32609" r="-1324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6_AN.335_1#63149f043.blank?vop=1&amp;pid=4e24ac974&amp;color=0,0,0&amp;vpa=169&amp;vtp=1&amp;bbb=1"/>
          <p:cNvSpPr/>
          <p:nvPr/>
        </p:nvSpPr>
        <p:spPr>
          <a:xfrm>
            <a:off x="5181060" y="2782110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偏大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6_BD.336_1#de643857c?vop=1&amp;pid=4e24ac974&amp;color=0,0,0&amp;vtp=1&amp;bbb=1"/>
              <p:cNvSpPr/>
              <p:nvPr/>
            </p:nvSpPr>
            <p:spPr>
              <a:xfrm>
                <a:off x="832104" y="32570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④实验中称取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6.0 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膨松剂，反应后装置D质量增加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1.32 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，该膨松剂的该项指标为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1" name="QB_6_BD.336_1#de643857c?vop=1&amp;pid=4e24ac97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57090"/>
                <a:ext cx="10533888" cy="469900"/>
              </a:xfrm>
              <a:prstGeom prst="rect">
                <a:avLst/>
              </a:prstGeom>
              <a:blipFill>
                <a:blip r:embed="rId6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6_AN.337_1#de643857c.blank?vop=1&amp;pid=4e24ac974&amp;color=0,0,0&amp;vpa=170&amp;vtp=1&amp;bbb=1"/>
              <p:cNvSpPr/>
              <p:nvPr/>
            </p:nvSpPr>
            <p:spPr>
              <a:xfrm>
                <a:off x="8964867" y="3291133"/>
                <a:ext cx="49847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6_AN.337_1#de643857c.blank?vop=1&amp;pid=4e24ac974&amp;color=0,0,0&amp;vpa=17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4867" y="3291133"/>
                <a:ext cx="498475" cy="279400"/>
              </a:xfrm>
              <a:prstGeom prst="rect">
                <a:avLst/>
              </a:prstGeom>
              <a:blipFill>
                <a:blip r:embed="rId7"/>
                <a:stretch>
                  <a:fillRect l="-6173" r="-4938" b="-21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1_1#3e317398e?vop=1&amp;pid=767e6ba6f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我国古代文化博大精深，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下列有关描述涉及化学变化的是(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2_1#3e317398e.bracket?vop=1&amp;pid=767e6ba6f&amp;color=0,0,0&amp;vpa=11&amp;vtp=1"/>
          <p:cNvSpPr/>
          <p:nvPr/>
        </p:nvSpPr>
        <p:spPr>
          <a:xfrm>
            <a:off x="67304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sp>
        <p:nvSpPr>
          <p:cNvPr id="4" name="QC_4_BD.21_2#3e317398e.choices?vop=1&amp;pid=767e6ba6f&amp;color=0,0,0&amp;vtp=1&amp;bbb=1"/>
          <p:cNvSpPr/>
          <p:nvPr/>
        </p:nvSpPr>
        <p:spPr>
          <a:xfrm>
            <a:off x="832104" y="1529771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《荀子·劝学》中“冰，水为之，而寒于水。木直中绳</a:t>
            </a:r>
            <a:r>
              <a:rPr lang="en-US" altLang="zh-CN" sz="1800" b="0" i="0" dirty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……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”描述人类对结冰的认识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《寒食》中“日暮汉宫传蜡烛，轻烟散入五侯家”描述蜡烛燃烧的情况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《晚春二首·其二》中“榆荚只能随柳絮，等闲撩乱走空园”描述榆荚随柳絮飘荡的画面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《本草纲目》中“用浓酒和糟入甑，蒸令气上，用器承取滴露”描述蒸馏的过程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6&amp;si=1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38_1#88fb9b613?vop=1&amp;pid=e39d72ee8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教材变式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为阿伏加德罗常数的值，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3_BD.338_1#88fb9b613?vop=1&amp;pid=e39d72ee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39_1#88fb9b613.bracket?vop=1&amp;pid=e39d72ee8&amp;color=0,0,0&amp;vpa=171&amp;vtp=1"/>
          <p:cNvSpPr/>
          <p:nvPr/>
        </p:nvSpPr>
        <p:spPr>
          <a:xfrm>
            <a:off x="6774911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338_2#88fb9b613.choices?vop=1&amp;pid=e39d72ee8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氧气所含原子数与标准状况下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所含原子数相等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金属钠放入水中，充分反应后，生成氢气的体积为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某硫酸铝溶液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，若铝离子浓度为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，则硫酸根离子的浓度为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338_2#88fb9b613.choices?vop=1&amp;pid=e39d72ee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7&amp;si=1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40_1#8f8e00537?vop=1&amp;pid=e39d72ee8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为阿伏加德罗常数的值，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3_BD.340_1#8f8e00537?vop=1&amp;pid=e39d72ee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41_1#8f8e00537.bracket?vop=1&amp;pid=e39d72ee8&amp;color=0,0,0&amp;vpa=172&amp;vtp=1"/>
          <p:cNvSpPr/>
          <p:nvPr/>
        </p:nvSpPr>
        <p:spPr>
          <a:xfrm>
            <a:off x="586051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340_2#8f8e00537.choices?vop=1&amp;pid=e39d72ee8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固体中含有的阴离子数为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等物质的量的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含有的分子数均为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与足量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充分反应生成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的分子数目为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2.24 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通入足量水中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，得到的溶液中含有的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340_2#8f8e00537.choices?vop=1&amp;pid=e39d72ee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8&amp;si=1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42_1#a502fa4b4?sp=1&amp;vop=1&amp;pid=e39d72ee8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双选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）向一定体积的碳酸钠和硫酸钠混合溶液中先后滴加等体积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、等浓度的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溶液和稀盐酸，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淀只含有一种物质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。反应过程中产生沉淀或气体的质量与加入溶液体积的关系如图所示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。下列说法正确的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342_1#a502fa4b4?sp=1&amp;vop=1&amp;pid=e39d72ee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43_1#a502fa4b4.bracket?vop=1&amp;pid=e39d72ee8&amp;color=0,0,0&amp;vpa=173&amp;vtp=1&amp;bbb=1"/>
          <p:cNvSpPr/>
          <p:nvPr/>
        </p:nvSpPr>
        <p:spPr>
          <a:xfrm>
            <a:off x="1231360" y="1925820"/>
            <a:ext cx="457200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BD</a:t>
            </a:r>
            <a:endParaRPr lang="en-US" altLang="zh-CN" dirty="0"/>
          </a:p>
        </p:txBody>
      </p:sp>
      <p:pic>
        <p:nvPicPr>
          <p:cNvPr id="4" name="QC_3_BD.342_2#a502fa4b4?htil=24&amp;vop=1&amp;pid=e39d72ee8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8849" y="2448044"/>
            <a:ext cx="3099816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342_3#a502fa4b4.choices?htil=24&amp;vop=1&amp;pid=e39d72ee8&amp;color=0,0,0&amp;vtp=1&amp;bbb=1&amp;hb=1"/>
              <p:cNvSpPr/>
              <p:nvPr/>
            </p:nvSpPr>
            <p:spPr>
              <a:xfrm>
                <a:off x="832104" y="2355390"/>
                <a:ext cx="7351776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稀盐酸的浓度为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原溶液中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):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)=1:1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点溶液中发生反应的化学方程式为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C_3_BD.342_3#a502fa4b4.choices?htil=24&amp;vop=1&amp;pid=e39d72ee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7351776" cy="2095500"/>
              </a:xfrm>
              <a:prstGeom prst="rect">
                <a:avLst/>
              </a:prstGeom>
              <a:blipFill>
                <a:blip r:embed="rId5"/>
                <a:stretch>
                  <a:fillRect l="-1990" b="-17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9&amp;si=1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344_1#c0536e121?htil=25&amp;vop=1&amp;pid=e39d72ee8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0042" y="1171440"/>
            <a:ext cx="3072384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3_BD.344_2#c0536e121?htil=25&amp;sp=1&amp;vop=1&amp;pid=e39d72ee8&amp;color=0,0,0&amp;vtp=1&amp;bt=1&amp;bbb=1&amp;hb=1"/>
              <p:cNvSpPr/>
              <p:nvPr/>
            </p:nvSpPr>
            <p:spPr>
              <a:xfrm>
                <a:off x="832104" y="1080000"/>
                <a:ext cx="737920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有①、②两个完全相同的装置，分别在装置①、②中加入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1.06 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0.84 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，然后再分别注入相同体积的盐酸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，下列有关叙述正确的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C_3_BD.344_2#c0536e121?htil=25&amp;sp=1&amp;vop=1&amp;pid=e39d72ee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7379208" cy="1257300"/>
              </a:xfrm>
              <a:prstGeom prst="rect">
                <a:avLst/>
              </a:prstGeom>
              <a:blipFill>
                <a:blip r:embed="rId4"/>
                <a:stretch>
                  <a:fillRect l="-1983" r="-1736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3_AN.345_1#c0536e121.bracket?vop=1&amp;pid=e39d72ee8&amp;color=0,0,0&amp;vpa=174&amp;vtp=1"/>
          <p:cNvSpPr/>
          <p:nvPr/>
        </p:nvSpPr>
        <p:spPr>
          <a:xfrm>
            <a:off x="1244060" y="19258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344_3#c0536e121.choices?vop=1&amp;pid=e39d72ee8&amp;color=0,0,0&amp;vtp=1&amp;bbb=1"/>
              <p:cNvSpPr/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装置①②中的气球都会膨胀，装置①中的气球膨胀得更快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若最终两气球的体积不同，则盐酸中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)≤0.01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若最终两气球的体积相同，则盐酸中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)≥0.02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溶液体积变化忽略不计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，则最终两试管中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的物质的量浓度相等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3_BD.344_3#c0536e121.choices?vop=1&amp;pid=e39d72ee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blipFill>
                <a:blip r:embed="rId5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0&amp;si=1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46_1#206a278aa?sp=1&amp;vop=1&amp;pid=e39d72ee8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双选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）将一定量的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组成的混合物溶于水，配成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溶液，取出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，向其中逐滴加入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一定物质的量浓度的盐酸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，部分物质的物质的量与加入盐酸的体积的关系如图所示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，下列说法中正确的是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346_1#206a278aa?sp=1&amp;vop=1&amp;pid=e39d72ee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331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47_1#206a278aa.bracket?vop=1&amp;pid=e39d72ee8&amp;color=0,0,0&amp;vpa=175&amp;vtp=1&amp;bbb=1"/>
          <p:cNvSpPr/>
          <p:nvPr/>
        </p:nvSpPr>
        <p:spPr>
          <a:xfrm>
            <a:off x="1002760" y="1925820"/>
            <a:ext cx="457200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BD</a:t>
            </a:r>
            <a:endParaRPr lang="en-US" altLang="zh-CN" dirty="0"/>
          </a:p>
        </p:txBody>
      </p:sp>
      <p:pic>
        <p:nvPicPr>
          <p:cNvPr id="4" name="QC_3_BD.346_2#206a278aa?htil=26&amp;vop=1&amp;pid=e39d72ee8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1226" y="2448044"/>
            <a:ext cx="2889504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346_3#206a278aa.choices?htil=26&amp;vop=1&amp;pid=e39d72ee8&amp;color=0,0,0&amp;vtp=1&amp;bbb=1"/>
              <p:cNvSpPr/>
              <p:nvPr/>
            </p:nvSpPr>
            <p:spPr>
              <a:xfrm>
                <a:off x="832104" y="2355390"/>
                <a:ext cx="75620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直线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③代表产生的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原混合物中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10.6  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滴加的盐酸浓度为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当收集到标准状况下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时消耗的盐酸的体积为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3_BD.346_3#206a278aa.choices?htil=26&amp;vop=1&amp;pid=e39d72ee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7562088" cy="1676400"/>
              </a:xfrm>
              <a:prstGeom prst="rect">
                <a:avLst/>
              </a:prstGeom>
              <a:blipFill>
                <a:blip r:embed="rId5"/>
                <a:stretch>
                  <a:fillRect l="-1935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1&amp;si=1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48_1#61e341a82?sp=1&amp;vop=1&amp;pid=e39d72ee8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的固体混合物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在密闭容器中加热至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，充分反应后排出气体A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。将反应后的固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体溶于水无气体放出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，再逐滴加入盐酸，产生气体（假设气体全部逸出溶液）的质量与所加盐酸中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物质的量之间的关系如图所示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下列说法不正确的是(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348_1#61e341a82?sp=1&amp;vop=1&amp;pid=e39d72ee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2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49_1#61e341a82.bracket?vop=1&amp;pid=e39d72ee8&amp;color=0,0,0&amp;vpa=176&amp;vtp=1"/>
          <p:cNvSpPr/>
          <p:nvPr/>
        </p:nvSpPr>
        <p:spPr>
          <a:xfrm>
            <a:off x="6273260" y="19258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pic>
        <p:nvPicPr>
          <p:cNvPr id="4" name="QC_3_BD.348_2#61e341a82?vop=1&amp;pid=e39d72ee8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4608" y="2448044"/>
            <a:ext cx="2459736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348_3#61e341a82.choices?vop=1&amp;pid=e39d72ee8&amp;color=0,0,0&amp;vtp=1&amp;bbb=1"/>
              <p:cNvSpPr/>
              <p:nvPr/>
            </p:nvSpPr>
            <p:spPr>
              <a:xfrm>
                <a:off x="832104" y="43530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图中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点，溶液中的溶质是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反应后固体的成分为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密闭容器中排出气体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A的成分为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的数值为2.675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3_BD.348_3#61e341a82.choices?vop=1&amp;pid=e39d72ee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353044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2&amp;si=1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50_1#e4dc5e142?sp=1&amp;vop=1&amp;pid=2be13759f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生活因化学而更加美好。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下列对化学物质在生活中的用途的知识解读正确的是(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graphicFrame>
        <p:nvGraphicFramePr>
          <p:cNvPr id="133" name="QB_3_BD.350_2#e4dc5e142?colgroup=6,26,22&amp;vop=1&amp;pid=2be13759f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184913"/>
              </p:ext>
            </p:extLst>
          </p:nvPr>
        </p:nvGraphicFramePr>
        <p:xfrm>
          <a:off x="832104" y="1622425"/>
          <a:ext cx="10533888" cy="1704340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6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06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生活中的用途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知识解读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自来水厂用氯气消毒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氯气有毒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能杀死病毒和细菌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用石灰石处理酸性废水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石灰石属于强碱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具有碱性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碳酸氢钠加入的量过多会使蒸出的馒头发黄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碳酸氢钠是淡黄色固体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面包师用小苏打作发泡剂烘焙面包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小苏打不稳定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受热易分解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3_AN.351_1#e4dc5e142.bracket?vop=1&amp;pid=2be13759f&amp;color=0,0,0&amp;vpa=177&amp;vtp=1"/>
          <p:cNvSpPr/>
          <p:nvPr/>
        </p:nvSpPr>
        <p:spPr>
          <a:xfrm>
            <a:off x="8660860" y="1075817"/>
            <a:ext cx="3413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3&amp;si=1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52_1#45b95e20a?sp=1&amp;vop=1&amp;pid=2be13759f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学科融合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如图所示，一密闭容器被无摩擦、可滑动的两隔板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分成甲、乙两室：标准状况下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，在乙室中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充入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，甲室中充入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的混合气体，静止时活塞位置如图所示。已知甲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、乙两室中气体的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质量之差为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10.9 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352_1#45b95e20a?sp=1&amp;vop=1&amp;pid=2be13759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447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3_BD.352_2#45b95e20a?vop=1&amp;pid=2be13759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6146" y="2590800"/>
            <a:ext cx="6419707" cy="960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3_AN.353_1#45b95e20a.bracket?vop=1&amp;pid=2be13759f&amp;color=0,0,0&amp;vpa=178&amp;vtp=1"/>
          <p:cNvSpPr/>
          <p:nvPr/>
        </p:nvSpPr>
        <p:spPr>
          <a:xfrm>
            <a:off x="7376446" y="1884862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352_3#45b95e20a.choices?vop=1&amp;pid=2be13759f&amp;color=0,0,0&amp;vtp=1&amp;bbb=1"/>
              <p:cNvSpPr/>
              <p:nvPr/>
            </p:nvSpPr>
            <p:spPr>
              <a:xfrm>
                <a:off x="832104" y="368250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甲室的质量为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spc="-103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甲室气体中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质量比是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51:4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甲室中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的平均相对分子质量为11</a:t>
                </a:r>
                <a:r>
                  <a:rPr lang="en-US" altLang="zh-CN" sz="1800" b="0" i="0" spc="-103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抽开隔板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，隔板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最终停在3处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3_BD.352_3#45b95e20a.choices?vop=1&amp;pid=2be13759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82501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4&amp;si=1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354_1#0c546086a?htil=27&amp;vop=1&amp;pid=2be13759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1480" y="1171440"/>
            <a:ext cx="1728216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3_BD.354_2#0c546086a?htil=27&amp;sp=1&amp;vop=1&amp;pid=2be13759f&amp;color=0,0,0&amp;vtp=1&amp;bt=1&amp;bbb=1&amp;hb=1"/>
          <p:cNvSpPr/>
          <p:nvPr/>
        </p:nvSpPr>
        <p:spPr>
          <a:xfrm>
            <a:off x="832104" y="1080000"/>
            <a:ext cx="8723376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创新探究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钠在液氨中溶剂化速度极快，生成蓝色的溶剂合电子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，如图为钠投入液氨中的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溶剂化过程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。钠沉入液氨中，快速得到深蓝色溶液，并慢慢产生气泡。已知：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①液氨中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没有自由移动的离子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；②其他条件一定时，溶液中离子浓度越大，导电性越强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。下列说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法错误的是(</a:t>
            </a:r>
            <a:r>
              <a:rPr lang="en-US" altLang="zh-CN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4" name="QC_3_AN.355_1#0c546086a.bracket?vop=1&amp;pid=2be13759f&amp;color=0,0,0&amp;vpa=179&amp;vtp=1"/>
          <p:cNvSpPr/>
          <p:nvPr/>
        </p:nvSpPr>
        <p:spPr>
          <a:xfrm>
            <a:off x="2158461" y="23449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354_3#0c546086a.choices?htil=27&amp;vop=1&amp;pid=2be13759f&amp;color=0,0,0&amp;vtp=1&amp;bbb=1"/>
              <p:cNvSpPr/>
              <p:nvPr/>
            </p:nvSpPr>
            <p:spPr>
              <a:xfrm>
                <a:off x="832104" y="2761790"/>
                <a:ext cx="8723376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钠的密度比液氨大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溶液的导电性增强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钠和液氨可发生反应：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NaNH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钠投入液氨生成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共失去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电子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3_BD.354_3#0c546086a.choices?htil=27&amp;vop=1&amp;pid=2be13759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61790"/>
                <a:ext cx="8723376" cy="1676400"/>
              </a:xfrm>
              <a:prstGeom prst="rect">
                <a:avLst/>
              </a:prstGeom>
              <a:blipFill>
                <a:blip r:embed="rId4"/>
                <a:stretch>
                  <a:fillRect l="-1677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5&amp;si=1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56_1#336ba2950?sp=1&amp;vop=1&amp;pid=2be13759f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学科融合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通过测定混合气中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含量可计算已变质的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）纯度，实验装置如图（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Q为弹性良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好的气囊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，内装有适量样品）。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下列分析错误的是(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356_1#336ba2950?sp=1&amp;vop=1&amp;pid=2be13759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57_1#336ba2950.bracket?vop=1&amp;pid=2be13759f&amp;color=0,0,0&amp;vpa=180&amp;vtp=1"/>
          <p:cNvSpPr/>
          <p:nvPr/>
        </p:nvSpPr>
        <p:spPr>
          <a:xfrm>
            <a:off x="6044660" y="15067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pic>
        <p:nvPicPr>
          <p:cNvPr id="4" name="QC_3_BD.356_2#336ba2950?vop=1&amp;pid=2be13759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9120" y="2041644"/>
            <a:ext cx="3419856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356_3#336ba2950.choices?vop=1&amp;pid=2be13759f&amp;color=0,0,0&amp;vtp=1&amp;bbb=1"/>
              <p:cNvSpPr/>
              <p:nvPr/>
            </p:nvSpPr>
            <p:spPr>
              <a:xfrm>
                <a:off x="832104" y="39974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Q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气囊中产生的气体主要成分为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的作用是平衡气压，使液体顺利滴下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读完气体总体积后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，缓缓打开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，可观察到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Q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气囊慢慢缩小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量筒Ⅰ用于测二氧化碳的量，干燥管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中装入无水氯化钙，量筒Ⅱ用于测氧气的量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3_BD.356_3#336ba2950.choices?vop=1&amp;pid=2be13759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97444"/>
                <a:ext cx="10533888" cy="1676400"/>
              </a:xfrm>
              <a:prstGeom prst="rect">
                <a:avLst/>
              </a:prstGeom>
              <a:blipFill>
                <a:blip r:embed="rId5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3_1#0f6d71f33?vop=1&amp;pid=767e6ba6f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下列说法错误的是(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4_1#0f6d71f33.bracket?vop=1&amp;pid=767e6ba6f&amp;color=0,0,0&amp;vpa=12&amp;vtp=1"/>
          <p:cNvSpPr/>
          <p:nvPr/>
        </p:nvSpPr>
        <p:spPr>
          <a:xfrm>
            <a:off x="28442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4_BD.23_2#0f6d71f33.choices?vop=1&amp;pid=767e6ba6f&amp;color=0,0,0&amp;vtp=1&amp;bbb=1"/>
          <p:cNvSpPr/>
          <p:nvPr/>
        </p:nvSpPr>
        <p:spPr>
          <a:xfrm>
            <a:off x="832104" y="1529771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spc="-1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pc="-10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化学科研工作者可从事具有特定功能的新分子的合成，以及安全高效和节能环保的物质转化工艺的研发等</a:t>
            </a:r>
            <a:endParaRPr lang="en-US" altLang="zh-CN" sz="1800" spc="-1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化学已成为自然科学领域中一门重要的、具有实用性和创造性的基础科学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自然界中的物质变化都是化学变化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将宏观与微观联系起来研究物质及其变化是化学的特点和魅力所在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6&amp;si=1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58_1#3fefe4a7f?vop=1&amp;pid=2be13759f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创新探究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某厂用钠除掉苯中的水分，生产时误将甲苯当作苯投入反应釜中，由于甲苯中含水量少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，最后反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应釜中还残留大量的钠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。已知：钠能与乙醇缓慢反应生成氢气，甲苯易燃。下列处理方法更合理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、更安全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的是(</a:t>
            </a:r>
            <a:r>
              <a:rPr lang="en-US" altLang="zh-CN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3_AN.359_1#3fefe4a7f.bracket?vop=1&amp;pid=2be13759f&amp;color=0,0,0&amp;vpa=181&amp;vtp=1"/>
          <p:cNvSpPr/>
          <p:nvPr/>
        </p:nvSpPr>
        <p:spPr>
          <a:xfrm>
            <a:off x="1472660" y="19258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4" name="QC_3_BD.358_2#3fefe4a7f.choices?vop=1&amp;pid=2be13759f&amp;color=0,0,0&amp;vtp=1&amp;bbb=1"/>
          <p:cNvSpPr/>
          <p:nvPr/>
        </p:nvSpPr>
        <p:spPr>
          <a:xfrm>
            <a:off x="832104" y="235539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打开反应釜，将钠暴露在空气中与氧气反应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向反应釜中通入氯气，钠在氯气中燃烧生成氯化钠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向反应釜中加入大量的水，通过化学反应除掉金属钠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向反应釜中滴加乙醇，并设置排气管，排出氢气和热量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7&amp;si=1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360_1#84fe88c08?sp=1&amp;vop=1&amp;pid=2be13759f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实验小组研究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的反应，装置、步骤和现象如下：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3_BD.360_1#84fe88c08?sp=1&amp;vop=1&amp;pid=2be13759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3_BD.360_2#84fe88c08?vop=1&amp;pid=2be13759f&amp;color=0,0,0&amp;vtp=1&amp;bbb=1&amp;hb=1"/>
              <p:cNvSpPr/>
              <p:nvPr/>
            </p:nvSpPr>
            <p:spPr>
              <a:xfrm>
                <a:off x="832104" y="152989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至澄清石灰水浑浊后，点燃酒精灯。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.一段时间后，硬质玻璃管中有白色物质产生，管壁上有黑色物质出现，检验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的试剂未见明显变化。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.将硬质玻璃管中的固体溶于水，未见气泡产生；过滤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，向滤液中加入过量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产生白色沉淀；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再次过滤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，滤液呈碱性；取白色沉淀加入盐酸，产生气体。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下列说法不正确的是(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C_3_BD.360_2#84fe88c08?vop=1&amp;pid=2be13759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2095500"/>
              </a:xfrm>
              <a:prstGeom prst="rect">
                <a:avLst/>
              </a:prstGeom>
              <a:blipFill>
                <a:blip r:embed="rId4"/>
                <a:stretch>
                  <a:fillRect l="-1389" r="-579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3_AN.361_1#84fe88c08.bracket?vop=1&amp;pid=2be13759f&amp;color=0,0,0&amp;vpa=182&amp;vtp=1"/>
          <p:cNvSpPr/>
          <p:nvPr/>
        </p:nvSpPr>
        <p:spPr>
          <a:xfrm>
            <a:off x="3072860" y="321391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pic>
        <p:nvPicPr>
          <p:cNvPr id="5" name="QC_3_BD.360_3#84fe88c08?htil=28&amp;vop=1&amp;pid=2be13759f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3307" y="3718044"/>
            <a:ext cx="3621024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3_BD.360_4#84fe88c08.choices?htil=28&amp;vop=1&amp;pid=2be13759f&amp;color=0,0,0&amp;vtp=1&amp;bbb=1"/>
              <p:cNvSpPr/>
              <p:nvPr/>
            </p:nvSpPr>
            <p:spPr>
              <a:xfrm>
                <a:off x="832104" y="3625390"/>
                <a:ext cx="682142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ⅲ中的现象说明白色固体中只有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从氧化还原角度推测步骤ⅱ中的黑色物质可能是碳单质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ⅰ的目的是排除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的干扰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ⅲ产生的白色沉淀是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C_3_BD.360_4#84fe88c08.choices?htil=28&amp;vop=1&amp;pid=2be13759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25390"/>
                <a:ext cx="6821424" cy="1676400"/>
              </a:xfrm>
              <a:prstGeom prst="rect">
                <a:avLst/>
              </a:prstGeom>
              <a:blipFill>
                <a:blip r:embed="rId6"/>
                <a:stretch>
                  <a:fillRect l="-2145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8&amp;si=1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3_BD.362_1#2b1222dac?sp=1&amp;vop=1&amp;pid=2be13759f&amp;color=0,0,0&amp;vtp=1&amp;bt=1&amp;bbb=1&amp;hb=1"/>
              <p:cNvSpPr/>
              <p:nvPr/>
            </p:nvSpPr>
            <p:spPr>
              <a:xfrm>
                <a:off x="832104" y="1080000"/>
                <a:ext cx="10533888" cy="1346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新情境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自然界水体中碳元素主要以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和有机物形式存在，其中部分有机物易挥发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。水体中有机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物含量常用总有机碳表示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（总有机碳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水样中有机物所含碳元素的质量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水样的体积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现用以下实验方法测定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3_BD.362_1#2b1222dac?sp=1&amp;vop=1&amp;pid=2be13759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346200"/>
              </a:xfrm>
              <a:prstGeom prst="rect">
                <a:avLst/>
              </a:prstGeom>
              <a:blipFill>
                <a:blip r:embed="rId3"/>
                <a:stretch>
                  <a:fillRect l="-1389" r="-694" b="-76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362_2#2b1222dac?htil=29&amp;vop=1&amp;pid=2be13759f&amp;color=0,0,0&amp;tib=255,255,255&amp;vtp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10298" y="2157341"/>
            <a:ext cx="1545336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3_BD.362_3#2b1222dac?htil=29&amp;vop=1&amp;pid=2be13759f&amp;color=0,0,0&amp;vtp=1&amp;bbb=1&amp;hs=1"/>
              <p:cNvSpPr/>
              <p:nvPr/>
            </p:nvSpPr>
            <p:spPr>
              <a:xfrm>
                <a:off x="832104" y="2444290"/>
                <a:ext cx="8906256" cy="431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步骤1：量取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水样，加入足量稀硫酸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，加热并通一段时间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，装置如图所示。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O_3_BD.362_3#2b1222dac?htil=29&amp;vop=1&amp;pid=2be13759f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44290"/>
                <a:ext cx="8906256" cy="431800"/>
              </a:xfrm>
              <a:prstGeom prst="rect">
                <a:avLst/>
              </a:prstGeom>
              <a:blipFill>
                <a:blip r:embed="rId5"/>
                <a:stretch>
                  <a:fillRect l="-1643" b="-197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3_BD.362_4#2b1222dac?htil=29&amp;vop=1&amp;pid=2be13759f&amp;color=0,0,0&amp;vtp=1&amp;bbb=1&amp;hb=1&amp;hs=1"/>
              <p:cNvSpPr/>
              <p:nvPr/>
            </p:nvSpPr>
            <p:spPr>
              <a:xfrm>
                <a:off x="832104" y="2866692"/>
                <a:ext cx="8906256" cy="157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步骤2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：再向水样中加入过量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（将有机物中碳元素氧化成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），加热使其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充分反应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骤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3：用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0.160 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溶液完全吸收生成的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过滤并洗涤沉淀，</a:t>
                </a:r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将洗涤滤液与原滤液合并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，测得合并溶液中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]=1.00×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O_3_BD.362_4#2b1222dac?htil=29&amp;vop=1&amp;pid=2be13759f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66692"/>
                <a:ext cx="8906256" cy="1574800"/>
              </a:xfrm>
              <a:prstGeom prst="rect">
                <a:avLst/>
              </a:prstGeom>
              <a:blipFill>
                <a:blip r:embed="rId6"/>
                <a:stretch>
                  <a:fillRect l="-1643" t="-386" r="-1711" b="-61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4_BD.363_1#2681f2571?vop=1&amp;pid=2b1222dac&amp;color=0,0,0&amp;vtp=1&amp;bbb=1&amp;hs=1"/>
              <p:cNvSpPr/>
              <p:nvPr/>
            </p:nvSpPr>
            <p:spPr>
              <a:xfrm>
                <a:off x="832104" y="4445245"/>
                <a:ext cx="10533888" cy="157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（1）步骤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1的目的是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1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）水样中总有机碳为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1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（3）用上述实验方法测定水样中总有机碳的含量时，若测定过程中的操作均正确，与实际值相比，测定</a:t>
                </a:r>
              </a:p>
              <a:p>
                <a:pPr lvl="0" latinLnBrk="1">
                  <a:lnSpc>
                    <a:spcPts val="31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结果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（填“偏高”“偏低”或“无影响”）。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4_BD.363_1#2681f2571?vop=1&amp;pid=2b1222dac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45245"/>
                <a:ext cx="10533888" cy="1574800"/>
              </a:xfrm>
              <a:prstGeom prst="rect">
                <a:avLst/>
              </a:prstGeom>
              <a:blipFill>
                <a:blip r:embed="rId7"/>
                <a:stretch>
                  <a:fillRect l="-1389" t="-1544" r="-405" b="-61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4_AN.364_1#2681f2571.blank?vop=1&amp;pid=2b1222dac&amp;color=0,0,0&amp;vpa=183&amp;vtp=1&amp;bbb=1&amp;rh=22"/>
              <p:cNvSpPr/>
              <p:nvPr/>
            </p:nvSpPr>
            <p:spPr>
              <a:xfrm>
                <a:off x="2920460" y="4462391"/>
                <a:ext cx="6722936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将水样中的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转化为二氧化碳，并将二氧化碳完全赶出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4_AN.364_1#2681f2571.blank?vop=1&amp;pid=2b1222dac&amp;color=0,0,0&amp;vpa=183&amp;vtp=1&amp;bbb=1&amp;rh=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0460" y="4462391"/>
                <a:ext cx="6722936" cy="279400"/>
              </a:xfrm>
              <a:prstGeom prst="rect">
                <a:avLst/>
              </a:prstGeom>
              <a:blipFill>
                <a:blip r:embed="rId8"/>
                <a:stretch>
                  <a:fillRect l="-997" t="-28261" r="-1088" b="-5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4_AN.366_1#2681f2571.blank?vop=1&amp;pid=2b1222dac&amp;color=0,0,0&amp;vpa=184&amp;vtp=1&amp;bbb=1"/>
          <p:cNvSpPr/>
          <p:nvPr/>
        </p:nvSpPr>
        <p:spPr>
          <a:xfrm>
            <a:off x="3231610" y="4802242"/>
            <a:ext cx="566738" cy="393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1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288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1" name="QB_4_AN.368_1#2681f2571.blank?vop=1&amp;pid=2b1222dac&amp;color=0,0,0&amp;vpa=185&amp;vtp=1&amp;bbb=1"/>
          <p:cNvSpPr/>
          <p:nvPr/>
        </p:nvSpPr>
        <p:spPr>
          <a:xfrm>
            <a:off x="1294860" y="5589642"/>
            <a:ext cx="623888" cy="393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1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偏低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1" grpId="0" build="p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9&amp;si=1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3_BD.369_1#c24ffbb6f?sp=1&amp;vop=1&amp;pid=2be13759f&amp;color=0,0,0&amp;vtp=1&amp;bt=1&amp;bbb=1"/>
              <p:cNvSpPr/>
              <p:nvPr/>
            </p:nvSpPr>
            <p:spPr>
              <a:xfrm>
                <a:off x="832104" y="1080000"/>
                <a:ext cx="10533888" cy="990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6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创新探究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根据你对金属钠、氯气性质的了解，回答下列问题：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6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探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究与水反应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6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0.02 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粉末加到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水中，充分反应得溶液A（溶液体积几乎无变化），进行以下实验。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3_BD.369_1#c24ffbb6f?sp=1&amp;vop=1&amp;pid=2be13759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990600"/>
              </a:xfrm>
              <a:prstGeom prst="rect">
                <a:avLst/>
              </a:prstGeom>
              <a:blipFill>
                <a:blip r:embed="rId3"/>
                <a:stretch>
                  <a:fillRect l="-1389" t="-4908" b="-116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369_2#c24ffbb6f?vop=1&amp;pid=2be13759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3015" y="2117844"/>
            <a:ext cx="3492977" cy="237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370_1#4f86c2997?vop=1&amp;pid=c24ffbb6f&amp;color=0,0,0&amp;vtp=1&amp;bbb=1"/>
              <p:cNvSpPr/>
              <p:nvPr/>
            </p:nvSpPr>
            <p:spPr>
              <a:xfrm>
                <a:off x="832104" y="2238686"/>
                <a:ext cx="10533888" cy="990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50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（1）由实验</a:t>
                </a:r>
                <a:r>
                  <a:rPr lang="en-US" altLang="zh-CN" sz="1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中现象可知，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ct val="1500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（2）由实验ⅱ、ⅲ、ⅳ可知，实验ⅱ中溶液褪色与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有关。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ct val="1500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（3）由实验ⅳ、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ⅴ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可知，实验ⅳ中溶液褪色的原因是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4_BD.370_1#4f86c2997?vop=1&amp;pid=c24ffbb6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238686"/>
                <a:ext cx="10533888" cy="990600"/>
              </a:xfrm>
              <a:prstGeom prst="rect">
                <a:avLst/>
              </a:prstGeom>
              <a:blipFill>
                <a:blip r:embed="rId5"/>
                <a:stretch>
                  <a:fillRect l="-1389" t="-613" b="-343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371_1#4f86c2997.blank?vop=1&amp;pid=c24ffbb6f&amp;color=0,0,0&amp;vpa=186&amp;vtp=1"/>
          <p:cNvSpPr/>
          <p:nvPr/>
        </p:nvSpPr>
        <p:spPr>
          <a:xfrm>
            <a:off x="2114010" y="2263966"/>
            <a:ext cx="395288" cy="330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6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ⅲ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373_1#4f86c2997.blank?vop=1&amp;pid=c24ffbb6f&amp;color=0,0,0&amp;vpa=187&amp;vtp=1&amp;bbb=1"/>
              <p:cNvSpPr/>
              <p:nvPr/>
            </p:nvSpPr>
            <p:spPr>
              <a:xfrm>
                <a:off x="6024816" y="2685892"/>
                <a:ext cx="636461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373_1#4f86c2997.blank?vop=1&amp;pid=c24ffbb6f&amp;color=0,0,0&amp;vpa=18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4816" y="2685892"/>
                <a:ext cx="636461" cy="279400"/>
              </a:xfrm>
              <a:prstGeom prst="rect">
                <a:avLst/>
              </a:prstGeom>
              <a:blipFill>
                <a:blip r:embed="rId6"/>
                <a:stretch>
                  <a:fillRect l="-3810" b="-13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375_1#4f86c2997.blank?vop=1&amp;pid=c24ffbb6f&amp;color=0,0,0&amp;vpa=188&amp;vtp=1&amp;bbb=1"/>
              <p:cNvSpPr/>
              <p:nvPr/>
            </p:nvSpPr>
            <p:spPr>
              <a:xfrm>
                <a:off x="6203410" y="3089586"/>
                <a:ext cx="137014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较大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QB_4_AN.375_1#4f86c2997.blank?vop=1&amp;pid=c24ffbb6f&amp;color=0,0,0&amp;vpa=18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3410" y="3089586"/>
                <a:ext cx="1370140" cy="279400"/>
              </a:xfrm>
              <a:prstGeom prst="rect">
                <a:avLst/>
              </a:prstGeom>
              <a:blipFill>
                <a:blip r:embed="rId7"/>
                <a:stretch>
                  <a:fillRect t="-32609" r="-4464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0&amp;si=1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4_BD.376_1#38d63a6ab?sp=1&amp;vop=1&amp;pid=c24ffbb6f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（4）为粗略测定金属钠的相对原子质量，设计的装置如图所示，该装置（包括水）的总质量为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，将质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的钠放入瓶中，立即塞紧瓶塞。完全反应后再称量此装置的总质量为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。列出计算钠相对原子质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量的数学表达式：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用含有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的算式表示）。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4_BD.376_1#38d63a6ab?sp=1&amp;vop=1&amp;pid=c24ffbb6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100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4_AN.377_1#38d63a6ab.blank?vop=1&amp;pid=c24ffbb6f&amp;color=0,0,0&amp;vpa=189&amp;vtp=1&amp;bbb=1&amp;rh=31.11"/>
              <p:cNvSpPr/>
              <p:nvPr/>
            </p:nvSpPr>
            <p:spPr>
              <a:xfrm>
                <a:off x="2678367" y="1831205"/>
                <a:ext cx="661480" cy="39509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4_AN.377_1#38d63a6ab.blank?vop=1&amp;pid=c24ffbb6f&amp;color=0,0,0&amp;vpa=189&amp;vtp=1&amp;bbb=1&amp;rh=31.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8367" y="1831205"/>
                <a:ext cx="661480" cy="395097"/>
              </a:xfrm>
              <a:prstGeom prst="rect">
                <a:avLst/>
              </a:prstGeom>
              <a:blipFill>
                <a:blip r:embed="rId4"/>
                <a:stretch>
                  <a:fillRect b="-184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4_BD.376_2#38d63a6ab?vop=1&amp;pid=c24ffbb6f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32120" y="2448044"/>
            <a:ext cx="1124712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2&amp;si=1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78_1#19624616a?vop=1&amp;pid=36ea6d9fa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钠在生产、生活中有广泛的应用。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下列有关钠和钠盐的性质与用途具有对应关系的是(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379_1#19624616a.bracket?vop=1&amp;pid=36ea6d9fa&amp;color=0,0,0&amp;vpa=190&amp;vtp=1"/>
          <p:cNvSpPr/>
          <p:nvPr/>
        </p:nvSpPr>
        <p:spPr>
          <a:xfrm>
            <a:off x="9473660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378_2#19624616a.choices?vop=1&amp;pid=36ea6d9fa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有强氧化性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，可用于消毒杀菌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有还原性，可用于制取金属钾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易溶于水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，可用于工业电解制备钠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受热易分解，可用于制抗酸药物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378_2#19624616a.choices?vop=1&amp;pid=36ea6d9f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3&amp;si=1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80_1#7a76c2537?vop=1&amp;pid=36ea6d9fa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下列关于操作或安全事故的处理方法中，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381_1#7a76c2537.bracket?vop=1&amp;pid=36ea6d9fa&amp;color=0,0,0&amp;vpa=191&amp;vtp=1"/>
          <p:cNvSpPr/>
          <p:nvPr/>
        </p:nvSpPr>
        <p:spPr>
          <a:xfrm>
            <a:off x="6044660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sp>
        <p:nvSpPr>
          <p:cNvPr id="4" name="QC_4_BD.380_2#7a76c2537.choices?vop=1&amp;pid=36ea6d9fa&amp;color=0,0,0&amp;vtp=1&amp;bbb=1"/>
          <p:cNvSpPr/>
          <p:nvPr/>
        </p:nvSpPr>
        <p:spPr>
          <a:xfrm>
            <a:off x="832104" y="1529771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做实验剩余的金属钠不得直接丢弃在废液缸中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大量氯气泄漏时，及时戴上用氢氧化钠溶液润湿过的口罩，并顺风往低处跑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金属钠着火时，可用泡沫灭火器灭火，少量钠保存在煤油里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在容量瓶中溶解氯化钠固体，定容时滴水不慎超过了刻度线，可以用滴管吸出少量液体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4&amp;si=1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382_1#d59b846a1?htil=30&amp;vop=1&amp;pid=36ea6d9fa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1114" y="1080000"/>
            <a:ext cx="3344898" cy="271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BD.382_2#d59b846a1?htil=30&amp;sp=1&amp;vop=1&amp;pid=36ea6d9fa&amp;color=0,0,0&amp;vtp=1&amp;bt=1&amp;bbb=1&amp;hb=1&amp;hs=1"/>
          <p:cNvSpPr/>
          <p:nvPr/>
        </p:nvSpPr>
        <p:spPr>
          <a:xfrm>
            <a:off x="832104" y="1092700"/>
            <a:ext cx="655624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教材变式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用如图所示实验装置进行相关实验探究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，其中装置不合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理的是(</a:t>
            </a:r>
            <a:r>
              <a:rPr lang="en-US" altLang="zh-CN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4" name="QC_4_AN.383_1#d59b846a1.bracket?vop=1&amp;pid=36ea6d9fa&amp;color=0,0,0&amp;vpa=192&amp;vtp=1"/>
          <p:cNvSpPr/>
          <p:nvPr/>
        </p:nvSpPr>
        <p:spPr>
          <a:xfrm>
            <a:off x="1701261" y="1522151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382_3#d59b846a1.choices?htil=30&amp;vop=1&amp;pid=36ea6d9fa&amp;color=0,0,0&amp;vtp=1&amp;bbb=1&amp;hs=1"/>
              <p:cNvSpPr/>
              <p:nvPr/>
            </p:nvSpPr>
            <p:spPr>
              <a:xfrm>
                <a:off x="832104" y="1948992"/>
                <a:ext cx="655624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图甲探究钠与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图乙证明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与水反应放热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图丙证明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图丁鉴别纯碱与小苏打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4_BD.382_3#d59b846a1.choices?htil=30&amp;vop=1&amp;pid=36ea6d9fa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2"/>
                <a:ext cx="6556248" cy="1676400"/>
              </a:xfrm>
              <a:prstGeom prst="rect">
                <a:avLst/>
              </a:prstGeom>
              <a:blipFill>
                <a:blip r:embed="rId4"/>
                <a:stretch>
                  <a:fillRect l="-2233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265B9-17EE-EBCE-AA75-C802A119E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QC_4_BD.384_1#e242025ac?htil=31&amp;vop=1&amp;pid=36ea6d9fa&amp;color=0,0,0&amp;tib=255,255,255&amp;vtp=1" descr="preencoded.png">
            <a:extLst>
              <a:ext uri="{FF2B5EF4-FFF2-40B4-BE49-F238E27FC236}">
                <a16:creationId xmlns:a16="http://schemas.microsoft.com/office/drawing/2014/main" id="{97521E31-D466-F3DD-C0B6-02114B68B3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4453" y="1833565"/>
            <a:ext cx="2734056" cy="16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C_4_BD.384_2#e242025ac?htil=31&amp;sp=1&amp;vop=1&amp;pid=36ea6d9fa&amp;color=0,0,0&amp;vtp=1&amp;bbb=1&amp;hs=1">
            <a:extLst>
              <a:ext uri="{FF2B5EF4-FFF2-40B4-BE49-F238E27FC236}">
                <a16:creationId xmlns:a16="http://schemas.microsoft.com/office/drawing/2014/main" id="{4C89552C-EC7A-81F4-D39E-C2D0E3535FBF}"/>
              </a:ext>
            </a:extLst>
          </p:cNvPr>
          <p:cNvSpPr/>
          <p:nvPr/>
        </p:nvSpPr>
        <p:spPr>
          <a:xfrm>
            <a:off x="832104" y="1375850"/>
            <a:ext cx="7717536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教材变式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如图表示部分含钠物质间的转化关系，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下列说法不正确的是(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8" name="QC_4_AN.385_1#e242025ac.bracket?vop=1&amp;pid=36ea6d9fa&amp;color=0,0,0&amp;vpa=193&amp;vtp=1">
            <a:extLst>
              <a:ext uri="{FF2B5EF4-FFF2-40B4-BE49-F238E27FC236}">
                <a16:creationId xmlns:a16="http://schemas.microsoft.com/office/drawing/2014/main" id="{07B84B03-8925-7026-F370-9C751199B3E8}"/>
              </a:ext>
            </a:extLst>
          </p:cNvPr>
          <p:cNvSpPr/>
          <p:nvPr/>
        </p:nvSpPr>
        <p:spPr>
          <a:xfrm>
            <a:off x="7873461" y="1375405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C_4_BD.384_3#e242025ac.choices?htil=31&amp;vop=1&amp;pid=36ea6d9fa&amp;color=0,0,0&amp;vtp=1&amp;bbb=1">
                <a:extLst>
                  <a:ext uri="{FF2B5EF4-FFF2-40B4-BE49-F238E27FC236}">
                    <a16:creationId xmlns:a16="http://schemas.microsoft.com/office/drawing/2014/main" id="{74BB9A00-D7F5-8CFF-40BA-8DD253C9DDDA}"/>
                  </a:ext>
                </a:extLst>
              </p:cNvPr>
              <p:cNvSpPr/>
              <p:nvPr/>
            </p:nvSpPr>
            <p:spPr>
              <a:xfrm>
                <a:off x="832104" y="1790751"/>
                <a:ext cx="7717536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氢氧化钠溶液可以与过量二氧化碳反应实现转化关系①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④⑤的转化均有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产生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向碳酸钠溶液中不断滴加盐酸依次发生反应③和⑧生成氯化钠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反应②只能通过加热才能实现物质转化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9" name="QC_4_BD.384_3#e242025ac.choices?htil=31&amp;vop=1&amp;pid=36ea6d9fa&amp;color=0,0,0&amp;vtp=1&amp;bbb=1">
                <a:extLst>
                  <a:ext uri="{FF2B5EF4-FFF2-40B4-BE49-F238E27FC236}">
                    <a16:creationId xmlns:a16="http://schemas.microsoft.com/office/drawing/2014/main" id="{74BB9A00-D7F5-8CFF-40BA-8DD253C9DD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790751"/>
                <a:ext cx="7717536" cy="1676400"/>
              </a:xfrm>
              <a:prstGeom prst="rect">
                <a:avLst/>
              </a:prstGeom>
              <a:blipFill>
                <a:blip r:embed="rId4"/>
                <a:stretch>
                  <a:fillRect l="-1896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1322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5&amp;si=1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386_1#1b562ed77?vop=1&amp;pid=36ea6d9fa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代表阿伏加德罗常数的值，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4_BD.386_1#1b562ed77?vop=1&amp;pid=36ea6d9f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387_1#1b562ed77.bracket?vop=1&amp;pid=36ea6d9fa&amp;color=0,0,0&amp;vpa=194&amp;vtp=1"/>
          <p:cNvSpPr/>
          <p:nvPr/>
        </p:nvSpPr>
        <p:spPr>
          <a:xfrm>
            <a:off x="6089110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386_2#1b562ed77.choices?vop=1&amp;pid=36ea6d9fa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常温常压下，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混合气体中含有的分子总数等于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4.48 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水中含有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水分子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的溶液中含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中含有的原子总数为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4_BD.386_2#1b562ed77.choices?vop=1&amp;pid=36ea6d9f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5_1#a0ab318ef?vop=1&amp;pid=767e6ba6f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新情境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“碳中和”是指某个地区在一定时间内人为活动直接或间接排放的二氧化碳，通过植树造林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、节能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减排等形式抵消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，实现二氧化碳相对“零排放”。我国提出2060年前实现“碳中和”的目标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，下列措施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有助于实现该目标的是(</a:t>
            </a:r>
            <a:r>
              <a:rPr lang="en-US" altLang="zh-CN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4_AN.26_1#a0ab318ef.bracket?vop=1&amp;pid=767e6ba6f&amp;color=0,0,0&amp;vpa=13&amp;vtp=1"/>
          <p:cNvSpPr/>
          <p:nvPr/>
        </p:nvSpPr>
        <p:spPr>
          <a:xfrm>
            <a:off x="3301460" y="19258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4" name="QC_4_BD.25_2#a0ab318ef.choices?vop=1&amp;pid=767e6ba6f&amp;color=0,0,0&amp;vtp=1&amp;bbb=1"/>
          <p:cNvSpPr/>
          <p:nvPr/>
        </p:nvSpPr>
        <p:spPr>
          <a:xfrm>
            <a:off x="832104" y="235539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将生活垃圾进行焚烧处理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讲究卫生，多使用一次性筷子</a:t>
            </a:r>
            <a:endParaRPr lang="en-US" altLang="zh-CN" sz="1800" dirty="0"/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充分利用化石燃料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，大力发展火力发电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推广使用新能源汽车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6&amp;si=1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388_1#b3bd2a94f?sp=1&amp;vop=1&amp;pid=36ea6d9fa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下列对陈述Ⅰ、Ⅱ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的正确性及两者间是否具有因果关系的判断均正确的是(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7" name="QB_4_BD.388_2#b3bd2a94f?colgroup=3,21,20,9&amp;vop=1&amp;pid=36ea6d9fa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8446566"/>
                  </p:ext>
                </p:extLst>
              </p:nvPr>
            </p:nvGraphicFramePr>
            <p:xfrm>
              <a:off x="832104" y="1622425"/>
              <a:ext cx="10533888" cy="2536444"/>
            </p:xfrm>
            <a:graphic>
              <a:graphicData uri="http://schemas.openxmlformats.org/drawingml/2006/table">
                <a:tbl>
                  <a:tblPr/>
                  <a:tblGrid>
                    <a:gridCol w="7406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056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7947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9280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陈述Ⅰ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陈述Ⅱ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判断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氯气能使湿润的红色布条褪色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氯气具有漂白性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Ⅱ都对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用洁净的玻璃管向包有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的脱脂棉滴水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脱脂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棉燃烧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的反应是放热反应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Ⅱ都对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漂白粉放置在空气中容易变质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漂白粉中的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与空气中的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反应产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Ⅱ都对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除去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中少量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杂质可将混合气体通过饱和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可与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Ⅱ都对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7" name="QB_4_BD.388_2#b3bd2a94f?colgroup=3,21,20,9&amp;vop=1&amp;pid=36ea6d9fa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8446566"/>
                  </p:ext>
                </p:extLst>
              </p:nvPr>
            </p:nvGraphicFramePr>
            <p:xfrm>
              <a:off x="832104" y="1622425"/>
              <a:ext cx="10533888" cy="2536444"/>
            </p:xfrm>
            <a:graphic>
              <a:graphicData uri="http://schemas.openxmlformats.org/drawingml/2006/table">
                <a:tbl>
                  <a:tblPr/>
                  <a:tblGrid>
                    <a:gridCol w="7406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056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7947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9280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陈述Ⅰ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陈述Ⅱ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判断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氯气能使湿润的红色布条褪色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氯气具有漂白性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Ⅱ都对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276" t="-110784" r="-139079" b="-2068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69" t="-110784" r="-50241" b="-2068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Ⅱ都对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漂白粉放置在空气中容易变质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69" t="-212871" r="-50241" b="-1089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Ⅱ都对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276" t="-309804" r="-139079" b="-78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69" t="-309804" r="-50241" b="-78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Ⅱ都对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4_AN.389_1#b3bd2a94f.bracket?vop=1&amp;pid=36ea6d9fa&amp;color=0,0,0&amp;vpa=195&amp;vtp=1"/>
          <p:cNvSpPr/>
          <p:nvPr/>
        </p:nvSpPr>
        <p:spPr>
          <a:xfrm>
            <a:off x="8216360" y="1075817"/>
            <a:ext cx="3095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7&amp;si=1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390_1#e4ba269b0?sp=1&amp;vop=1&amp;pid=54759cbbc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溶液中通入一定量的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气体，充分反应后，再向所得溶液中逐滴加入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的盐酸，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的体积与所加盐酸体积之间的关系如图所示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（不考虑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的溶解）。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下列判断正确的是(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4_BD.390_1#e4ba269b0?sp=1&amp;vop=1&amp;pid=54759cbb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353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391_1#e4ba269b0.bracket?vop=1&amp;pid=54759cbbc&amp;color=0,0,0&amp;vpa=196&amp;vtp=1"/>
          <p:cNvSpPr/>
          <p:nvPr/>
        </p:nvSpPr>
        <p:spPr>
          <a:xfrm>
            <a:off x="10470483" y="1506720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pic>
        <p:nvPicPr>
          <p:cNvPr id="4" name="QC_4_BD.390_2#e4ba269b0?htil=32&amp;vop=1&amp;pid=54759cbbc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3162" y="2041644"/>
            <a:ext cx="2809741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390_3#e4ba269b0.choices?htil=32&amp;vop=1&amp;pid=54759cbbc&amp;color=0,0,0&amp;vtp=1&amp;bbb=1"/>
              <p:cNvSpPr/>
              <p:nvPr/>
            </p:nvSpPr>
            <p:spPr>
              <a:xfrm>
                <a:off x="832104" y="1948990"/>
                <a:ext cx="8266176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336 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所得溶液的溶质成分的物质的量之比为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):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)=1:3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所得溶液的溶质成分的物质的量之比为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):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)=1:1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4_BD.390_3#e4ba269b0.choices?htil=32&amp;vop=1&amp;pid=54759cbb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8266176" cy="1676400"/>
              </a:xfrm>
              <a:prstGeom prst="rect">
                <a:avLst/>
              </a:prstGeom>
              <a:blipFill>
                <a:blip r:embed="rId5"/>
                <a:stretch>
                  <a:fillRect l="-1770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8&amp;si=1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392_1#0f5acbc9a?sp=1&amp;vop=1&amp;pid=54759cbbc&amp;color=0,0,0&amp;vtp=1&amp;bt=1&amp;bbb=1&amp;hb=1"/>
              <p:cNvSpPr/>
              <p:nvPr/>
            </p:nvSpPr>
            <p:spPr>
              <a:xfrm>
                <a:off x="832104" y="1080000"/>
                <a:ext cx="10533888" cy="150417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室温下，某同学进行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反应的探究实验，用图Ⅰ装置制备纯净的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按照图Ⅱ的装置图进行</a:t>
                </a:r>
                <a:endParaRPr lang="en-US" altLang="zh-CN" sz="1800" b="0" i="0" dirty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实验（夹持装置略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）。用注射器1抽取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纯净的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将其连接在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处，注射器2的活塞推到底后连</a:t>
                </a: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接在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处，具支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U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形管中装入足量的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粉末与玻璃珠。打开止水夹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，向右推动注射器1的活塞。</a:t>
                </a: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实验结束后，当注射器1的活塞推到底时，测得注射器2中气体体积为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65 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392_1#0f5acbc9a?sp=1&amp;vop=1&amp;pid=54759cbb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504174"/>
              </a:xfrm>
              <a:prstGeom prst="rect">
                <a:avLst/>
              </a:prstGeom>
              <a:blipFill>
                <a:blip r:embed="rId3"/>
                <a:stretch>
                  <a:fillRect l="-1389" t="-810" r="-2199" b="-80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392_3#0f5acbc9a?iti=4&amp;htil=1&amp;vop=1&amp;pid=54759cbbc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3197017"/>
            <a:ext cx="1952045" cy="155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C_4_BD.392_4#0f5acbc9a?iti=5&amp;htil=1&amp;vop=1&amp;pid=54759cbbc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5013" y="3669654"/>
            <a:ext cx="2754902" cy="107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4_BD.392_5#0f5acbc9a?iti=4&amp;htil=1&amp;vop=1&amp;pid=54759cbbc&amp;color=0,0,0&amp;vtp=1"/>
          <p:cNvSpPr/>
          <p:nvPr/>
        </p:nvSpPr>
        <p:spPr>
          <a:xfrm>
            <a:off x="6931528" y="4747633"/>
            <a:ext cx="280988" cy="4554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</a:t>
            </a:r>
            <a:endParaRPr lang="en-US" altLang="zh-CN" sz="1800" dirty="0"/>
          </a:p>
        </p:txBody>
      </p:sp>
      <p:sp>
        <p:nvSpPr>
          <p:cNvPr id="6" name="QC_4_BD.392_6#0f5acbc9a?iti=5&amp;htil=1&amp;vop=1&amp;pid=54759cbbc&amp;color=0,0,0&amp;vtp=1"/>
          <p:cNvSpPr/>
          <p:nvPr/>
        </p:nvSpPr>
        <p:spPr>
          <a:xfrm>
            <a:off x="9751970" y="4748001"/>
            <a:ext cx="280988" cy="4554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</a:t>
            </a:r>
            <a:endParaRPr lang="en-US" altLang="zh-CN" sz="1800" dirty="0"/>
          </a:p>
        </p:txBody>
      </p:sp>
      <p:sp>
        <p:nvSpPr>
          <p:cNvPr id="7" name="QC_4_BD.392_7#0f5acbc9a?vop=1&amp;pid=54759cbbc&amp;color=0,0,0&amp;vtp=1&amp;bbb=1"/>
          <p:cNvSpPr/>
          <p:nvPr/>
        </p:nvSpPr>
        <p:spPr>
          <a:xfrm>
            <a:off x="832104" y="2601333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下列说法正确的是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C_4_BD.394_1#0f5acbc9a.choices?vop=1&amp;pid=54759cbbc&amp;color=0,0,0&amp;vtp=1&amp;bt=1&amp;bbb=1">
                <a:extLst>
                  <a:ext uri="{FF2B5EF4-FFF2-40B4-BE49-F238E27FC236}">
                    <a16:creationId xmlns:a16="http://schemas.microsoft.com/office/drawing/2014/main" id="{9EBBB72D-6410-49EE-3C70-DF59F16E3E0A}"/>
                  </a:ext>
                </a:extLst>
              </p:cNvPr>
              <p:cNvSpPr/>
              <p:nvPr/>
            </p:nvSpPr>
            <p:spPr>
              <a:xfrm>
                <a:off x="953008" y="3071233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342900" indent="-342900" algn="l" latinLnBrk="1">
                  <a:lnSpc>
                    <a:spcPts val="3300"/>
                  </a:lnSpc>
                  <a:buAutoNum type="alphaUcPeriod"/>
                </a:pP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乙、丙装置中盛装的试剂分别是饱和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</a:p>
              <a:p>
                <a:pPr marL="342900" indent="-342900" algn="l" latinLnBrk="1">
                  <a:lnSpc>
                    <a:spcPts val="3300"/>
                  </a:lnSpc>
                  <a:buAutoNum type="alphaUcPeriod"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溶液和碱石灰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可观察到具支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形管中的淡黄色粉末逐渐变浅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结合数据计算可知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的转化率是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65 %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为了减小误差，实验时多次往返推动注射器1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和2的活塞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8" name="QC_4_BD.394_1#0f5acbc9a.choices?vop=1&amp;pid=54759cbbc&amp;color=0,0,0&amp;vtp=1&amp;bt=1&amp;bbb=1">
                <a:extLst>
                  <a:ext uri="{FF2B5EF4-FFF2-40B4-BE49-F238E27FC236}">
                    <a16:creationId xmlns:a16="http://schemas.microsoft.com/office/drawing/2014/main" id="{9EBBB72D-6410-49EE-3C70-DF59F16E3E0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3008" y="3071233"/>
                <a:ext cx="10533888" cy="1676400"/>
              </a:xfrm>
              <a:prstGeom prst="rect">
                <a:avLst/>
              </a:prstGeom>
              <a:blipFill>
                <a:blip r:embed="rId6"/>
                <a:stretch>
                  <a:fillRect l="-1447" t="-364" b="-552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4_AN.389_1#b3bd2a94f.bracket?vop=1&amp;pid=36ea6d9fa&amp;color=0,0,0&amp;vpa=195&amp;vtp=1">
            <a:extLst>
              <a:ext uri="{FF2B5EF4-FFF2-40B4-BE49-F238E27FC236}">
                <a16:creationId xmlns:a16="http://schemas.microsoft.com/office/drawing/2014/main" id="{F51C980F-44D0-6A00-E966-9BA572BA0F47}"/>
              </a:ext>
            </a:extLst>
          </p:cNvPr>
          <p:cNvSpPr/>
          <p:nvPr/>
        </p:nvSpPr>
        <p:spPr>
          <a:xfrm>
            <a:off x="2921044" y="2584174"/>
            <a:ext cx="3095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b="1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0&amp;si=1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95_1#9a1677dd5?sp=1&amp;vop=1&amp;pid=54759cbbc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新情境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水体中氨氮含量超标会造成水体富营养化，用次氯酸钙除去氨氮的原理如图所示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。下列说法不正确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的是(</a:t>
            </a:r>
            <a:r>
              <a:rPr lang="en-US" altLang="zh-CN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4_AN.396_1#9a1677dd5.bracket?vop=1&amp;pid=54759cbbc&amp;color=0,0,0&amp;vpa=198&amp;vtp=1"/>
          <p:cNvSpPr/>
          <p:nvPr/>
        </p:nvSpPr>
        <p:spPr>
          <a:xfrm>
            <a:off x="1472660" y="15067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4" name="QC_4_BD.395_2#9a1677dd5?htil=34&amp;vop=1&amp;pid=54759cbbc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7687" y="2041643"/>
            <a:ext cx="3675531" cy="190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395_3#9a1677dd5.choices?htil=34&amp;vop=1&amp;pid=54759cbbc&amp;color=0,0,0&amp;vtp=1&amp;bbb=1&amp;hb=1"/>
              <p:cNvSpPr/>
              <p:nvPr/>
            </p:nvSpPr>
            <p:spPr>
              <a:xfrm>
                <a:off x="832104" y="1948990"/>
                <a:ext cx="7415784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①③属于复分解反应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两种物质可循环使用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每生成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，消耗标准状况下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除去氨氮的总反应的化学方程式为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ClO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C_4_BD.395_3#9a1677dd5.choices?htil=34&amp;vop=1&amp;pid=54759cbb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7415784" cy="2095500"/>
              </a:xfrm>
              <a:prstGeom prst="rect">
                <a:avLst/>
              </a:prstGeom>
              <a:blipFill>
                <a:blip r:embed="rId4"/>
                <a:stretch>
                  <a:fillRect l="-1974" b="-291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1&amp;si=1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97_1#a2cdf2a27?vop=1&amp;pid=c6e19ae3d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回答下列问题：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BD.398_1#354785fb6?vop=1&amp;pid=a2cdf2a27&amp;color=0,0,0&amp;vtp=1&amp;bbb=1"/>
              <p:cNvSpPr/>
              <p:nvPr/>
            </p:nvSpPr>
            <p:spPr>
              <a:xfrm>
                <a:off x="832104" y="1529890"/>
                <a:ext cx="10533888" cy="3492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的相对分子质量为17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的摩尔质量为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1.28 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某气体含有的分子数目为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1.204×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，则该气体的摩尔质量为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为阿伏加德罗常数的值，已知一个铁原子的质量为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，则铁的摩尔质量为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44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为阿伏加德罗常数的值，已知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气体的分子数为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则该气体的摩尔质量为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2400" u="sng" kern="0" spc="-99900">
                    <a:solidFill>
                      <a:srgbClr val="FF00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（5）在相同温度和压强下，容器A中的臭氧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和容器B中的乙炔气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所含的原子个数相同，则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A、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B两容器中气体的体积之比是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（6）某人的血糖化验单显示血液中葡萄糖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=180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的物质的量浓度为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5.00×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,此人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血液中含葡萄糖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5_BD.398_1#354785fb6?vop=1&amp;pid=a2cdf2a2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3492500"/>
              </a:xfrm>
              <a:prstGeom prst="rect">
                <a:avLst/>
              </a:prstGeom>
              <a:blipFill>
                <a:blip r:embed="rId3"/>
                <a:stretch>
                  <a:fillRect l="-1389" r="-405" b="-26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N.399_1#354785fb6.blank?vop=1&amp;pid=a2cdf2a27&amp;color=0,0,0&amp;vpa=199&amp;vtp=1&amp;bbb=1"/>
              <p:cNvSpPr/>
              <p:nvPr/>
            </p:nvSpPr>
            <p:spPr>
              <a:xfrm>
                <a:off x="6685090" y="1574665"/>
                <a:ext cx="1301687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17 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5_AN.399_1#354785fb6.blank?vop=1&amp;pid=a2cdf2a27&amp;color=0,0,0&amp;vpa=19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5090" y="1574665"/>
                <a:ext cx="1301687" cy="292100"/>
              </a:xfrm>
              <a:prstGeom prst="rect">
                <a:avLst/>
              </a:prstGeom>
              <a:blipFill>
                <a:blip r:embed="rId4"/>
                <a:stretch>
                  <a:fillRect l="-2347" t="-2083" b="-208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401_1#354785fb6.blank?vop=1&amp;pid=a2cdf2a27&amp;color=0,0,0&amp;vpa=200&amp;vtp=1&amp;bbb=1"/>
              <p:cNvSpPr/>
              <p:nvPr/>
            </p:nvSpPr>
            <p:spPr>
              <a:xfrm>
                <a:off x="8364727" y="2000623"/>
                <a:ext cx="1301687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64 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5_AN.401_1#354785fb6.blank?vop=1&amp;pid=a2cdf2a27&amp;color=0,0,0&amp;vpa=20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4727" y="2000623"/>
                <a:ext cx="1301687" cy="292100"/>
              </a:xfrm>
              <a:prstGeom prst="rect">
                <a:avLst/>
              </a:prstGeom>
              <a:blipFill>
                <a:blip r:embed="rId5"/>
                <a:stretch>
                  <a:fillRect l="-1869" t="-2083" b="-208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AN.403_1#354785fb6.blank?vop=1&amp;pid=a2cdf2a27&amp;color=0,0,0&amp;vpa=201&amp;vtp=1&amp;bbb=1"/>
              <p:cNvSpPr/>
              <p:nvPr/>
            </p:nvSpPr>
            <p:spPr>
              <a:xfrm>
                <a:off x="9092120" y="2412865"/>
                <a:ext cx="1449578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5_AN.403_1#354785fb6.blank?vop=1&amp;pid=a2cdf2a27&amp;color=0,0,0&amp;vpa=20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2120" y="2412865"/>
                <a:ext cx="1449578" cy="292100"/>
              </a:xfrm>
              <a:prstGeom prst="rect">
                <a:avLst/>
              </a:prstGeom>
              <a:blipFill>
                <a:blip r:embed="rId6"/>
                <a:stretch>
                  <a:fillRect l="-1681" t="-2083" b="-208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5_AN.405_1#354785fb6.blank?vop=1&amp;pid=a2cdf2a27&amp;color=0,0,0&amp;vpa=202&amp;vtp=1&amp;bbb=1&amp;rh=30.67"/>
              <p:cNvSpPr/>
              <p:nvPr/>
            </p:nvSpPr>
            <p:spPr>
              <a:xfrm>
                <a:off x="9237408" y="2827647"/>
                <a:ext cx="1430147" cy="38950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</m:t>
                            </m:r>
                          </m:sub>
                        </m:sSub>
                      </m:num>
                      <m:den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den>
                    </m:f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5_AN.405_1#354785fb6.blank?vop=1&amp;pid=a2cdf2a27&amp;color=0,0,0&amp;vpa=202&amp;vtp=1&amp;bbb=1&amp;rh=30.6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7408" y="2827647"/>
                <a:ext cx="1430147" cy="389509"/>
              </a:xfrm>
              <a:prstGeom prst="rect">
                <a:avLst/>
              </a:prstGeom>
              <a:blipFill>
                <a:blip r:embed="rId7"/>
                <a:stretch>
                  <a:fillRect b="-156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5_AN.407_1#354785fb6.blank?vop=1&amp;pid=a2cdf2a27&amp;color=0,0,0&amp;vpa=203&amp;vtp=1&amp;bbb=1"/>
              <p:cNvSpPr/>
              <p:nvPr/>
            </p:nvSpPr>
            <p:spPr>
              <a:xfrm>
                <a:off x="3773741" y="3814754"/>
                <a:ext cx="4699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5_AN.407_1#354785fb6.blank?vop=1&amp;pid=a2cdf2a27&amp;color=0,0,0&amp;vpa=20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3741" y="3814754"/>
                <a:ext cx="469900" cy="279400"/>
              </a:xfrm>
              <a:prstGeom prst="rect">
                <a:avLst/>
              </a:prstGeom>
              <a:blipFill>
                <a:blip r:embed="rId8"/>
                <a:stretch>
                  <a:fillRect l="-5195" r="-5195" b="-21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QB_5_AN.409_1#354785fb6.blank?vop=1&amp;pid=a2cdf2a27&amp;color=0,0,0&amp;vpa=204&amp;vtp=1&amp;bbb=1"/>
          <p:cNvSpPr/>
          <p:nvPr/>
        </p:nvSpPr>
        <p:spPr>
          <a:xfrm>
            <a:off x="5549869" y="4572810"/>
            <a:ext cx="488950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0.9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2&amp;si=1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10_1#e73b4e476?vop=1&amp;pid=c6e19ae3d&amp;color=0,0,0&amp;vtp=1&amp;bt=1&amp;bbb=1"/>
          <p:cNvSpPr/>
          <p:nvPr/>
        </p:nvSpPr>
        <p:spPr>
          <a:xfrm>
            <a:off x="832104" y="1080000"/>
            <a:ext cx="10533888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氯气是一种重要的化工原料。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3" name="QB_5_BD.411_1#c435fd400?vop=1&amp;pid=e73b4e476&amp;color=0,0,0&amp;vtp=1&amp;bbb=1&amp;hb=1"/>
          <p:cNvSpPr/>
          <p:nvPr/>
        </p:nvSpPr>
        <p:spPr>
          <a:xfrm>
            <a:off x="832104" y="1509125"/>
            <a:ext cx="1053388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（1）氯气和石灰乳反应可以制得漂白粉，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写出反应的化学方程式：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</a:p>
          <a:p>
            <a:pPr latinLnBrk="1">
              <a:lnSpc>
                <a:spcPts val="3200"/>
              </a:lnSpc>
            </a:pP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漂白粉暴露在空气中容易失效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，漂白粉失效过程反应的化学方程式为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</a:p>
          <a:p>
            <a:pPr latinLnBrk="1">
              <a:lnSpc>
                <a:spcPts val="3200"/>
              </a:lnSpc>
            </a:pPr>
            <a:r>
              <a:rPr lang="en-US" altLang="zh-CN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N.412_1#c435fd400.blank?vop=1&amp;pid=e73b4e476&amp;color=0,0,0&amp;vpa=205&amp;vtp=1&amp;bbb=1&amp;rh=23.75&amp;hb=1"/>
              <p:cNvSpPr/>
              <p:nvPr/>
            </p:nvSpPr>
            <p:spPr>
              <a:xfrm>
                <a:off x="832104" y="1471025"/>
                <a:ext cx="10531904" cy="8128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164"/>
                  </a:lnSpc>
                </a:pPr>
                <a:r>
                  <a:rPr lang="en-US" altLang="zh-CN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ClO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5_AN.412_1#c435fd400.blank?vop=1&amp;pid=e73b4e476&amp;color=0,0,0&amp;vpa=205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71025"/>
                <a:ext cx="10531904" cy="812800"/>
              </a:xfrm>
              <a:prstGeom prst="rect">
                <a:avLst/>
              </a:prstGeom>
              <a:blipFill>
                <a:blip r:embed="rId3"/>
                <a:stretch>
                  <a:fillRect l="-811" b="-7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N.413_1#c435fd400.blank?vop=1&amp;pid=e73b4e476&amp;color=0,0,0&amp;vpa=206&amp;vtp=1&amp;bbb=1&amp;rh=23.75&amp;hb=1"/>
              <p:cNvSpPr/>
              <p:nvPr/>
            </p:nvSpPr>
            <p:spPr>
              <a:xfrm>
                <a:off x="832104" y="1877425"/>
                <a:ext cx="10531904" cy="7874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077"/>
                  </a:lnSpc>
                </a:pPr>
                <a:r>
                  <a:rPr lang="en-US" altLang="zh-CN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ClO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5_AN.413_1#c435fd400.blank?vop=1&amp;pid=e73b4e476&amp;color=0,0,0&amp;vpa=206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877425"/>
                <a:ext cx="10531904" cy="787400"/>
              </a:xfrm>
              <a:prstGeom prst="rect">
                <a:avLst/>
              </a:prstGeom>
              <a:blipFill>
                <a:blip r:embed="rId4"/>
                <a:stretch>
                  <a:fillRect l="-811" b="-54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414_1#c435fd400.blank?vop=1&amp;pid=e73b4e476&amp;color=0,0,0&amp;vpa=207&amp;vtp=1&amp;bbb=1"/>
              <p:cNvSpPr/>
              <p:nvPr/>
            </p:nvSpPr>
            <p:spPr>
              <a:xfrm>
                <a:off x="3503866" y="2288317"/>
                <a:ext cx="2320862" cy="431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光照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414_1#c435fd400.blank?vop=1&amp;pid=e73b4e476&amp;color=0,0,0&amp;vpa=20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3866" y="2288317"/>
                <a:ext cx="2320862" cy="431800"/>
              </a:xfrm>
              <a:prstGeom prst="rect">
                <a:avLst/>
              </a:prstGeom>
              <a:blipFill>
                <a:blip r:embed="rId5"/>
                <a:stretch>
                  <a:fillRect l="-1312" t="-9859" r="-10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O_5_BD.415_1#536458302?vop=1&amp;pid=e73b4e476&amp;color=0,0,0&amp;vtp=1&amp;bbb=1"/>
          <p:cNvSpPr/>
          <p:nvPr/>
        </p:nvSpPr>
        <p:spPr>
          <a:xfrm>
            <a:off x="832104" y="2753725"/>
            <a:ext cx="10533888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（2）氯气与烧碱溶液反应能够制取消毒液。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sp>
        <p:nvSpPr>
          <p:cNvPr id="8" name="QB_6_BD.416_1#c7d2f4568?vop=1&amp;pid=536458302&amp;color=0,0,0&amp;vtp=1&amp;bbb=1"/>
          <p:cNvSpPr/>
          <p:nvPr/>
        </p:nvSpPr>
        <p:spPr>
          <a:xfrm>
            <a:off x="832104" y="3190160"/>
            <a:ext cx="10533888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写出反应的化学方程式：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N.417_1#c7d2f4568.blank?vop=1&amp;pid=536458302&amp;color=0,0,0&amp;vpa=208&amp;vtp=1&amp;bbb=1"/>
              <p:cNvSpPr/>
              <p:nvPr/>
            </p:nvSpPr>
            <p:spPr>
              <a:xfrm>
                <a:off x="3592766" y="3193850"/>
                <a:ext cx="3862261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6_AN.417_1#c7d2f4568.blank?vop=1&amp;pid=536458302&amp;color=0,0,0&amp;vpa=20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2766" y="3193850"/>
                <a:ext cx="3862261" cy="304800"/>
              </a:xfrm>
              <a:prstGeom prst="rect">
                <a:avLst/>
              </a:prstGeom>
              <a:blipFill>
                <a:blip r:embed="rId6"/>
                <a:stretch>
                  <a:fillRect l="-789" r="-631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6_BD.418_1#d283aa1c9?vop=1&amp;pid=536458302&amp;color=0,0,0&amp;vtp=1&amp;bbb=1&amp;hb=1"/>
              <p:cNvSpPr/>
              <p:nvPr/>
            </p:nvSpPr>
            <p:spPr>
              <a:xfrm>
                <a:off x="832104" y="3632945"/>
                <a:ext cx="10533888" cy="2438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84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消毒液能有效杀灭甲型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等病毒，某同学购买了一瓶84消毒液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，并查阅相关资料和消毒液包装说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明得到如下信息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8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消毒液：含质量分数为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25 %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1 000 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、密度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1.192 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，稀释100倍（体积比）后使用。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请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根据以上信息和相关知识回答下列问题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84消毒液的物质的量浓度为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。若一瓶84消毒液完全变质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，最多有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参与了反应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0" name="QB_6_BD.418_1#d283aa1c9?vop=1&amp;pid=53645830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32945"/>
                <a:ext cx="10533888" cy="2438400"/>
              </a:xfrm>
              <a:prstGeom prst="rect">
                <a:avLst/>
              </a:prstGeom>
              <a:blipFill>
                <a:blip r:embed="rId7"/>
                <a:stretch>
                  <a:fillRect l="-1389" r="-810" b="-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6_AN.419_1#d283aa1c9.blank?vop=1&amp;pid=536458302&amp;color=0,0,0&amp;vpa=209&amp;vtp=1"/>
          <p:cNvSpPr/>
          <p:nvPr/>
        </p:nvSpPr>
        <p:spPr>
          <a:xfrm>
            <a:off x="3847560" y="5226350"/>
            <a:ext cx="30003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2" name="QB_6_AN.420_1#d283aa1c9.blank?vop=1&amp;pid=536458302&amp;color=0,0,0&amp;vpa=210&amp;vtp=1&amp;bbb=1"/>
          <p:cNvSpPr/>
          <p:nvPr/>
        </p:nvSpPr>
        <p:spPr>
          <a:xfrm>
            <a:off x="8769383" y="5226350"/>
            <a:ext cx="6223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89.6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3&amp;si=1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421_1#95d7def96?vop=1&amp;pid=e73b4e476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（3）同学参阅该品牌84消毒液的配方，欲用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固体配制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480 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质量分数为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25 %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的消毒液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，下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列说法正确的是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5_BD.421_1#95d7def96?vop=1&amp;pid=e73b4e47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75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422_1#95d7def96.blank?vop=1&amp;pid=e73b4e476&amp;color=0,0,0&amp;vpa=211&amp;vtp=1&amp;bbb=1"/>
          <p:cNvSpPr/>
          <p:nvPr/>
        </p:nvSpPr>
        <p:spPr>
          <a:xfrm>
            <a:off x="2412460" y="1468620"/>
            <a:ext cx="446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421_2#95d7def96.choices?vop=1&amp;pid=e73b4e476&amp;color=0,0,0&amp;vtp=1&amp;bbb=1"/>
              <p:cNvSpPr/>
              <p:nvPr/>
            </p:nvSpPr>
            <p:spPr>
              <a:xfrm>
                <a:off x="832104" y="19489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容量瓶在使用前必须要先检漏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利用购买已久的商品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来配制可能导致结果偏低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需要称量的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固体质量为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143.0 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5_BD.421_2#95d7def96.choices?vop=1&amp;pid=e73b4e47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8AC36-234A-856E-6CF8-4E758182D1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BD.423_1#58bddf7ce?vop=1&amp;pid=e73b4e476&amp;color=0,0,0&amp;vtp=1&amp;bbb=1&amp;hb=1">
            <a:extLst>
              <a:ext uri="{FF2B5EF4-FFF2-40B4-BE49-F238E27FC236}">
                <a16:creationId xmlns:a16="http://schemas.microsoft.com/office/drawing/2014/main" id="{46B41CDD-7829-3F37-737E-B375F210B24B}"/>
              </a:ext>
            </a:extLst>
          </p:cNvPr>
          <p:cNvSpPr/>
          <p:nvPr/>
        </p:nvSpPr>
        <p:spPr>
          <a:xfrm>
            <a:off x="832104" y="129621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（4）工业上用氢气在氯气中燃烧的方法制取浓盐酸，现配制一定物质的量浓度的盐酸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，下列操作导致所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配制的稀盐酸的物质的量浓度偏低的是</a:t>
            </a:r>
            <a:r>
              <a:rPr lang="en-US" altLang="zh-CN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填序号）。</a:t>
            </a:r>
            <a:endParaRPr lang="en-US" altLang="zh-CN" dirty="0"/>
          </a:p>
        </p:txBody>
      </p:sp>
      <p:sp>
        <p:nvSpPr>
          <p:cNvPr id="6" name="QC_5_AN.424_1#58bddf7ce.blank?vop=1&amp;pid=e73b4e476&amp;color=0,0,0&amp;vpa=212&amp;vtp=1&amp;bbb=1">
            <a:extLst>
              <a:ext uri="{FF2B5EF4-FFF2-40B4-BE49-F238E27FC236}">
                <a16:creationId xmlns:a16="http://schemas.microsoft.com/office/drawing/2014/main" id="{392D68BF-6C0C-D0FB-1E3E-712502D41FA1}"/>
              </a:ext>
            </a:extLst>
          </p:cNvPr>
          <p:cNvSpPr/>
          <p:nvPr/>
        </p:nvSpPr>
        <p:spPr>
          <a:xfrm>
            <a:off x="4698460" y="1684832"/>
            <a:ext cx="4619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BD</a:t>
            </a:r>
            <a:endParaRPr lang="en-US" altLang="zh-CN" dirty="0"/>
          </a:p>
        </p:txBody>
      </p:sp>
      <p:sp>
        <p:nvSpPr>
          <p:cNvPr id="7" name="QC_5_BD.423_2#58bddf7ce.choices?vop=1&amp;pid=e73b4e476&amp;color=0,0,0&amp;vtp=1&amp;bbb=1">
            <a:extLst>
              <a:ext uri="{FF2B5EF4-FFF2-40B4-BE49-F238E27FC236}">
                <a16:creationId xmlns:a16="http://schemas.microsoft.com/office/drawing/2014/main" id="{AF73A128-48B4-3D40-0D42-0829D02861E5}"/>
              </a:ext>
            </a:extLst>
          </p:cNvPr>
          <p:cNvSpPr/>
          <p:nvPr/>
        </p:nvSpPr>
        <p:spPr>
          <a:xfrm>
            <a:off x="832104" y="2156058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未恢复到室温就将溶液注入容量瓶并进行定容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用量筒量取浓盐酸时俯视凹液面最低处读数</a:t>
            </a:r>
            <a:endParaRPr lang="en-US" altLang="zh-CN" sz="1800" dirty="0"/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容量瓶用蒸馏水洗后未干燥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未洗涤烧杯和玻璃棒</a:t>
            </a:r>
            <a:endParaRPr lang="en-US" altLang="zh-CN" sz="1800" dirty="0"/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E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定容时俯视刻度线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6069557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4&amp;si=1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425_1#7311847cb?sp=1&amp;vop=1&amp;pid=c6e19ae3d&amp;color=0,0,0&amp;vtp=1&amp;bt=1&amp;bbb=1&amp;hb=1"/>
              <p:cNvSpPr/>
              <p:nvPr/>
            </p:nvSpPr>
            <p:spPr>
              <a:xfrm>
                <a:off x="832104" y="1080000"/>
                <a:ext cx="10533888" cy="711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某学生为了探究钠与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的反应，利用如图装置进行实验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。（已知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PdCl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反应得到黑色的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Pd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难溶于水且密度大于水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4_BD.425_1#7311847cb?sp=1&amp;vop=1&amp;pid=c6e19ae3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711200"/>
              </a:xfrm>
              <a:prstGeom prst="rect">
                <a:avLst/>
              </a:prstGeom>
              <a:blipFill>
                <a:blip r:embed="rId3"/>
                <a:stretch>
                  <a:fillRect l="-1389" t="-4274" b="-153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425_3#7311847cb?htil=1&amp;vop=1&amp;pid=c6e19ae3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3392" y="1815254"/>
            <a:ext cx="2935224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425_4#7311847cb?htil=1&amp;vop=1&amp;pid=c6e19ae3d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2008" y="1961558"/>
            <a:ext cx="3621024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BD.426_1#d7087a2f5?vop=1&amp;pid=7311847cb&amp;color=0,0,0&amp;vtp=1&amp;bbb=1"/>
              <p:cNvSpPr/>
              <p:nvPr/>
            </p:nvSpPr>
            <p:spPr>
              <a:xfrm>
                <a:off x="832104" y="3457971"/>
                <a:ext cx="10533888" cy="38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（1）请将图中各装置连接完整（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填写装置中字母）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：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5_BD.426_1#d7087a2f5?vop=1&amp;pid=7311847c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457971"/>
                <a:ext cx="10533888" cy="381000"/>
              </a:xfrm>
              <a:prstGeom prst="rect">
                <a:avLst/>
              </a:prstGeom>
              <a:blipFill>
                <a:blip r:embed="rId6"/>
                <a:stretch>
                  <a:fillRect l="-1389" t="-7937" b="-269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427_1#d7087a2f5.blank?vop=1&amp;pid=7311847cb&amp;color=0,0,0&amp;vpa=213&amp;vtp=1&amp;bbb=1"/>
              <p:cNvSpPr/>
              <p:nvPr/>
            </p:nvSpPr>
            <p:spPr>
              <a:xfrm>
                <a:off x="6723317" y="3450160"/>
                <a:ext cx="281463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e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427_1#d7087a2f5.blank?vop=1&amp;pid=7311847cb&amp;color=0,0,0&amp;vpa=2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3317" y="3450160"/>
                <a:ext cx="2814638" cy="279400"/>
              </a:xfrm>
              <a:prstGeom prst="rect">
                <a:avLst/>
              </a:prstGeom>
              <a:blipFill>
                <a:blip r:embed="rId7"/>
                <a:stretch>
                  <a:fillRect l="-866" r="-1082" b="-2173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5_BD.428_1#39ca0fc99?vop=1&amp;pid=7311847cb&amp;color=0,0,0&amp;vtp=1&amp;bbb=1&amp;hb=1"/>
              <p:cNvSpPr/>
              <p:nvPr/>
            </p:nvSpPr>
            <p:spPr>
              <a:xfrm>
                <a:off x="832104" y="3841186"/>
                <a:ext cx="10533888" cy="711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）若用稀盐酸与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，在加稀盐酸时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，发现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与稀盐酸不能接触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，而稀盐酸又不够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了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，为使反应能顺利进行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，可向长颈漏斗中加入的试剂是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C_5_BD.428_1#39ca0fc99?vop=1&amp;pid=7311847c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841186"/>
                <a:ext cx="10533888" cy="711200"/>
              </a:xfrm>
              <a:prstGeom prst="rect">
                <a:avLst/>
              </a:prstGeom>
              <a:blipFill>
                <a:blip r:embed="rId8"/>
                <a:stretch>
                  <a:fillRect l="-1389" t="-4274" r="-694" b="-153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C_5_AN.429_1#39ca0fc99.blank?vop=1&amp;pid=7311847cb&amp;color=0,0,0&amp;vpa=214&amp;vtp=1&amp;bbb=1"/>
          <p:cNvSpPr/>
          <p:nvPr/>
        </p:nvSpPr>
        <p:spPr>
          <a:xfrm>
            <a:off x="6527260" y="4165925"/>
            <a:ext cx="461963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8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BD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C_5_BD.428_2#39ca0fc99.choices?vop=1&amp;pid=7311847cb&amp;color=0,0,0&amp;vtp=1&amp;bbb=1"/>
              <p:cNvSpPr/>
              <p:nvPr/>
            </p:nvSpPr>
            <p:spPr>
              <a:xfrm>
                <a:off x="832104" y="4577786"/>
                <a:ext cx="10533888" cy="38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122422" algn="l"/>
                    <a:tab pos="5559044" algn="l"/>
                    <a:tab pos="803376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煤油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稀硝酸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9" name="QC_5_BD.428_2#39ca0fc99.choices?vop=1&amp;pid=7311847c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577786"/>
                <a:ext cx="10533888" cy="381000"/>
              </a:xfrm>
              <a:prstGeom prst="rect">
                <a:avLst/>
              </a:prstGeom>
              <a:blipFill>
                <a:blip r:embed="rId9"/>
                <a:stretch>
                  <a:fillRect l="-1389" t="-3226" b="-274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5_BD.430_1#eb071ba04?vop=1&amp;pid=7311847cb&amp;color=0,0,0&amp;vtp=1&amp;bbb=1&amp;hb=1"/>
              <p:cNvSpPr/>
              <p:nvPr/>
            </p:nvSpPr>
            <p:spPr>
              <a:xfrm>
                <a:off x="832104" y="4964755"/>
                <a:ext cx="10533888" cy="1066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（3）检查装置气密性并装好药品后，点燃酒精灯之前应进行的操作是打开弹簧夹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，让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充满整个装置，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此操作的目的是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，当观察到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时再点燃酒精灯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0" name="QB_5_BD.430_1#eb071ba04?vop=1&amp;pid=7311847c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964755"/>
                <a:ext cx="10533888" cy="1066800"/>
              </a:xfrm>
              <a:prstGeom prst="rect">
                <a:avLst/>
              </a:prstGeom>
              <a:blipFill>
                <a:blip r:embed="rId10"/>
                <a:stretch>
                  <a:fillRect l="-1389" t="-2857" r="-1910" b="-102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5_AN.431_1#eb071ba04.blank?vop=1&amp;pid=7311847cb&amp;color=0,0,0&amp;vpa=215&amp;vtp=1&amp;bbb=1"/>
              <p:cNvSpPr/>
              <p:nvPr/>
            </p:nvSpPr>
            <p:spPr>
              <a:xfrm>
                <a:off x="2437860" y="5316997"/>
                <a:ext cx="533381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排尽装置中空气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，避免空气中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的干扰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QB_5_AN.431_1#eb071ba04.blank?vop=1&amp;pid=7311847cb&amp;color=0,0,0&amp;vpa=21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7860" y="5316997"/>
                <a:ext cx="5333810" cy="279400"/>
              </a:xfrm>
              <a:prstGeom prst="rect">
                <a:avLst/>
              </a:prstGeom>
              <a:blipFill>
                <a:blip r:embed="rId11"/>
                <a:stretch>
                  <a:fillRect l="-1257" t="-32609" r="-1371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QB_5_AN.432_1#eb071ba04.blank?vop=1&amp;pid=7311847cb&amp;color=0,0,0&amp;vpa=216&amp;vtp=1&amp;bbb=1&amp;hb=1"/>
          <p:cNvSpPr/>
          <p:nvPr/>
        </p:nvSpPr>
        <p:spPr>
          <a:xfrm>
            <a:off x="832104" y="5289494"/>
            <a:ext cx="10531904" cy="711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2800"/>
              </a:lnSpc>
            </a:pPr>
            <a:r>
              <a:rPr lang="en-US" altLang="zh-CN" b="0" i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      </a:t>
            </a: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装置⑤中澄清石灰水开</a:t>
            </a:r>
          </a:p>
          <a:p>
            <a:pPr latinLnBrk="1">
              <a:lnSpc>
                <a:spcPts val="2800"/>
              </a:lnSpc>
            </a:pP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始变浑浊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1" grpId="0" build="p" animBg="1"/>
      <p:bldP spid="12" grpId="0" build="p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5&amp;si=1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BD.433_1#a89e07b16?sp=1&amp;vop=1&amp;pid=7311847cb&amp;color=0,0,0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（4）假如反应过程中有下列两种情况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，分别写出两种情况下钠与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反应的化学方程式：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．装置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⑤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PdCl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溶液中观察到有黑色沉淀，装置①中固体成分只有一种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，且向固体中加入稀盐酸产生能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使澄清石灰水变浑浊的气体：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．装置①充分反应后，将装置①中的固体加入足量盐酸中，产生能使澄清石灰水变浑浊的气体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，溶液中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仍有黑色固体剩余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，将溶液中剩余固体过滤、干燥，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灼烧后又生成使澄清石灰水变浑浊的气体：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5_BD.433_1#a89e07b16?sp=1&amp;vop=1&amp;pid=7311847c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r="-1331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AN.434_1#a89e07b16.blank?vop=1&amp;pid=7311847cb&amp;color=0,0,0&amp;vpa=217&amp;vtp=1&amp;bbb=1&amp;rh=26.9"/>
              <p:cNvSpPr/>
              <p:nvPr/>
            </p:nvSpPr>
            <p:spPr>
              <a:xfrm>
                <a:off x="3834066" y="1923788"/>
                <a:ext cx="3036380" cy="3416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5_AN.434_1#a89e07b16.blank?vop=1&amp;pid=7311847cb&amp;color=0,0,0&amp;vpa=217&amp;vtp=1&amp;bbb=1&amp;rh=26.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4066" y="1923788"/>
                <a:ext cx="3036380" cy="341630"/>
              </a:xfrm>
              <a:prstGeom prst="rect">
                <a:avLst/>
              </a:prstGeom>
              <a:blipFill>
                <a:blip r:embed="rId4"/>
                <a:stretch>
                  <a:fillRect l="-803" t="-17857" r="-803" b="-107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N.435_1#a89e07b16.blank?vop=1&amp;pid=7311847cb&amp;color=0,0,0&amp;vpa=218&amp;vtp=1&amp;bbb=1&amp;rh=26.9&amp;hb=1"/>
              <p:cNvSpPr/>
              <p:nvPr/>
            </p:nvSpPr>
            <p:spPr>
              <a:xfrm>
                <a:off x="832104" y="2718300"/>
                <a:ext cx="10531904" cy="7620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2980"/>
                  </a:lnSpc>
                </a:pPr>
                <a:r>
                  <a:rPr lang="en-US" altLang="zh-CN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5_AN.435_1#a89e07b16.blank?vop=1&amp;pid=7311847cb&amp;color=0,0,0&amp;vpa=218&amp;vtp=1&amp;bbb=1&amp;rh=26.9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18300"/>
                <a:ext cx="10531904" cy="762000"/>
              </a:xfrm>
              <a:prstGeom prst="rect">
                <a:avLst/>
              </a:prstGeom>
              <a:blipFill>
                <a:blip r:embed="rId5"/>
                <a:stretch>
                  <a:fillRect l="-811" r="-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27_1#b6eda3739?vop=1&amp;pid=767e6ba6f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诺贝尔化学奖获得者艾哈迈德·泽维尔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.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Zewail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开创了“飞秒化学”的新领域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，使利用激光光谱技术观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测化学反应时分子中原子的运动成为可能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你认为该技术还无法观察到的是(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4_BD.27_1#b6eda3739?vop=1&amp;pid=767e6ba6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273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8_1#b6eda3739.bracket?vop=1&amp;pid=767e6ba6f&amp;color=0,0,0&amp;vpa=14&amp;vtp=1"/>
          <p:cNvSpPr/>
          <p:nvPr/>
        </p:nvSpPr>
        <p:spPr>
          <a:xfrm>
            <a:off x="85592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4" name="QC_4_BD.27_2#b6eda3739.choices?vop=1&amp;pid=767e6ba6f&amp;color=0,0,0&amp;vtp=1&amp;bbb=1"/>
          <p:cNvSpPr/>
          <p:nvPr/>
        </p:nvSpPr>
        <p:spPr>
          <a:xfrm>
            <a:off x="832104" y="194899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化学反应中反应物分子的分解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化学反应中原子的运动</a:t>
            </a:r>
            <a:endParaRPr lang="en-US" altLang="zh-CN" sz="1800" dirty="0"/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化学反应中生成物分子的形成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原子核的内部结构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6&amp;si=1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36_1#ee31c305b?vop=1&amp;pid=59a42cec2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化学的迅速发展为满足人民日益增长的美好生活需要做出突出贡献。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下列说法不合理的是(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437_1#ee31c305b.bracket?vop=1&amp;pid=59a42cec2&amp;color=0,0,0&amp;vpa=219&amp;vtp=1"/>
          <p:cNvSpPr/>
          <p:nvPr/>
        </p:nvSpPr>
        <p:spPr>
          <a:xfrm>
            <a:off x="9930860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sp>
        <p:nvSpPr>
          <p:cNvPr id="4" name="QC_3_BD.436_2#ee31c305b.choices?vop=1&amp;pid=59a42cec2&amp;color=0,0,0&amp;vtp=1&amp;bbb=1"/>
          <p:cNvSpPr/>
          <p:nvPr/>
        </p:nvSpPr>
        <p:spPr>
          <a:xfrm>
            <a:off x="832104" y="1529771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为增强药效，多种处方药可随意叠加使用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现代化肥种类丰富，施用方法需依据对象营养状况而定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规范使用防腐剂可以减缓食物变质速度，保持食品营养价值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在种植业中，植物浸取制剂类农药也需慎重选用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7&amp;si=1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438_1#bd5ef65bb?sp=1&amp;vop=1&amp;pid=59a42cec2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实验室将粗盐提纯并配制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0.100 0 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溶液。下列仪器中，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本实验必须用到的有(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3_BD.438_1#bd5ef65bb?sp=1&amp;vop=1&amp;pid=59a42cec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439_1#bd5ef65bb.bracket?vop=1&amp;pid=59a42cec2&amp;color=0,0,0&amp;vpa=220&amp;vtp=1"/>
          <p:cNvSpPr/>
          <p:nvPr/>
        </p:nvSpPr>
        <p:spPr>
          <a:xfrm>
            <a:off x="9985408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4" name="QC_3_BD.438_2#bd5ef65bb?vop=1&amp;pid=59a42cec2&amp;color=0,0,0&amp;vtp=1&amp;bbb=1"/>
          <p:cNvSpPr/>
          <p:nvPr/>
        </p:nvSpPr>
        <p:spPr>
          <a:xfrm>
            <a:off x="832104" y="1495425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①天平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②温度计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③坩埚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④分液漏斗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⑤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容量瓶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⑥烧杯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⑦滴定管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⑧酒精灯</a:t>
            </a:r>
            <a:endParaRPr lang="en-US" altLang="zh-CN" sz="1800" dirty="0"/>
          </a:p>
        </p:txBody>
      </p:sp>
      <p:sp>
        <p:nvSpPr>
          <p:cNvPr id="5" name="QC_3_BD.438_3#bd5ef65bb.choices?vop=1&amp;pid=59a42cec2&amp;color=0,0,0&amp;vtp=1&amp;bbb=1"/>
          <p:cNvSpPr/>
          <p:nvPr/>
        </p:nvSpPr>
        <p:spPr>
          <a:xfrm>
            <a:off x="832104" y="1945696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6497" algn="l"/>
                <a:tab pos="5374894" algn="l"/>
                <a:tab pos="805599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①②④⑥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①④⑤⑥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②③⑦⑧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①⑤⑥⑧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8&amp;si=1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440_1#52a883d4e?vop=1&amp;pid=59a42cec2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工业上将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通入冷的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溶液中制得漂白液，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下列说法不正确的是(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3_BD.440_1#52a883d4e?vop=1&amp;pid=59a42cec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441_1#52a883d4e.bracket?vop=1&amp;pid=59a42cec2&amp;color=0,0,0&amp;vpa=221&amp;vtp=1"/>
          <p:cNvSpPr/>
          <p:nvPr/>
        </p:nvSpPr>
        <p:spPr>
          <a:xfrm>
            <a:off x="7841646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440_2#52a883d4e.choices?vop=1&amp;pid=59a42cec2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漂白液的有效成分是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与冷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溶液反应，生成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后的漂白液消毒能力增强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溶液稳定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440_2#52a883d4e.choices?vop=1&amp;pid=59a42cec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9&amp;si=1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442_1#0abfddc80?vop=1&amp;pid=59a42cec2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的下列说法中，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3_BD.442_1#0abfddc80?vop=1&amp;pid=59a42cec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443_1#0abfddc80.bracket?vop=1&amp;pid=59a42cec2&amp;color=0,0,0&amp;vpa=222&amp;vtp=1"/>
          <p:cNvSpPr/>
          <p:nvPr/>
        </p:nvSpPr>
        <p:spPr>
          <a:xfrm>
            <a:off x="601399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442_2#0abfddc80.choices?vop=1&amp;pid=59a42cec2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能中和酸并受热分解产生气体，故可用作加工馒头的膨松剂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利用二者热稳定性差异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，可从它们的固体混合物中除去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等质量的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与足量盐酸反应，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放出的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更多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442_2#0abfddc80.choices?vop=1&amp;pid=59a42cec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0&amp;si=1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444_1#924694fc0?vop=1&amp;pid=59a42cec2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二氧化氯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可用于自来水消毒。实验室用草酸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的反应为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KClO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为阿伏加德罗常数的值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。下列说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法正确的是(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444_1#924694fc0?vop=1&amp;pid=59a42cec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445_1#924694fc0.bracket?vop=1&amp;pid=59a42cec2&amp;color=0,0,0&amp;vpa=223&amp;vtp=1"/>
          <p:cNvSpPr/>
          <p:nvPr/>
        </p:nvSpPr>
        <p:spPr>
          <a:xfrm>
            <a:off x="2158460" y="19258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444_2#924694fc0.choices?vop=1&amp;pid=59a42cec2&amp;color=0,0,0&amp;vtp=1&amp;bbb=1"/>
              <p:cNvSpPr/>
              <p:nvPr/>
            </p:nvSpPr>
            <p:spPr>
              <a:xfrm>
                <a:off x="832104" y="2375392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中含有的质子数为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常温常压下，生成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3.6 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的同时得到气体分子数为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溶液中含有的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数目为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中含原子数为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444_2#924694fc0.choices?vop=1&amp;pid=59a42cec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75392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1&amp;si=1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446_1#424a894c7?vop=1&amp;pid=59a42cec2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为阿伏加德罗常数的值，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3_BD.446_1#424a894c7?vop=1&amp;pid=59a42cec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447_1#424a894c7.bracket?vop=1&amp;pid=59a42cec2&amp;color=0,0,0&amp;vpa=224&amp;vtp=1"/>
          <p:cNvSpPr/>
          <p:nvPr/>
        </p:nvSpPr>
        <p:spPr>
          <a:xfrm>
            <a:off x="587321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446_2#424a894c7.choices?vop=1&amp;pid=59a42cec2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晶体中离子的数目为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［河北2024·4B］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112.0 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完全分解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，产生的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［福建2024·6D］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的混合气体含有的分子数目为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［广东2024·10C］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[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]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含有的质子数为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［福建2023·5A］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446_2#424a894c7.choices?vop=1&amp;pid=59a42cec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2&amp;si=1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448_1#30685b138?vop=1&amp;pid=59a42cec2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均为短周期金属元素，同温同压下，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的单质与足量稀盐酸反应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体积为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的单质与足量稀硫酸反应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体积为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2" name="QC_3_BD.448_1#30685b138?vop=1&amp;pid=59a42cec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81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449_1#30685b138.bracket?vop=1&amp;pid=59a42cec2&amp;color=0,0,0&amp;vpa=225&amp;vtp=1"/>
          <p:cNvSpPr/>
          <p:nvPr/>
        </p:nvSpPr>
        <p:spPr>
          <a:xfrm>
            <a:off x="8520843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448_2#30685b138.choices?vop=1&amp;pid=59a42cec2&amp;color=0,0,0&amp;vtp=1&amp;bbb=1"/>
              <p:cNvSpPr/>
              <p:nvPr/>
            </p:nvSpPr>
            <p:spPr>
              <a:xfrm>
                <a:off x="832104" y="1914644"/>
                <a:ext cx="10533888" cy="93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的物质的量之比一定为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消耗酸的物质的量之比一定为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产物中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化合价之比一定为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一定能确定产物中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的化合价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448_2#30685b138.choices?vop=1&amp;pid=59a42cec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4644"/>
                <a:ext cx="10533888" cy="939800"/>
              </a:xfrm>
              <a:prstGeom prst="rect">
                <a:avLst/>
              </a:prstGeom>
              <a:blipFill>
                <a:blip r:embed="rId4"/>
                <a:stretch>
                  <a:fillRect l="-1389" b="-58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9_1#28d17ac26?sp=1&amp;vop=1&amp;pid=0436b1a38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某学生运用所学知识研究钠的性质：将一块金属钠和一块铜片分别放在表面皿中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，研究它们在空气中的稳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定性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该学生采用的研究方法是(</a:t>
            </a:r>
            <a:r>
              <a:rPr lang="en-US" altLang="zh-CN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6_AN.30_1#28d17ac26.bracket?vop=1&amp;pid=0436b1a38&amp;color=0,0,0&amp;vpa=15&amp;vtp=1"/>
          <p:cNvSpPr/>
          <p:nvPr/>
        </p:nvSpPr>
        <p:spPr>
          <a:xfrm>
            <a:off x="42158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sp>
        <p:nvSpPr>
          <p:cNvPr id="4" name="QC_6_BD.29_2#28d17ac26?vop=1&amp;pid=0436b1a38&amp;color=0,0,0&amp;vtp=1&amp;bbb=1"/>
          <p:cNvSpPr/>
          <p:nvPr/>
        </p:nvSpPr>
        <p:spPr>
          <a:xfrm>
            <a:off x="832104" y="19489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64035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①观察法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②实验法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③模型法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④比较法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⑤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假说法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⑥分类法</a:t>
            </a:r>
            <a:endParaRPr lang="en-US" altLang="zh-CN" sz="1800" dirty="0"/>
          </a:p>
        </p:txBody>
      </p:sp>
      <p:sp>
        <p:nvSpPr>
          <p:cNvPr id="5" name="QC_6_BD.29_3#28d17ac26.choices?vop=1&amp;pid=0436b1a38&amp;color=0,0,0&amp;vtp=1&amp;bbb=1"/>
          <p:cNvSpPr/>
          <p:nvPr/>
        </p:nvSpPr>
        <p:spPr>
          <a:xfrm>
            <a:off x="832104" y="2403015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6497" algn="l"/>
                <a:tab pos="5374894" algn="l"/>
                <a:tab pos="805599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②⑤⑥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①②④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①③⑥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②④⑤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1_1#d2b85ca4c?vop=1&amp;pid=0436b1a38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下列关于化学学习和研究的说法错误的是(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32_1#d2b85ca4c.bracket?vop=1&amp;pid=0436b1a38&amp;color=0,0,0&amp;vpa=16&amp;vtp=1"/>
          <p:cNvSpPr/>
          <p:nvPr/>
        </p:nvSpPr>
        <p:spPr>
          <a:xfrm>
            <a:off x="5130260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sp>
        <p:nvSpPr>
          <p:cNvPr id="4" name="QC_6_BD.31_2#d2b85ca4c.choices?vop=1&amp;pid=0436b1a38&amp;color=0,0,0&amp;vtp=1&amp;bbb=1"/>
          <p:cNvSpPr/>
          <p:nvPr/>
        </p:nvSpPr>
        <p:spPr>
          <a:xfrm>
            <a:off x="832104" y="1529771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假说是一种推测性说明，是研究物质性质的一个必要步骤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观察是一种有计划、有目的地运用感官考察研究对象的方法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运用分类的方法，可根据物质所属的类别预测物质的性质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化学模型有助于解释一些化学现象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3_1#986cfadc0?vop=1&amp;pid=175dcd98a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教材变式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下列关于钠的叙述错误的是(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34_1#986cfadc0.bracket?vop=1&amp;pid=175dcd98a&amp;color=0,0,0&amp;vpa=17&amp;vtp=1"/>
          <p:cNvSpPr/>
          <p:nvPr/>
        </p:nvSpPr>
        <p:spPr>
          <a:xfrm>
            <a:off x="46730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4" name="QC_6_BD.33_2#986cfadc0.choices?vop=1&amp;pid=175dcd98a&amp;color=0,0,0&amp;vtp=1&amp;bbb=1"/>
          <p:cNvSpPr/>
          <p:nvPr/>
        </p:nvSpPr>
        <p:spPr>
          <a:xfrm>
            <a:off x="832104" y="1529771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钠是银白色金属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，硬度小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钠着火后，用干燥的沙土灭火</a:t>
            </a:r>
            <a:endParaRPr lang="en-US" altLang="zh-CN" sz="1800" dirty="0"/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实验室把钠保存在石蜡油或煤油中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实验后剩余的钠粒，不能放回原试剂瓶中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5_1#487ed4e8e?vop=1&amp;pid=175dcd98a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英国化学家汉弗里·戴维在十九世纪初通过电解的方式获得金属钠的单质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。下面关于金属钠的描述正确的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是(</a:t>
            </a:r>
            <a:r>
              <a:rPr lang="en-US" altLang="zh-CN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6_AN.36_1#487ed4e8e.bracket?vop=1&amp;pid=175dcd98a&amp;color=0,0,0&amp;vpa=18&amp;vtp=1"/>
          <p:cNvSpPr/>
          <p:nvPr/>
        </p:nvSpPr>
        <p:spPr>
          <a:xfrm>
            <a:off x="12440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4" name="QC_6_BD.35_2#487ed4e8e.choices?vop=1&amp;pid=175dcd98a&amp;color=0,0,0&amp;vtp=1&amp;bbb=1"/>
          <p:cNvSpPr/>
          <p:nvPr/>
        </p:nvSpPr>
        <p:spPr>
          <a:xfrm>
            <a:off x="832104" y="194899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少量钠应保存在水中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钠离子性质很活泼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钠很软，在新材料领域没有用途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钠的化学性质很活泼，在自然界中不能以游离态存在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_1#461fdde8d?sp=1&amp;vop=1&amp;pid=209614232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教材变式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进入近代，化学科学体系逐渐形成。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下列关于化学发展史的说法正确的是(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graphicFrame>
        <p:nvGraphicFramePr>
          <p:cNvPr id="3" name="QB_5_BD.1_2#461fdde8d?colgroup=6,14,10,10,10&amp;vop=1&amp;pid=209614232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674500"/>
              </p:ext>
            </p:extLst>
          </p:nvPr>
        </p:nvGraphicFramePr>
        <p:xfrm>
          <a:off x="832104" y="1622425"/>
          <a:ext cx="10524744" cy="2187200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3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54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6600"/>
                        </a:lnSpc>
                      </a:pPr>
                      <a:r>
                        <a:rPr lang="en-US" altLang="zh-CN" sz="3750" b="0" i="0" kern="0" spc="-9990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6600"/>
                        </a:lnSpc>
                      </a:pPr>
                      <a:r>
                        <a:rPr lang="en-US" altLang="zh-CN" sz="3750" b="0" i="0" kern="0" spc="-9990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6600"/>
                        </a:lnSpc>
                      </a:pPr>
                      <a:r>
                        <a:rPr lang="en-US" altLang="zh-CN" sz="3750" b="0" i="0" kern="0" spc="-9990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6600"/>
                        </a:lnSpc>
                      </a:pPr>
                      <a:r>
                        <a:rPr lang="en-US" altLang="zh-CN" sz="3750" b="0" i="0" kern="0" spc="-9990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贡献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发现元素周期律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提出氧化学说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提出分子学说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提出原子学说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QB_5_BD.1_3#461fdde8d.table_image?tii=1&amp;vop=1&amp;pid=209614232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3398" y="2081908"/>
            <a:ext cx="772072" cy="125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B_5_BD.1_4#461fdde8d.table_image?tii=2&amp;vop=1&amp;pid=209614232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7413" y="2081909"/>
            <a:ext cx="968875" cy="1256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B_5_BD.1_5#461fdde8d.table_image?tii=3&amp;vop=1&amp;pid=209614232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8257" y="2081908"/>
            <a:ext cx="711517" cy="125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B_5_BD.1_6#461fdde8d.table_image?tii=4&amp;vop=1&amp;pid=209614232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17661" y="2081908"/>
            <a:ext cx="756933" cy="125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B_5_AN.2_1#461fdde8d.bracket?vop=1&amp;pid=209614232&amp;color=0,0,0&amp;vpa=1&amp;vtp=1"/>
          <p:cNvSpPr/>
          <p:nvPr/>
        </p:nvSpPr>
        <p:spPr>
          <a:xfrm>
            <a:off x="9130760" y="1075817"/>
            <a:ext cx="3095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7_1#0f8b73dd8?sp=1&amp;vop=1&amp;pid=799de1a23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将一小块金属钠投入滴有紫色石蕊溶液的盛冷水的烧杯中，甲同学认为可以观察到下列实验现象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，其中正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确的有(</a:t>
            </a:r>
            <a:r>
              <a:rPr lang="en-US" altLang="zh-CN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6_AN.38_1#0f8b73dd8.bracket?vop=1&amp;pid=799de1a23&amp;color=0,0,0&amp;vpa=19&amp;vtp=1"/>
          <p:cNvSpPr/>
          <p:nvPr/>
        </p:nvSpPr>
        <p:spPr>
          <a:xfrm>
            <a:off x="17012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6_BD.37_2#0f8b73dd8?vop=1&amp;pid=799de1a23&amp;color=0,0,0&amp;vtp=1&amp;bbb=1"/>
          <p:cNvSpPr/>
          <p:nvPr/>
        </p:nvSpPr>
        <p:spPr>
          <a:xfrm>
            <a:off x="832104" y="194899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61749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①钠投入水中，先沉入水底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，后浮出水面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②钠立即与水剧烈反应</a:t>
            </a:r>
            <a:endParaRPr lang="en-US" altLang="zh-CN" sz="1800" dirty="0"/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6174994" algn="l"/>
              </a:tabLst>
              <a:defRPr/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反应后溶液变红色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④钠熔化成光亮的小球</a:t>
            </a:r>
            <a:endParaRPr lang="en-US" altLang="zh-CN" sz="1800" dirty="0"/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6174994" algn="l"/>
              </a:tabLst>
              <a:defRPr/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⑤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小球在水面上迅速游动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⑥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有“嘶嘶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”的响声发出</a:t>
            </a:r>
            <a:endParaRPr lang="en-US" altLang="zh-CN" sz="1800" dirty="0"/>
          </a:p>
        </p:txBody>
      </p:sp>
      <p:sp>
        <p:nvSpPr>
          <p:cNvPr id="5" name="QC_6_BD.37_3#0f8b73dd8.choices?vop=1&amp;pid=799de1a23&amp;color=0,0,0&amp;vtp=1&amp;bbb=1"/>
          <p:cNvSpPr/>
          <p:nvPr/>
        </p:nvSpPr>
        <p:spPr>
          <a:xfrm>
            <a:off x="832104" y="32189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63647" algn="l"/>
                <a:tab pos="5489194" algn="l"/>
                <a:tab pos="822744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①②③④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②③④⑤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②④⑤⑥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③④⑥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9_1#34be1b845?sp=1&amp;vop=1&amp;pid=799de1a23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新情境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某同学按如图所示实验装置进行钠跟水反应的实验，打开右端胶塞，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将一小块金属钠加入煤油中，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迅速塞紧塞子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下列说法中正确的是(</a:t>
            </a:r>
            <a:r>
              <a:rPr lang="en-US" altLang="zh-CN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6_AN.40_1#34be1b845.bracket?vop=1&amp;pid=799de1a23&amp;color=0,0,0&amp;vpa=20&amp;vtp=1"/>
          <p:cNvSpPr/>
          <p:nvPr/>
        </p:nvSpPr>
        <p:spPr>
          <a:xfrm>
            <a:off x="46730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6_BD.39_2#34be1b845?htil=1&amp;vop=1&amp;pid=799de1a23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9300" y="2041644"/>
            <a:ext cx="1361014" cy="161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39_3#34be1b845.choices?htil=1&amp;vop=1&amp;pid=799de1a23&amp;color=0,0,0&amp;vtp=1&amp;bbb=1"/>
              <p:cNvSpPr/>
              <p:nvPr/>
            </p:nvSpPr>
            <p:spPr>
              <a:xfrm>
                <a:off x="832104" y="1948990"/>
                <a:ext cx="951890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金属钠落在煤油中，有气体产生，并且上下跳动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从左端长颈漏斗中滴加酚酞溶液，水溶液变为红色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反应一段时间后，左端液面上升进入长颈漏斗，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处有无色氧气产生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打开活塞A，在右端导管口直接点燃，产生黄色火焰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6_BD.39_3#34be1b845.choices?htil=1&amp;vop=1&amp;pid=799de1a2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9518904" cy="1676400"/>
              </a:xfrm>
              <a:prstGeom prst="rect">
                <a:avLst/>
              </a:prstGeom>
              <a:blipFill>
                <a:blip r:embed="rId4"/>
                <a:stretch>
                  <a:fillRect l="-1537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41_1#e6ee65d02?sp=1&amp;vop=1&amp;pid=799de1a23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2019年诺贝尔化学奖颁给几位在锂离子电池研发领域做出贡献的科学家，锂单质化学性质与钠类似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，活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泼性比钠略差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。它的密度为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0.534 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，将绿豆大的锂投入水中，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下列实验现象合理的有(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41_1#e6ee65d02?sp=1&amp;vop=1&amp;pid=799de1a2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42_1#e6ee65d02.bracket?vop=1&amp;pid=799de1a23&amp;color=0,0,0&amp;vpa=21&amp;vtp=1"/>
          <p:cNvSpPr/>
          <p:nvPr/>
        </p:nvSpPr>
        <p:spPr>
          <a:xfrm>
            <a:off x="10191146" y="1506720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sp>
        <p:nvSpPr>
          <p:cNvPr id="4" name="QC_6_BD.41_2#e6ee65d02?vop=1&amp;pid=799de1a23&amp;color=0,0,0&amp;vtp=1&amp;bbb=1&amp;hb=1"/>
          <p:cNvSpPr/>
          <p:nvPr/>
        </p:nvSpPr>
        <p:spPr>
          <a:xfrm>
            <a:off x="832104" y="1914644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①锂沉入水中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②锂浮在水面上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③水中不会有大量气泡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④反应后在水中加入几滴石蕊溶液，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溶液变红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⑤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锂四处游动</a:t>
            </a:r>
            <a:endParaRPr lang="en-US" altLang="zh-CN" dirty="0"/>
          </a:p>
        </p:txBody>
      </p:sp>
      <p:sp>
        <p:nvSpPr>
          <p:cNvPr id="5" name="QC_6_BD.41_3#e6ee65d02.choices?vop=1&amp;pid=799de1a23&amp;color=0,0,0&amp;vtp=1&amp;bbb=1"/>
          <p:cNvSpPr/>
          <p:nvPr/>
        </p:nvSpPr>
        <p:spPr>
          <a:xfrm>
            <a:off x="832104" y="27744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649347" algn="l"/>
                <a:tab pos="5260594" algn="l"/>
                <a:tab pos="788454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②⑤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①③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②③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②④⑤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3_1#273099ae0?vop=1&amp;pid=799de1a23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教材变式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向下列溶液中分别放入一小块金属钠，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其中说法正确的是(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44_1#273099ae0.bracket?vop=1&amp;pid=799de1a23&amp;color=0,0,0&amp;vpa=22&amp;vtp=1"/>
          <p:cNvSpPr/>
          <p:nvPr/>
        </p:nvSpPr>
        <p:spPr>
          <a:xfrm>
            <a:off x="76448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43_2#273099ae0.choices?vop=1&amp;pid=799de1a23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放入饱和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溶液中：有氢气放出，恢复至原温度后溶液浓度增大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放入稀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溶液中：有氢气放出，有紫红色的铜析出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放入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溶液中：有氢气放出，有白色沉淀生成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放入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溶液中：有氢气放出，溶液变浑浊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43_2#273099ae0.choices?vop=1&amp;pid=799de1a2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5_1#2699b241f?vop=1&amp;pid=d24fe7a65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46_1#2699b241f.bracket?vop=1&amp;pid=d24fe7a65&amp;color=0,0,0&amp;vpa=23&amp;vtp=1"/>
          <p:cNvSpPr/>
          <p:nvPr/>
        </p:nvSpPr>
        <p:spPr>
          <a:xfrm>
            <a:off x="28442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45_2#2699b241f.choices?vop=1&amp;pid=d24fe7a65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海水中的钠元素以单质形式存在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反应时仅生成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钠在氧气中燃烧比在空气中更剧烈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从煤油中取出钠块，表面呈光亮的银白色金属光泽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45_2#2699b241f.choices?vop=1&amp;pid=d24fe7a6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47_1#b226ad87e?sp=1&amp;vop=1&amp;pid=d24fe7a65&amp;color=0,0,0&amp;vtp=1&amp;bt=1&amp;bbb=1"/>
              <p:cNvSpPr/>
              <p:nvPr/>
            </p:nvSpPr>
            <p:spPr>
              <a:xfrm>
                <a:off x="832104" y="1080000"/>
                <a:ext cx="10533888" cy="1295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钠与氧气发生下列反应：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列说法不正确的是(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47_1#b226ad87e?sp=1&amp;vop=1&amp;pid=d24fe7a6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95400"/>
              </a:xfrm>
              <a:prstGeom prst="rect">
                <a:avLst/>
              </a:prstGeom>
              <a:blipFill>
                <a:blip r:embed="rId3"/>
                <a:stretch>
                  <a:fillRect l="-1389" b="-704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48_1#b226ad87e.bracket?vop=1&amp;pid=d24fe7a65&amp;color=0,0,0&amp;vpa=24&amp;vtp=1"/>
          <p:cNvSpPr/>
          <p:nvPr/>
        </p:nvSpPr>
        <p:spPr>
          <a:xfrm>
            <a:off x="3072860" y="19639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47_2#b226ad87e.choices?vop=1&amp;pid=d24fe7a65&amp;color=0,0,0&amp;vtp=1&amp;bbb=1"/>
              <p:cNvSpPr/>
              <p:nvPr/>
            </p:nvSpPr>
            <p:spPr>
              <a:xfrm>
                <a:off x="832104" y="2393489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实验时②中用于盛放钠块的坩埚需干燥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加热后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②中先生成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，停止加热后，反应放出的热量使余钠熔化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反应①②中消耗相同质量的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，转移的电子数相同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在坩埚中加热钠反应时，不能近距离俯视坩埚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47_2#b226ad87e.choices?vop=1&amp;pid=d24fe7a6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93489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49_1#88bcb000a?sp=1&amp;vop=1&amp;pid=444771914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下列关于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的叙述正确的是(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49_1#88bcb000a?sp=1&amp;vop=1&amp;pid=44477191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50_1#88bcb000a.bracket?vop=1&amp;pid=444771914&amp;color=0,0,0&amp;vpa=25&amp;vtp=1"/>
          <p:cNvSpPr/>
          <p:nvPr/>
        </p:nvSpPr>
        <p:spPr>
          <a:xfrm>
            <a:off x="4918297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49_2#88bcb000a?vop=1&amp;pid=444771914&amp;color=0,0,0&amp;vtp=1&amp;bbb=1"/>
              <p:cNvSpPr/>
              <p:nvPr/>
            </p:nvSpPr>
            <p:spPr>
              <a:xfrm>
                <a:off x="832104" y="1529771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都能和水反应生成碱，它们都是化合反应</a:t>
                </a:r>
                <a:endParaRPr lang="en-US" altLang="zh-CN" sz="1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可作供氧剂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</a:t>
                </a:r>
                <a:endParaRPr lang="en-US" altLang="zh-CN" sz="1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在空气中久置都会发生变质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，最后变为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粉末</a:t>
                </a:r>
                <a:endParaRPr lang="en-US" altLang="zh-CN" sz="1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的阴、阳离子个数比分别为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1:2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向酚酞溶液中加入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粉末，溶液先变红后褪色，并有气泡生成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C_6_BD.49_2#88bcb000a?vop=1&amp;pid=44477191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2095500"/>
              </a:xfrm>
              <a:prstGeom prst="rect">
                <a:avLst/>
              </a:prstGeom>
              <a:blipFill>
                <a:blip r:embed="rId4"/>
                <a:stretch>
                  <a:fillRect l="-1389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BD.49_3#88bcb000a.choices?vop=1&amp;pid=444771914&amp;color=0,0,0&amp;vtp=1&amp;bbb=1"/>
          <p:cNvSpPr/>
          <p:nvPr/>
        </p:nvSpPr>
        <p:spPr>
          <a:xfrm>
            <a:off x="832104" y="3590925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6497" algn="l"/>
                <a:tab pos="5374894" algn="l"/>
                <a:tab pos="805599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①③④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①②⑤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②③⑤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①④⑤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51_1#fc9ffa8f9?vop=1&amp;pid=444771914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的混合溶液中加入一定量的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51_1#fc9ffa8f9?vop=1&amp;pid=44477191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52_1#fc9ffa8f9.bracket?vop=1&amp;pid=444771914&amp;color=0,0,0&amp;vpa=26&amp;vtp=1"/>
          <p:cNvSpPr/>
          <p:nvPr/>
        </p:nvSpPr>
        <p:spPr>
          <a:xfrm>
            <a:off x="9342406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51_2#fc9ffa8f9.choices?vop=1&amp;pid=444771914&amp;color=0,0,0&amp;vtp=1&amp;bbb=1"/>
              <p:cNvSpPr/>
              <p:nvPr/>
            </p:nvSpPr>
            <p:spPr>
              <a:xfrm>
                <a:off x="832104" y="1495425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反应后静置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，上层溶液可能为无色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反应后溶液中的溶质可能只有一种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发生的反应包括置换反应和复分解反应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中阴、阳离子的个数比为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51_2#fc9ffa8f9.choices?vop=1&amp;pid=44477191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3_1#192c720b9?htil=2&amp;vop=1&amp;pid=444771914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8935" y="1171440"/>
            <a:ext cx="4297680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53_2#192c720b9?htil=2&amp;sp=1&amp;vop=1&amp;pid=444771914&amp;color=0,0,0&amp;vtp=1&amp;bt=1&amp;bbb=1&amp;hb=1&amp;hs=1"/>
              <p:cNvSpPr/>
              <p:nvPr/>
            </p:nvSpPr>
            <p:spPr>
              <a:xfrm>
                <a:off x="832104" y="1080000"/>
                <a:ext cx="6153912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现有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的混合物样品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，某同学在实验室用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（部分夹持仪器已省略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）测定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的含量：</a:t>
                </a:r>
                <a:endParaRPr lang="zh-CN" altLang="en-US" sz="18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zh-CN" altLang="en-US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回答下列问题：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6_BD.53_2#192c720b9?htil=2&amp;sp=1&amp;vop=1&amp;pid=444771914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6153912" cy="1257300"/>
              </a:xfrm>
              <a:prstGeom prst="rect">
                <a:avLst/>
              </a:prstGeom>
              <a:blipFill>
                <a:blip r:embed="rId4"/>
                <a:stretch>
                  <a:fillRect l="-2379" r="-1586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54_1#e1390785e?htil=2&amp;vop=1&amp;pid=192c720b9&amp;color=0,0,0&amp;vtp=1&amp;bbb=1&amp;hb=1&amp;hs=1"/>
              <p:cNvSpPr/>
              <p:nvPr/>
            </p:nvSpPr>
            <p:spPr>
              <a:xfrm>
                <a:off x="832104" y="2355390"/>
                <a:ext cx="6153912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中阳离子与阴离子的个数之比为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于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填“酸”“碱”或“盐”）。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BD.54_1#e1390785e?htil=2&amp;vop=1&amp;pid=192c720b9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6153912" cy="838200"/>
              </a:xfrm>
              <a:prstGeom prst="rect">
                <a:avLst/>
              </a:prstGeom>
              <a:blipFill>
                <a:blip r:embed="rId5"/>
                <a:stretch>
                  <a:fillRect l="-2379" r="-1388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55_1#e1390785e.blank?vop=1&amp;pid=192c720b9&amp;color=0,0,0&amp;vpa=27&amp;vtp=1&amp;bbb=1"/>
              <p:cNvSpPr/>
              <p:nvPr/>
            </p:nvSpPr>
            <p:spPr>
              <a:xfrm>
                <a:off x="5311584" y="2402514"/>
                <a:ext cx="4699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55_1#e1390785e.blank?vop=1&amp;pid=192c720b9&amp;color=0,0,0&amp;vpa=2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1584" y="2402514"/>
                <a:ext cx="469900" cy="279400"/>
              </a:xfrm>
              <a:prstGeom prst="rect">
                <a:avLst/>
              </a:prstGeom>
              <a:blipFill>
                <a:blip r:embed="rId6"/>
                <a:stretch>
                  <a:fillRect l="-5195" r="-5195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56_1#e1390785e.blank?vop=1&amp;pid=192c720b9&amp;color=0,0,0&amp;vpa=28&amp;vtp=1"/>
          <p:cNvSpPr/>
          <p:nvPr/>
        </p:nvSpPr>
        <p:spPr>
          <a:xfrm>
            <a:off x="1066260" y="2744010"/>
            <a:ext cx="395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盐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57_1#0626908cf?vop=1&amp;pid=192c720b9&amp;color=0,0,0&amp;vtp=1&amp;bbb=1&amp;hs=1"/>
              <p:cNvSpPr/>
              <p:nvPr/>
            </p:nvSpPr>
            <p:spPr>
              <a:xfrm>
                <a:off x="832104" y="321899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（2）本实验装置图中有一处明显错误，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请指出：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（3）装置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D的作用是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若无装置D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，测得样品中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的质量分数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填“偏高”“偏低”或“无影响”）。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（4）实验结束后，装置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中水的体积为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，已知氧气的密度为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，样品中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质量分数为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用含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的代数式表示）。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7_BD.57_1#0626908cf?vop=1&amp;pid=192c720b9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18990"/>
                <a:ext cx="10533888" cy="2095500"/>
              </a:xfrm>
              <a:prstGeom prst="rect">
                <a:avLst/>
              </a:prstGeom>
              <a:blipFill>
                <a:blip r:embed="rId7"/>
                <a:stretch>
                  <a:fillRect l="-1389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58_1#0626908cf.blank?vop=1&amp;pid=192c720b9&amp;color=0,0,0&amp;vpa=29&amp;vtp=1&amp;bbb=1"/>
          <p:cNvSpPr/>
          <p:nvPr/>
        </p:nvSpPr>
        <p:spPr>
          <a:xfrm>
            <a:off x="5758910" y="3188510"/>
            <a:ext cx="28241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装置B中导管“短进长出”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7_AN.60_1#0626908cf.blank?vop=1&amp;pid=192c720b9&amp;color=0,0,0&amp;vpa=30&amp;vtp=1&amp;bbb=1"/>
              <p:cNvSpPr/>
              <p:nvPr/>
            </p:nvSpPr>
            <p:spPr>
              <a:xfrm>
                <a:off x="2973642" y="3686294"/>
                <a:ext cx="2514473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吸收未反应的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11" name="QB_7_AN.60_1#0626908cf.blank?vop=1&amp;pid=192c720b9&amp;color=0,0,0&amp;vpa=3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3642" y="3686294"/>
                <a:ext cx="2514473" cy="292100"/>
              </a:xfrm>
              <a:prstGeom prst="rect">
                <a:avLst/>
              </a:prstGeom>
              <a:blipFill>
                <a:blip r:embed="rId8"/>
                <a:stretch>
                  <a:fillRect l="-3883" t="-27083" r="-1214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QB_7_AN.61_1#0626908cf.blank?vop=1&amp;pid=192c720b9&amp;color=0,0,0&amp;vpa=31&amp;vtp=1&amp;bbb=1"/>
          <p:cNvSpPr/>
          <p:nvPr/>
        </p:nvSpPr>
        <p:spPr>
          <a:xfrm>
            <a:off x="9954227" y="3607610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偏高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QB_7_AN.63_1#0626908cf.blank?vop=1&amp;pid=192c720b9&amp;color=0,0,0&amp;vpa=32&amp;vtp=1&amp;bbb=1&amp;rh=30.7"/>
              <p:cNvSpPr/>
              <p:nvPr/>
            </p:nvSpPr>
            <p:spPr>
              <a:xfrm>
                <a:off x="849566" y="4828024"/>
                <a:ext cx="770192" cy="38989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39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80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den>
                    </m:f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4" name="QB_7_AN.63_1#0626908cf.blank?vop=1&amp;pid=192c720b9&amp;color=0,0,0&amp;vpa=32&amp;vtp=1&amp;bbb=1&amp;rh=30.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566" y="4828024"/>
                <a:ext cx="770192" cy="389890"/>
              </a:xfrm>
              <a:prstGeom prst="rect">
                <a:avLst/>
              </a:prstGeom>
              <a:blipFill>
                <a:blip r:embed="rId9"/>
                <a:stretch>
                  <a:fillRect l="-2362" t="-3125" r="-3937" b="-140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1" grpId="0" build="p" animBg="1"/>
      <p:bldP spid="12" grpId="0" build="p" animBg="1"/>
      <p:bldP spid="1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4_1#f19627dd6?sp=1&amp;vop=1&amp;pid=192c720b9&amp;color=0,0,0&amp;vtp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）某学生设计了以下实验方案来测定该样品中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的质量分数，其操作流程和实验数据如图：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64_1#f19627dd6?sp=1&amp;vop=1&amp;pid=192c720b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2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#f19627dd6?vop=1&amp;pid=192c720b9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1601" y="1863344"/>
            <a:ext cx="4467651" cy="62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65_1#f19627dd6?vop=1&amp;pid=192c720b9&amp;color=0,0,0&amp;vtp=1&amp;bbb=1"/>
              <p:cNvSpPr/>
              <p:nvPr/>
            </p:nvSpPr>
            <p:spPr>
              <a:xfrm>
                <a:off x="832104" y="22352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该样品中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的质量分数为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65_1#f19627dd6?vop=1&amp;pid=192c720b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23520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66_1#f19627dd6.blank?vop=1&amp;pid=192c720b9&amp;color=0,0,0&amp;vpa=33&amp;vtp=1&amp;bbb=1"/>
              <p:cNvSpPr/>
              <p:nvPr/>
            </p:nvSpPr>
            <p:spPr>
              <a:xfrm>
                <a:off x="3700335" y="2267267"/>
                <a:ext cx="57467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66_1#f19627dd6.blank?vop=1&amp;pid=192c720b9&amp;color=0,0,0&amp;vpa=3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0335" y="2267267"/>
                <a:ext cx="574675" cy="279400"/>
              </a:xfrm>
              <a:prstGeom prst="rect">
                <a:avLst/>
              </a:prstGeom>
              <a:blipFill>
                <a:blip r:embed="rId5"/>
                <a:stretch>
                  <a:fillRect l="-5319" r="-6383" b="-869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036888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_1#b2373fb95?vop=1&amp;pid=209614232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下列有关说法不正确的是(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5_AN.4_1#b2373fb95.bracket?vop=1&amp;pid=209614232&amp;color=0,0,0&amp;vpa=2&amp;vtp=1"/>
          <p:cNvSpPr/>
          <p:nvPr/>
        </p:nvSpPr>
        <p:spPr>
          <a:xfrm>
            <a:off x="35300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5_BD.3_2#b2373fb95.choices?vop=1&amp;pid=209614232&amp;color=0,0,0&amp;vtp=1&amp;bbb=1"/>
          <p:cNvSpPr/>
          <p:nvPr/>
        </p:nvSpPr>
        <p:spPr>
          <a:xfrm>
            <a:off x="832104" y="1529771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烧制陶瓷、冶炼金属、酿造酒类的过程中，都发生了化学变化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化学家可以在分子、原子层面操纵分子和原子，组装分子材料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随着计算机技术的发展，现代化学逐渐与实验脱离，以理论为主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我国科学家成功地合成了结晶牛胰岛素，这是世界上首次人工合成的、具有生物活性的蛋白质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BD.67_1#d8b092d08?sp=1&amp;vop=1&amp;pid=fa5eb8ec7&amp;color=0,0,0&amp;vtp=1&amp;bbb=1&amp;hb=1"/>
              <p:cNvSpPr/>
              <p:nvPr/>
            </p:nvSpPr>
            <p:spPr>
              <a:xfrm>
                <a:off x="832104" y="1487924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研究物质的性质，常常运用实验、分类、比较、观察（观察是一种有计划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、有目的地运用感官考察研究对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象的方法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）等方法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。某学习小组探究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分别与水（滴加石蕊溶液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）反应的实验现象的装置如图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该学习小组没有使用到的研究物质性质的方法是(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C_5_BD.67_1#d8b092d08?sp=1&amp;vop=1&amp;pid=fa5eb8ec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87924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r="-1505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68_1#d8b092d08.bracket?vop=1&amp;pid=fa5eb8ec7&amp;color=0,0,0&amp;vpa=34&amp;vtp=1"/>
          <p:cNvSpPr/>
          <p:nvPr/>
        </p:nvSpPr>
        <p:spPr>
          <a:xfrm>
            <a:off x="6514560" y="2333744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5" name="QC_5_BD.67_2#d8b092d08?vop=1&amp;pid=fa5eb8ec7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6672" y="2859524"/>
            <a:ext cx="144475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C_5_BD.67_3#d8b092d08.choices?vop=1&amp;pid=fa5eb8ec7&amp;color=0,0,0&amp;vtp=1&amp;bbb=1"/>
          <p:cNvSpPr/>
          <p:nvPr/>
        </p:nvSpPr>
        <p:spPr>
          <a:xfrm>
            <a:off x="832104" y="412952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6497" algn="l"/>
                <a:tab pos="5374894" algn="l"/>
                <a:tab pos="805599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实验法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分类法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比较法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观察法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69_1#6c683c4a4?vop=1&amp;pid=fa5eb8ec7&amp;color=0,0,0&amp;vtp=1&amp;bt=1&amp;bbb=1&amp;hb=1"/>
              <p:cNvSpPr/>
              <p:nvPr/>
            </p:nvSpPr>
            <p:spPr>
              <a:xfrm>
                <a:off x="832104" y="1080000"/>
                <a:ext cx="10533888" cy="1155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观察是研究物质性质的一种基本方法。某同学将一小块金属钠露置于空气中，观察到下列现象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：银白色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①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变灰暗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②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变白色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③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出现液滴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④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白色固体。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C_5_BD.69_1#6c683c4a4?vop=1&amp;pid=fa5eb8ec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155700"/>
              </a:xfrm>
              <a:prstGeom prst="rect">
                <a:avLst/>
              </a:prstGeom>
              <a:blipFill>
                <a:blip r:embed="rId3"/>
                <a:stretch>
                  <a:fillRect l="-13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70_1#6c683c4a4.bracket?vop=1&amp;pid=fa5eb8ec7&amp;color=0,0,0&amp;vpa=35&amp;vtp=1"/>
          <p:cNvSpPr/>
          <p:nvPr/>
        </p:nvSpPr>
        <p:spPr>
          <a:xfrm>
            <a:off x="7594060" y="1793232"/>
            <a:ext cx="331788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2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4" name="QC_5_BD.69_2#6c683c4a4.choices?vop=1&amp;pid=fa5eb8ec7&amp;color=0,0,0&amp;vtp=1&amp;bbb=1"/>
          <p:cNvSpPr/>
          <p:nvPr/>
        </p:nvSpPr>
        <p:spPr>
          <a:xfrm>
            <a:off x="832104" y="2232144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①发生氧化还原反应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，生成了过氧化钠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④只发生物理变化</a:t>
            </a:r>
            <a:endParaRPr lang="en-US" altLang="zh-CN" sz="1800" dirty="0">
              <a:solidFill>
                <a:srgbClr val="000000"/>
              </a:solidFill>
            </a:endParaRPr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③是碳酸钠吸收空气中的水蒸气形成了溶液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②变白色主要是因为生成了氢氧化钠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71_1#4f2094000?sp=1&amp;vop=1&amp;pid=fa5eb8ec7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新情境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为研究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的性质，进行如下实验：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5_BD.71_1#4f2094000?sp=1&amp;vop=1&amp;pid=fa5eb8ec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3" name="QC_5_BD.71_2#4f2094000?colgroup=6,50&amp;vop=1&amp;pid=fa5eb8ec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6761979"/>
                  </p:ext>
                </p:extLst>
              </p:nvPr>
            </p:nvGraphicFramePr>
            <p:xfrm>
              <a:off x="832104" y="1622544"/>
              <a:ext cx="10533888" cy="1710436"/>
            </p:xfrm>
            <a:graphic>
              <a:graphicData uri="http://schemas.openxmlformats.org/drawingml/2006/table">
                <a:tbl>
                  <a:tblPr/>
                  <a:tblGrid>
                    <a:gridCol w="12344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4432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液体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6964"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800"/>
                            </a:lnSpc>
                          </a:pPr>
                          <a:r>
                            <a:rPr lang="en-US" altLang="zh-CN" sz="33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蒸馏水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Ⅰ.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浮在液面上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熔成小球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剧烈反应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产生少量白雾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Ⅱ.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浮在液面上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反应比Ⅰ中剧烈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产生白雾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硫酸铜溶液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Ⅲ.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浮在液面上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剧烈反应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没有出现红色物质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烧杯中有蓝色沉淀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3" name="QC_5_BD.71_2#4f2094000?colgroup=6,50&amp;vop=1&amp;pid=fa5eb8ec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6761979"/>
                  </p:ext>
                </p:extLst>
              </p:nvPr>
            </p:nvGraphicFramePr>
            <p:xfrm>
              <a:off x="832104" y="1622544"/>
              <a:ext cx="10533888" cy="1710436"/>
            </p:xfrm>
            <a:graphic>
              <a:graphicData uri="http://schemas.openxmlformats.org/drawingml/2006/table">
                <a:tbl>
                  <a:tblPr/>
                  <a:tblGrid>
                    <a:gridCol w="12344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4432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7105" t="-101786" r="-402632" b="-32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6964"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800"/>
                            </a:lnSpc>
                          </a:pPr>
                          <a:r>
                            <a:rPr lang="en-US" altLang="zh-CN" sz="33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蒸馏水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1571" t="-198246" r="-164" b="-215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1571" t="-303571" r="-164" b="-1196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硫酸铜溶液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1571" t="-403571" r="-164" b="-196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QC_5_BD.71_3#4f2094000.table_image?tii=9&amp;vop=1&amp;pid=fa5eb8ec7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8428" y="2484874"/>
            <a:ext cx="621792" cy="66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5_BD.71_4#4f2094000?vop=1&amp;pid=fa5eb8ec7&amp;color=0,0,0&amp;vtp=1&amp;bbb=1"/>
          <p:cNvSpPr/>
          <p:nvPr/>
        </p:nvSpPr>
        <p:spPr>
          <a:xfrm>
            <a:off x="832104" y="34640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下列说法错误的是(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6" name="QC_5_AN.72_1#4f2094000.bracket?vop=1&amp;pid=fa5eb8ec7&amp;color=0,0,0&amp;vpa=36&amp;vtp=1"/>
          <p:cNvSpPr/>
          <p:nvPr/>
        </p:nvSpPr>
        <p:spPr>
          <a:xfrm>
            <a:off x="2844260" y="3460869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5_BD.71_5#4f2094000.choices?vop=1&amp;pid=fa5eb8ec7&amp;color=0,0,0&amp;vtp=1&amp;bbb=1"/>
              <p:cNvSpPr/>
              <p:nvPr/>
            </p:nvSpPr>
            <p:spPr>
              <a:xfrm>
                <a:off x="832104" y="3914315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Ⅰ中现象说明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与水反应放热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Ⅱ中反应比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Ⅰ中剧烈是因为稀盐酸中的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浓度比蒸馏水中的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浓度大很多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Ⅲ中的蓝色沉淀可能是氢氧化铜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Ⅲ中没有出现红色物质，说明没有铜单质生成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，可据此判断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氧化性弱于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7" name="QC_5_BD.71_5#4f2094000.choices?vop=1&amp;pid=fa5eb8ec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14315"/>
                <a:ext cx="10533888" cy="1676400"/>
              </a:xfrm>
              <a:prstGeom prst="rect">
                <a:avLst/>
              </a:prstGeom>
              <a:blipFill>
                <a:blip r:embed="rId6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73_1#9f4f41b28?sp=1&amp;vop=1&amp;pid=fa5eb8ec7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性质实验如下：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5_BD.73_1#9f4f41b28?sp=1&amp;vop=1&amp;pid=fa5eb8ec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5_BD.73_2#9f4f41b28?vop=1&amp;pid=fa5eb8ec7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2816" y="1622544"/>
            <a:ext cx="3694176" cy="119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73_3#9f4f41b28?vop=1&amp;pid=fa5eb8ec7&amp;color=0,0,0&amp;vtp=1&amp;bbb=1&amp;hb=1"/>
              <p:cNvSpPr/>
              <p:nvPr/>
            </p:nvSpPr>
            <p:spPr>
              <a:xfrm>
                <a:off x="832104" y="2956044"/>
                <a:ext cx="10533888" cy="87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与水反应经历了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；②酚酞褪色原因与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溶液的浓度大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小或物质的强氧化性有关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根据上述实验可以得出的结论是(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C_5_BD.73_3#9f4f41b28?vop=1&amp;pid=fa5eb8ec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956044"/>
                <a:ext cx="10533888" cy="876300"/>
              </a:xfrm>
              <a:prstGeom prst="rect">
                <a:avLst/>
              </a:prstGeom>
              <a:blipFill>
                <a:blip r:embed="rId5"/>
                <a:stretch>
                  <a:fillRect l="-1389" r="-1042" b="-104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N.74_1#9f4f41b28.bracket?vop=1&amp;pid=fa5eb8ec7&amp;color=0,0,0&amp;vpa=37&amp;vtp=1"/>
          <p:cNvSpPr/>
          <p:nvPr/>
        </p:nvSpPr>
        <p:spPr>
          <a:xfrm>
            <a:off x="6959060" y="3420864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BD.73_4#9f4f41b28.choices?vop=1&amp;pid=fa5eb8ec7&amp;color=0,0,0&amp;vtp=1&amp;bbb=1"/>
              <p:cNvSpPr/>
              <p:nvPr/>
            </p:nvSpPr>
            <p:spPr>
              <a:xfrm>
                <a:off x="832104" y="38666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能使酚酞褪色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浓氢氧化钠溶液能使酚酞褪色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和浓氢氧化钠溶液都能使酚酞褪色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可利用二氧化锰和水来完善实验方案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C_5_BD.73_4#9f4f41b28.choices?vop=1&amp;pid=fa5eb8ec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866690"/>
                <a:ext cx="10533888" cy="838200"/>
              </a:xfrm>
              <a:prstGeom prst="rect">
                <a:avLst/>
              </a:prstGeom>
              <a:blipFill>
                <a:blip r:embed="rId6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75_1#c7282fa52?sp=1&amp;vop=1&amp;pid=fa5eb8ec7&amp;color=0,0,0&amp;vtp=1&amp;bt=1&amp;bbb=1&amp;hb=1"/>
              <p:cNvSpPr/>
              <p:nvPr/>
            </p:nvSpPr>
            <p:spPr>
              <a:xfrm>
                <a:off x="832104" y="1080000"/>
                <a:ext cx="10533888" cy="1104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某实验小组用如图装置进行“钠与二氧化碳反应”的实验探究（尾气处理装置已略去）。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：常温下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能使一些化合物中的金属离子被还原。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PdCl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Pd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反应生成黑色的金属钯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，此反应也可用来检测微量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的存在。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5_BD.75_1#c7282fa52?sp=1&amp;vop=1&amp;pid=fa5eb8ec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104900"/>
              </a:xfrm>
              <a:prstGeom prst="rect">
                <a:avLst/>
              </a:prstGeom>
              <a:blipFill>
                <a:blip r:embed="rId3"/>
                <a:stretch>
                  <a:fillRect l="-1389" t="-2210" r="-2778" b="-99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75_2#c7282fa52?htil=3&amp;vop=1&amp;pid=fa5eb8ec7&amp;color=0,0,0&amp;tib=255,255,255&amp;vtp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9538" y="2311962"/>
            <a:ext cx="4480560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6_BD.76_1#878e9f252?htil=3&amp;vop=1&amp;pid=c7282fa52&amp;color=0,0,0&amp;vtp=1&amp;bbb=1&amp;hs=1"/>
          <p:cNvSpPr/>
          <p:nvPr/>
        </p:nvSpPr>
        <p:spPr>
          <a:xfrm>
            <a:off x="832104" y="2184961"/>
            <a:ext cx="5971032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（1）装置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③的作用是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77_1#878e9f252.blank?vop=1&amp;pid=c7282fa52&amp;color=0,0,0&amp;vpa=38&amp;vtp=1&amp;bbb=1"/>
              <p:cNvSpPr/>
              <p:nvPr/>
            </p:nvSpPr>
            <p:spPr>
              <a:xfrm>
                <a:off x="3015711" y="2183628"/>
                <a:ext cx="2608199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气体中的水蒸气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6_AN.77_1#878e9f252.blank?vop=1&amp;pid=c7282fa52&amp;color=0,0,0&amp;vpa=3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5711" y="2183628"/>
                <a:ext cx="2608199" cy="279400"/>
              </a:xfrm>
              <a:prstGeom prst="rect">
                <a:avLst/>
              </a:prstGeom>
              <a:blipFill>
                <a:blip r:embed="rId5"/>
                <a:stretch>
                  <a:fillRect l="-2804" t="-32609" r="-2336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BD.78_1#df5eaf02b?htil=3&amp;vop=1&amp;pid=c7282fa52&amp;color=0,0,0&amp;vtp=1&amp;bbb=1&amp;hb=1&amp;hs=1"/>
          <p:cNvSpPr/>
          <p:nvPr/>
        </p:nvSpPr>
        <p:spPr>
          <a:xfrm>
            <a:off x="832104" y="2580686"/>
            <a:ext cx="5971032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（2）实验时，先打开①中活塞，缓慢滴加稀盐酸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，当</a:t>
            </a:r>
          </a:p>
          <a:p>
            <a:pPr latinLnBrk="1">
              <a:lnSpc>
                <a:spcPts val="2900"/>
              </a:lnSpc>
            </a:pPr>
            <a:r>
              <a:rPr lang="en-US" altLang="zh-CN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时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，再用酒精灯火焰加热④中的钠。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7" name="QB_6_AN.79_1#df5eaf02b.blank?vop=1&amp;pid=c7282fa52&amp;color=0,0,0&amp;vpa=39&amp;vtp=1&amp;bbb=1"/>
          <p:cNvSpPr/>
          <p:nvPr/>
        </p:nvSpPr>
        <p:spPr>
          <a:xfrm>
            <a:off x="901160" y="2911585"/>
            <a:ext cx="1995488" cy="368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900"/>
              </a:lnSpc>
            </a:pP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澄清石灰水变浑浊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6_BD.80_1#234a18f9f?htil=3&amp;vop=1&amp;pid=c7282fa52&amp;color=0,0,0&amp;vtp=1&amp;bbb=1&amp;hb=1&amp;hs=1"/>
              <p:cNvSpPr/>
              <p:nvPr/>
            </p:nvSpPr>
            <p:spPr>
              <a:xfrm>
                <a:off x="832104" y="3355386"/>
                <a:ext cx="5971032" cy="736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）假设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气体足量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，在实验过程中分别产生以下两种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不同情况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O_6_BD.80_1#234a18f9f?htil=3&amp;vop=1&amp;pid=c7282fa52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355386"/>
                <a:ext cx="5971032" cy="736600"/>
              </a:xfrm>
              <a:prstGeom prst="rect">
                <a:avLst/>
              </a:prstGeom>
              <a:blipFill>
                <a:blip r:embed="rId6"/>
                <a:stretch>
                  <a:fillRect l="-2451" t="-3306" b="-148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BD.81_1#870554a58?vop=1&amp;pid=234a18f9f&amp;color=0,0,0&amp;vtp=1&amp;bbb=1&amp;hb=1&amp;hs=1"/>
          <p:cNvSpPr/>
          <p:nvPr/>
        </p:nvSpPr>
        <p:spPr>
          <a:xfrm>
            <a:off x="832104" y="4095741"/>
            <a:ext cx="10533888" cy="1104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若装置⑥中溶液无明显变化，装置④中生成两种固体物质，取少量固体生成物与盐酸反应后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，有能使</a:t>
            </a:r>
          </a:p>
          <a:p>
            <a:pPr latinLnBrk="1">
              <a:lnSpc>
                <a:spcPts val="29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澄清石灰水变浑浊的气体放出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，并有黑色固体剩余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，则钠与二氧化碳反应的化学方程式为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latinLnBrk="1">
              <a:lnSpc>
                <a:spcPts val="2900"/>
              </a:lnSpc>
            </a:pPr>
            <a:r>
              <a:rPr lang="en-US" altLang="zh-CN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7_AN.82_1#870554a58.blank?vop=1&amp;pid=234a18f9f&amp;color=0,0,0&amp;vpa=40&amp;vtp=1&amp;bbb=1&amp;rh=26.9&amp;hb=1"/>
              <p:cNvSpPr/>
              <p:nvPr/>
            </p:nvSpPr>
            <p:spPr>
              <a:xfrm>
                <a:off x="832104" y="4495514"/>
                <a:ext cx="10531904" cy="6858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2680"/>
                  </a:lnSpc>
                </a:pPr>
                <a:r>
                  <a:rPr lang="en-US" altLang="zh-CN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7_AN.82_1#870554a58.blank?vop=1&amp;pid=234a18f9f&amp;color=0,0,0&amp;vpa=40&amp;vtp=1&amp;bbb=1&amp;rh=26.9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95514"/>
                <a:ext cx="10531904" cy="685800"/>
              </a:xfrm>
              <a:prstGeom prst="rect">
                <a:avLst/>
              </a:prstGeom>
              <a:blipFill>
                <a:blip r:embed="rId7"/>
                <a:stretch>
                  <a:fillRect l="-8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7_BD.83_1#21cadf761?vop=1&amp;pid=234a18f9f&amp;color=0,0,0&amp;vtp=1&amp;bbb=1&amp;hb=1"/>
          <p:cNvSpPr/>
          <p:nvPr/>
        </p:nvSpPr>
        <p:spPr>
          <a:xfrm>
            <a:off x="832104" y="5234986"/>
            <a:ext cx="10533888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若装置⑥中有黑色沉淀生成，装置④中只生成一种固体物质，取少量该固体与盐酸反应后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，也有能使</a:t>
            </a:r>
          </a:p>
          <a:p>
            <a:pPr latinLnBrk="1">
              <a:lnSpc>
                <a:spcPts val="29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澄清石灰水变浑浊的气体放出，则钠与二氧化碳反应的化学方程式为</a:t>
            </a:r>
            <a:r>
              <a:rPr lang="en-US" altLang="zh-CN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7_AN.84_1#21cadf761.blank?vop=1&amp;pid=234a18f9f&amp;color=0,0,0&amp;vpa=41&amp;vtp=1&amp;bbb=1&amp;rh=26.9"/>
              <p:cNvSpPr/>
              <p:nvPr/>
            </p:nvSpPr>
            <p:spPr>
              <a:xfrm>
                <a:off x="7720267" y="5584815"/>
                <a:ext cx="3036380" cy="3416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7_AN.84_1#21cadf761.blank?vop=1&amp;pid=234a18f9f&amp;color=0,0,0&amp;vpa=41&amp;vtp=1&amp;bbb=1&amp;rh=26.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0267" y="5584815"/>
                <a:ext cx="3036380" cy="341630"/>
              </a:xfrm>
              <a:prstGeom prst="rect">
                <a:avLst/>
              </a:prstGeom>
              <a:blipFill>
                <a:blip r:embed="rId8"/>
                <a:stretch>
                  <a:fillRect l="-802" t="-17857" r="-601" b="-125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10" grpId="0" build="p" animBg="1"/>
      <p:bldP spid="12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85_1#a205292da?sp=1&amp;vop=1&amp;pid=c193c1ab7&amp;color=0,0,0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哈工大研究团队设计了一种使用磁性材料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纳米粒子的微型纳米生物机器人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，下列关于研究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性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质的基本程序中排列正确的是(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.观察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的颜色、状态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.设计并进行实验，观察实验现象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.解释现象、得出结论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.预测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的性质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85_1#a205292da?sp=1&amp;vop=1&amp;pid=c193c1ab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86_1#a205292da.bracket?vop=1&amp;pid=c193c1ab7&amp;color=0,0,0&amp;vpa=42&amp;vtp=1"/>
          <p:cNvSpPr/>
          <p:nvPr/>
        </p:nvSpPr>
        <p:spPr>
          <a:xfrm>
            <a:off x="3999960" y="1506720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85_2#a205292da.choices?vop=1&amp;pid=c193c1ab7&amp;color=0,0,0&amp;vtp=1&amp;bbb=1"/>
              <p:cNvSpPr/>
              <p:nvPr/>
            </p:nvSpPr>
            <p:spPr>
              <a:xfrm>
                <a:off x="832104" y="35872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00147" algn="l"/>
                    <a:tab pos="5374894" algn="l"/>
                    <a:tab pos="8049641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abcd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adbc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dbac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dacb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85_2#a205292da.choices?vop=1&amp;pid=c193c1ab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872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7_1#86bafd61a?vop=1&amp;pid=c193c1ab7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非金属单质溴与氯的性质很相似。在探究溴单质的性质时，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其基本程序应该是(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88_1#86bafd61a.bracket?vop=1&amp;pid=c193c1ab7&amp;color=0,0,0&amp;vpa=43&amp;vtp=1"/>
          <p:cNvSpPr/>
          <p:nvPr/>
        </p:nvSpPr>
        <p:spPr>
          <a:xfrm>
            <a:off x="87878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87_2#86bafd61a.choices?vop=1&amp;pid=c193c1ab7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观察溴的外部特征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预测溴的性质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做实验并观察实验现象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解释和得出结论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做实验并观察溴的外部特征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分析、综合、推理得出结论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观察并做实验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分析实验现象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综合、推理得出结论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预测溴的性质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观察溴的外部特征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做实验并观察实验现象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解释和得出结论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87_2#86bafd61a.choices?vop=1&amp;pid=c193c1ab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9_1#cdd9ab8de?vop=1&amp;pid=b3d4da88c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教材变式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常温下，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下列有关氯气的说法正确的是(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90_1#cdd9ab8de.bracket?vop=1&amp;pid=b3d4da88c&amp;color=0,0,0&amp;vpa=44&amp;vtp=1"/>
          <p:cNvSpPr/>
          <p:nvPr/>
        </p:nvSpPr>
        <p:spPr>
          <a:xfrm>
            <a:off x="58287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sp>
        <p:nvSpPr>
          <p:cNvPr id="4" name="QC_6_BD.89_2#cdd9ab8de.choices?vop=1&amp;pid=b3d4da88c&amp;color=0,0,0&amp;vtp=1&amp;bbb=1"/>
          <p:cNvSpPr/>
          <p:nvPr/>
        </p:nvSpPr>
        <p:spPr>
          <a:xfrm>
            <a:off x="832104" y="1529771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420747" algn="l"/>
                <a:tab pos="5260594" algn="l"/>
                <a:tab pos="811314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无色气体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有刺激性气味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只能作氧化剂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具有可燃性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1_1#f28b98f57?sp=1&amp;vop=1&amp;pid=b3d4da88c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氯气可用于消灭田鼠，为此，可将氯气用软管通入田鼠洞中，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这是利用了氯气下列相关性质中的(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92_1#f28b98f57.bracket?vop=1&amp;pid=b3d4da88c&amp;color=0,0,0&amp;vpa=45&amp;vtp=1"/>
          <p:cNvSpPr/>
          <p:nvPr/>
        </p:nvSpPr>
        <p:spPr>
          <a:xfrm>
            <a:off x="106293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sp>
        <p:nvSpPr>
          <p:cNvPr id="4" name="QC_6_BD.91_2#f28b98f57?vop=1&amp;pid=b3d4da88c&amp;color=0,0,0&amp;vtp=1&amp;bbb=1"/>
          <p:cNvSpPr/>
          <p:nvPr/>
        </p:nvSpPr>
        <p:spPr>
          <a:xfrm>
            <a:off x="832104" y="1529771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4891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①密度比空气大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②有毒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易液化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④可溶于水</a:t>
            </a:r>
            <a:endParaRPr lang="en-US" altLang="zh-CN" sz="1800" dirty="0"/>
          </a:p>
        </p:txBody>
      </p:sp>
      <p:sp>
        <p:nvSpPr>
          <p:cNvPr id="5" name="QC_6_BD.91_3#f28b98f57.choices?vop=1&amp;pid=b3d4da88c&amp;color=0,0,0&amp;vtp=1&amp;bbb=1"/>
          <p:cNvSpPr/>
          <p:nvPr/>
        </p:nvSpPr>
        <p:spPr>
          <a:xfrm>
            <a:off x="832104" y="1983796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592197" algn="l"/>
                <a:tab pos="5146294" algn="l"/>
                <a:tab pos="794169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①③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①②③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①③④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93_1#3ac9d383c?vop=1&amp;pid=6c630347b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教材变式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是一种化学性质很活泼的非金属单质，具有较强的氧化性，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下列叙述不正确的是(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93_1#3ac9d383c?vop=1&amp;pid=6c630347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94_1#3ac9d383c.bracket?vop=1&amp;pid=6c630347b&amp;color=0,0,0&amp;vpa=46&amp;vtp=1"/>
          <p:cNvSpPr/>
          <p:nvPr/>
        </p:nvSpPr>
        <p:spPr>
          <a:xfrm>
            <a:off x="10227659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93_2#3ac9d383c.choices?vop=1&amp;pid=6c630347b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红热的铜丝在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中剧烈燃烧，生成棕黄色的烟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中燃烧，生成白色的烟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铁丝在氯气中燃烧，产生棕褐色烟，产物溶于水，溶液呈浅绿色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能与水反应生成次氯酸和盐酸，久置氯水最终变为稀盐酸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93_2#3ac9d383c.choices?vop=1&amp;pid=6c630347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_1#67be9ef24?vop=1&amp;pid=74eb0e6e2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著名化学家、诺贝尔奖获得者西博格博士曾在美国化学会成立100周年大会上的讲话中指出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“化学是人类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进步的关键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下列对化学的认识不正确的是(</a:t>
            </a:r>
            <a:r>
              <a:rPr lang="en-US" altLang="zh-CN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5_AN.6_1#67be9ef24.bracket?vop=1&amp;pid=74eb0e6e2&amp;color=0,0,0&amp;vpa=3&amp;vtp=1"/>
          <p:cNvSpPr/>
          <p:nvPr/>
        </p:nvSpPr>
        <p:spPr>
          <a:xfrm>
            <a:off x="5587460" y="1506720"/>
            <a:ext cx="31591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sp>
        <p:nvSpPr>
          <p:cNvPr id="4" name="QC_5_BD.5_2#67be9ef24.choices?vop=1&amp;pid=74eb0e6e2&amp;color=0,0,0&amp;vtp=1&amp;bbb=1"/>
          <p:cNvSpPr/>
          <p:nvPr/>
        </p:nvSpPr>
        <p:spPr>
          <a:xfrm>
            <a:off x="832104" y="194899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化学科学是研究、接触有毒有害物质，我们应该珍爱生命，远离化学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化学是在原子、分子水平上研究物质的组成、结构、性质、转化及其应用的一门基础学科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化学既是一门具有创造性的科学，还是一门具有实用性的科学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现代化学还将在能源与资源、材料科学、环境科学、医药与健康等领域产生广泛的影响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5_1#34442a8bd?vop=1&amp;pid=6c630347b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双选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）下列氯化物中，既能由金属和氯气直接反应制得，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又能由金属和盐酸反应制得的是(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96_1#34442a8bd.bracket?vop=1&amp;pid=6c630347b&amp;color=0,0,0&amp;vpa=47&amp;vtp=1&amp;bbb=1"/>
          <p:cNvSpPr/>
          <p:nvPr/>
        </p:nvSpPr>
        <p:spPr>
          <a:xfrm>
            <a:off x="10134060" y="1075817"/>
            <a:ext cx="496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95_2#34442a8bd.choices?vop=1&amp;pid=6c630347b&amp;color=0,0,0&amp;vtp=1&amp;bbb=1"/>
              <p:cNvSpPr/>
              <p:nvPr/>
            </p:nvSpPr>
            <p:spPr>
              <a:xfrm>
                <a:off x="832104" y="1529771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22372" algn="l"/>
                    <a:tab pos="5393944" algn="l"/>
                    <a:tab pos="80782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ZnCl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95_2#34442a8bd.choices?vop=1&amp;pid=6c630347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7_1#50f803079?vop=1&amp;pid=6dc91e5cc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下列关于氯水的叙述，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98_1#50f803079.bracket?vop=1&amp;pid=6dc91e5cc&amp;color=0,0,0&amp;vpa=48&amp;vtp=1"/>
          <p:cNvSpPr/>
          <p:nvPr/>
        </p:nvSpPr>
        <p:spPr>
          <a:xfrm>
            <a:off x="42285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97_2#50f803079.choices?vop=1&amp;pid=6dc91e5cc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新制氯水中只含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潮湿的氯气能使有色布条褪色，起漂白作用的微粒是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光照新制氯水有气泡逸出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，该气体是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新制的氯水久置后酸性将减弱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97_2#50f803079.choices?vop=1&amp;pid=6dc91e5c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99_1#74426506f?htil=4&amp;vop=1&amp;pid=6dc91e5cc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4486" y="1225296"/>
            <a:ext cx="1728216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99_2#74426506f?htil=4&amp;sp=1&amp;vop=1&amp;pid=6dc91e5cc&amp;color=0,0,0&amp;vtp=1&amp;bt=1&amp;bbb=1&amp;hs=1"/>
              <p:cNvSpPr/>
              <p:nvPr/>
            </p:nvSpPr>
            <p:spPr>
              <a:xfrm>
                <a:off x="832104" y="1078992"/>
                <a:ext cx="8723376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易错题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试纸上滴一滴新制的氯水，现象如图所示。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3" name="QC_6_BD.99_2#74426506f?htil=4&amp;sp=1&amp;vop=1&amp;pid=6dc91e5cc&amp;color=0,0,0&amp;vtp=1&amp;bt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8723376" cy="469900"/>
              </a:xfrm>
              <a:prstGeom prst="rect">
                <a:avLst/>
              </a:prstGeom>
              <a:blipFill>
                <a:blip r:embed="rId4"/>
                <a:stretch>
                  <a:fillRect l="-1677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100_1#74426506f.bracket?vop=1&amp;pid=6dc91e5cc&amp;color=0,0,0&amp;vpa=49&amp;vtp=1"/>
          <p:cNvSpPr/>
          <p:nvPr/>
        </p:nvSpPr>
        <p:spPr>
          <a:xfrm>
            <a:off x="8398922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99_3#74426506f.choices?htil=4&amp;vop=1&amp;pid=6dc91e5cc&amp;color=0,0,0&amp;vtp=1&amp;bbb=1&amp;hs=1"/>
              <p:cNvSpPr/>
              <p:nvPr/>
            </p:nvSpPr>
            <p:spPr>
              <a:xfrm>
                <a:off x="832104" y="1529771"/>
                <a:ext cx="8723376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该实验说明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分子具有漂白性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该实验说明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扩散速度比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分子快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若用久置的氯水进行实验，也能产生相同的实验现象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将实验后的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试纸在酒精灯上微热，试纸又恢复为原来的颜色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6_BD.99_3#74426506f.choices?htil=4&amp;vop=1&amp;pid=6dc91e5cc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8723376" cy="1676400"/>
              </a:xfrm>
              <a:prstGeom prst="rect">
                <a:avLst/>
              </a:prstGeom>
              <a:blipFill>
                <a:blip r:embed="rId5"/>
                <a:stretch>
                  <a:fillRect l="-1677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DA123-74CB-0946-925B-AB55CA472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QC_6_BD.101_1#7172f39b5?htil=5&amp;vop=1&amp;pid=6dc91e5cc&amp;color=0,0,0&amp;tib=255,255,255&amp;vtp=1" descr="preencoded.png">
            <a:extLst>
              <a:ext uri="{FF2B5EF4-FFF2-40B4-BE49-F238E27FC236}">
                <a16:creationId xmlns:a16="http://schemas.microsoft.com/office/drawing/2014/main" id="{A70D63FD-58D6-8204-1AF4-054652C1849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85832" y="1258323"/>
            <a:ext cx="1289304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C_6_BD.101_2#7172f39b5?htil=5&amp;sp=1&amp;vop=1&amp;pid=6dc91e5cc&amp;color=0,0,0&amp;vtp=1&amp;bbb=1&amp;hb=1&amp;hs=1">
            <a:extLst>
              <a:ext uri="{FF2B5EF4-FFF2-40B4-BE49-F238E27FC236}">
                <a16:creationId xmlns:a16="http://schemas.microsoft.com/office/drawing/2014/main" id="{B33120AB-7F77-3533-83BB-4E3ED5B80BF2}"/>
              </a:ext>
            </a:extLst>
          </p:cNvPr>
          <p:cNvSpPr/>
          <p:nvPr/>
        </p:nvSpPr>
        <p:spPr>
          <a:xfrm>
            <a:off x="832104" y="1166883"/>
            <a:ext cx="91622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教材变式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如图所示，在A处通入未经干燥的氯气。当关闭B阀时，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C处的红布条看不到明显现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象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；当打开B阀后，C处的红布条逐渐褪色。则D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瓶中盛放的溶液不可能是(</a:t>
            </a:r>
            <a:r>
              <a:rPr lang="en-US" altLang="zh-CN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8" name="QC_6_AN.102_1#7172f39b5.bracket?vop=1&amp;pid=6dc91e5cc&amp;color=0,0,0&amp;vpa=50&amp;vtp=1">
            <a:extLst>
              <a:ext uri="{FF2B5EF4-FFF2-40B4-BE49-F238E27FC236}">
                <a16:creationId xmlns:a16="http://schemas.microsoft.com/office/drawing/2014/main" id="{7D72325F-5D4B-7766-A0B5-BB82011BF3C5}"/>
              </a:ext>
            </a:extLst>
          </p:cNvPr>
          <p:cNvSpPr/>
          <p:nvPr/>
        </p:nvSpPr>
        <p:spPr>
          <a:xfrm>
            <a:off x="8356060" y="1593603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C_6_BD.101_3#7172f39b5.choices?htil=5&amp;vop=1&amp;pid=6dc91e5cc&amp;color=0,0,0&amp;vtp=1&amp;bbb=1">
                <a:extLst>
                  <a:ext uri="{FF2B5EF4-FFF2-40B4-BE49-F238E27FC236}">
                    <a16:creationId xmlns:a16="http://schemas.microsoft.com/office/drawing/2014/main" id="{484C7E4B-E2BA-7538-4448-446FA2CE6BB1}"/>
                  </a:ext>
                </a:extLst>
              </p:cNvPr>
              <p:cNvSpPr/>
              <p:nvPr/>
            </p:nvSpPr>
            <p:spPr>
              <a:xfrm>
                <a:off x="832104" y="2026729"/>
                <a:ext cx="91622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6890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饱和氯化钠溶液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689094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氢氧化钠溶液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浓硫酸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9" name="QC_6_BD.101_3#7172f39b5.choices?htil=5&amp;vop=1&amp;pid=6dc91e5cc&amp;color=0,0,0&amp;vtp=1&amp;bbb=1">
                <a:extLst>
                  <a:ext uri="{FF2B5EF4-FFF2-40B4-BE49-F238E27FC236}">
                    <a16:creationId xmlns:a16="http://schemas.microsoft.com/office/drawing/2014/main" id="{484C7E4B-E2BA-7538-4448-446FA2CE6B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026729"/>
                <a:ext cx="9162288" cy="838200"/>
              </a:xfrm>
              <a:prstGeom prst="rect">
                <a:avLst/>
              </a:prstGeom>
              <a:blipFill>
                <a:blip r:embed="rId4"/>
                <a:stretch>
                  <a:fillRect l="-159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44359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3_1#bff1a5662?sp=1&amp;vop=1&amp;pid=6dc91e5cc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在探究新制氯水成分及性质的实验中，依据下列方法和现象，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不能得出相应结论的是(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5" name="QB_6_BD.103_2#bff1a5662?colgroup=2,20,9,23&amp;vop=1&amp;pid=6dc91e5cc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2827168"/>
                  </p:ext>
                </p:extLst>
              </p:nvPr>
            </p:nvGraphicFramePr>
            <p:xfrm>
              <a:off x="832104" y="1622425"/>
              <a:ext cx="10524744" cy="1851216"/>
            </p:xfrm>
            <a:graphic>
              <a:graphicData uri="http://schemas.openxmlformats.org/drawingml/2006/table">
                <a:tbl>
                  <a:tblPr/>
                  <a:tblGrid>
                    <a:gridCol w="5212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039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922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40740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观察氯水颜色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氯水呈黄绿色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氯水中含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向新制氯水中滴入硝酸酸化的硝酸银溶液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氯水中含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向红色纸条上滴加氯水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红色纸条褪色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氯水具有漂白性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8774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向在阳光下久置后的氯水中滴入紫色石蕊溶液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溶液变红色且不褪色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氯水中次氯酸发生了分解：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HClO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光照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Cl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5" name="QB_6_BD.103_2#bff1a5662?colgroup=2,20,9,23&amp;vop=1&amp;pid=6dc91e5cc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2827168"/>
                  </p:ext>
                </p:extLst>
              </p:nvPr>
            </p:nvGraphicFramePr>
            <p:xfrm>
              <a:off x="832104" y="1622425"/>
              <a:ext cx="10524744" cy="1851216"/>
            </p:xfrm>
            <a:graphic>
              <a:graphicData uri="http://schemas.openxmlformats.org/drawingml/2006/table">
                <a:tbl>
                  <a:tblPr/>
                  <a:tblGrid>
                    <a:gridCol w="5212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039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922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40740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观察氯水颜色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氯水呈黄绿色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39004" t="-101786" r="-277" b="-346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向新制氯水中滴入硝酸酸化的硝酸银溶液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39004" t="-201786" r="-277" b="-246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向红色纸条上滴加氯水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红色纸条褪色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氯水具有漂白性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8774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向在阳光下久置后的氯水中滴入紫色石蕊溶液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溶液变红色且不褪色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39004" t="-281250" r="-277" b="-25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6_AN.104_1#bff1a5662.bracket?vop=1&amp;pid=6dc91e5cc&amp;color=0,0,0&amp;vpa=51&amp;vtp=1"/>
          <p:cNvSpPr/>
          <p:nvPr/>
        </p:nvSpPr>
        <p:spPr>
          <a:xfrm>
            <a:off x="9346660" y="1075817"/>
            <a:ext cx="3413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5_1#082f94a5f?vop=1&amp;pid=4a511179e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下列和漂白粉有关的说法中，不正确的是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106_1#082f94a5f.bracket?vop=1&amp;pid=4a511179e&amp;color=0,0,0&amp;vpa=52&amp;vtp=1"/>
          <p:cNvSpPr/>
          <p:nvPr/>
        </p:nvSpPr>
        <p:spPr>
          <a:xfrm>
            <a:off x="5130260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05_2#082f94a5f.choices?vop=1&amp;pid=4a511179e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漂白粉、84消毒液和氯水均为混合物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漂白粉的有效成分是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ClO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漂白粉是由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和澄清石灰水制得的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久置的漂白粉与空气中的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反应生成不稳定的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而失效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05_2#082f94a5f.choices?vop=1&amp;pid=4a511179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07_1#25ffed839?sp=1&amp;vop=1&amp;pid=4a511179e&amp;color=0,0,0&amp;vtp=1&amp;bt=1&amp;bbb=1&amp;h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新情境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能与水缓慢反应生成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。某小组探究84消毒液的性质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，请你参与他们的探究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活动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观察】84消毒液是一种透明的液体。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预测】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显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价，可能具有漂白性；它是弱酸盐，能与较强酸反应。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107_1#25ffed839?sp=1&amp;vop=1&amp;pid=4a511179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r="-231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BD.107_2#25ffed839?vop=1&amp;pid=4a511179e&amp;color=0,0,0&amp;vtp=1&amp;bbb=1"/>
          <p:cNvSpPr/>
          <p:nvPr/>
        </p:nvSpPr>
        <p:spPr>
          <a:xfrm>
            <a:off x="832104" y="27528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【实验】在相同条件下进行实验，测得84消毒液的漂白效率与温度的关系如图所示。</a:t>
            </a:r>
            <a:endParaRPr lang="en-US" altLang="zh-CN" sz="1800" dirty="0"/>
          </a:p>
        </p:txBody>
      </p:sp>
      <p:sp>
        <p:nvSpPr>
          <p:cNvPr id="4" name="QC_6_BD.107_3#25ffed839?vop=1&amp;pid=4a511179e&amp;color=0,0,0&amp;vtp=1&amp;bbb=1"/>
          <p:cNvSpPr/>
          <p:nvPr/>
        </p:nvSpPr>
        <p:spPr>
          <a:xfrm>
            <a:off x="832104" y="31808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下列判断正确的是(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5" name="QC_6_AN.108_1#25ffed839.bracket?vop=1&amp;pid=4a511179e&amp;color=0,0,0&amp;vpa=53&amp;vtp=1"/>
          <p:cNvSpPr/>
          <p:nvPr/>
        </p:nvSpPr>
        <p:spPr>
          <a:xfrm>
            <a:off x="2844260" y="3177715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pic>
        <p:nvPicPr>
          <p:cNvPr id="6" name="QC_6_BD.107_4#25ffed839?htil=6&amp;vop=1&amp;pid=4a511179e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0552" y="3727569"/>
            <a:ext cx="1481328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6_BD.107_5#25ffed839.choices?htil=6&amp;vop=1&amp;pid=4a511179e&amp;color=0,0,0&amp;vtp=1&amp;bbb=1"/>
              <p:cNvSpPr/>
              <p:nvPr/>
            </p:nvSpPr>
            <p:spPr>
              <a:xfrm>
                <a:off x="832104" y="3634915"/>
                <a:ext cx="897026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上述探究活动中只用到了观察法、实验法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试纸测定84消毒液的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84消毒液需密封保存，使用时可用沸水稀释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温度大于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30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时，漂白效率降低的原因可能是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分解加快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7" name="QC_6_BD.107_5#25ffed839.choices?htil=6&amp;vop=1&amp;pid=4a511179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34915"/>
                <a:ext cx="8970264" cy="1676400"/>
              </a:xfrm>
              <a:prstGeom prst="rect">
                <a:avLst/>
              </a:prstGeom>
              <a:blipFill>
                <a:blip r:embed="rId5"/>
                <a:stretch>
                  <a:fillRect l="-1632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09_1#eb7e6e100?vop=1&amp;pid=4a511179e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实验室有一瓶密封不严的漂白粉样品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，其中肯定含有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，请设计实验探究该样品中可能存在的其他物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［已知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ClO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可使品红溶液褪色］。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109_1#eb7e6e100?vop=1&amp;pid=4a511179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10_1#c3af3e014?vop=1&amp;pid=eb7e6e100&amp;color=0,0,0&amp;vtp=1&amp;bbb=1"/>
              <p:cNvSpPr/>
              <p:nvPr/>
            </p:nvSpPr>
            <p:spPr>
              <a:xfrm>
                <a:off x="832104" y="19146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提出合理假设。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假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①：该漂白粉未变质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，含有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假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②：该漂白粉全部变质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，含有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假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③：该漂白粉部分变质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，既含有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ClO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，又含有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110_1#c3af3e014?vop=1&amp;pid=eb7e6e10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4644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11_1#c3af3e014.blank?vop=1&amp;pid=eb7e6e100&amp;color=0,0,0&amp;vpa=54&amp;vtp=1&amp;bbb=1"/>
              <p:cNvSpPr/>
              <p:nvPr/>
            </p:nvSpPr>
            <p:spPr>
              <a:xfrm>
                <a:off x="4075366" y="2377432"/>
                <a:ext cx="1758823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ClO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11_1#c3af3e014.blank?vop=1&amp;pid=eb7e6e100&amp;color=0,0,0&amp;vpa=5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5366" y="2377432"/>
                <a:ext cx="1758823" cy="292100"/>
              </a:xfrm>
              <a:prstGeom prst="rect">
                <a:avLst/>
              </a:prstGeom>
              <a:blipFill>
                <a:blip r:embed="rId5"/>
                <a:stretch>
                  <a:fillRect l="-1736" t="-27083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12_1#c3af3e014.blank?vop=1&amp;pid=eb7e6e100&amp;color=0,0,0&amp;vpa=55&amp;vtp=1&amp;bbb=1"/>
              <p:cNvSpPr/>
              <p:nvPr/>
            </p:nvSpPr>
            <p:spPr>
              <a:xfrm>
                <a:off x="4316666" y="2790690"/>
                <a:ext cx="1506411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12_1#c3af3e014.blank?vop=1&amp;pid=eb7e6e100&amp;color=0,0,0&amp;vpa=5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6666" y="2790690"/>
                <a:ext cx="1506411" cy="292100"/>
              </a:xfrm>
              <a:prstGeom prst="rect">
                <a:avLst/>
              </a:prstGeom>
              <a:blipFill>
                <a:blip r:embed="rId6"/>
                <a:stretch>
                  <a:fillRect l="-2024" t="-27083" b="-41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BD.113_1#7e8fc4a91?vop=1&amp;pid=eb7e6e100&amp;color=0,0,0&amp;vtp=1&amp;bbb=1"/>
          <p:cNvSpPr/>
          <p:nvPr/>
        </p:nvSpPr>
        <p:spPr>
          <a:xfrm>
            <a:off x="832104" y="35656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设计实验方案，进行实验。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8" name="QB_7_BD.113_2#7e8fc4a91?colgroup=21,34&amp;vop=1&amp;pid=eb7e6e100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6673759"/>
                  </p:ext>
                </p:extLst>
              </p:nvPr>
            </p:nvGraphicFramePr>
            <p:xfrm>
              <a:off x="832104" y="4108569"/>
              <a:ext cx="10533888" cy="1854264"/>
            </p:xfrm>
            <a:graphic>
              <a:graphicData uri="http://schemas.openxmlformats.org/drawingml/2006/table">
                <a:tbl>
                  <a:tblPr/>
                  <a:tblGrid>
                    <a:gridCol w="41056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428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预期现象和结论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实验①：取少量上述漂白粉样品于试管中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加入适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量稀盐酸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观察是否有气泡产生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.若无气泡产生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则假设</a:t>
                          </a:r>
                          <a:r>
                            <a:rPr lang="en-US" altLang="zh-CN" sz="14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填序号）成立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．</a:t>
                          </a:r>
                          <a:r>
                            <a:rPr lang="en-US" altLang="zh-CN" sz="14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____________________________________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9516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实验②：向实验①反应后的试管中滴加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～</m:t>
                              </m:r>
                              <m: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滴品红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振荡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.若品红溶液褪色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结合实验①中的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判断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则假设</a:t>
                          </a:r>
                          <a:r>
                            <a:rPr lang="en-US" altLang="zh-CN" sz="14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填序号）成立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d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．若品红溶液不褪色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结合实验①中的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判断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则假设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填序号）成立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8" name="QB_7_BD.113_2#7e8fc4a91?colgroup=21,34&amp;vop=1&amp;pid=eb7e6e100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6673759"/>
                  </p:ext>
                </p:extLst>
              </p:nvPr>
            </p:nvGraphicFramePr>
            <p:xfrm>
              <a:off x="832104" y="4108569"/>
              <a:ext cx="10533888" cy="1854264"/>
            </p:xfrm>
            <a:graphic>
              <a:graphicData uri="http://schemas.openxmlformats.org/drawingml/2006/table">
                <a:tbl>
                  <a:tblPr/>
                  <a:tblGrid>
                    <a:gridCol w="41056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428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预期现象和结论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实验①：取少量上述漂白粉样品于试管中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加入适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量稀盐酸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观察是否有气泡产生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63981" t="-54902" r="-190" b="-1539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951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148" t="-106757" r="-156825" b="-6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63981" t="-106757" r="-190" b="-60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QB_7_AN.114_1#7e8fc4a91.blank?vop=1&amp;pid=eb7e6e100&amp;color=0,0,0&amp;vpa=56&amp;vtp=1"/>
          <p:cNvSpPr/>
          <p:nvPr/>
        </p:nvSpPr>
        <p:spPr>
          <a:xfrm>
            <a:off x="6904441" y="4461025"/>
            <a:ext cx="306388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200"/>
              </a:lnSpc>
            </a:pPr>
            <a:r>
              <a:rPr lang="en-US" altLang="zh-CN" sz="14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endParaRPr lang="en-US" altLang="zh-CN" sz="1400" dirty="0">
              <a:solidFill>
                <a:srgbClr val="FF0000"/>
              </a:solidFill>
            </a:endParaRPr>
          </a:p>
        </p:txBody>
      </p:sp>
      <p:sp>
        <p:nvSpPr>
          <p:cNvPr id="9" name="QB_7_AN.115_1#7e8fc4a91.blank?vop=1&amp;pid=eb7e6e100&amp;color=0,0,0&amp;vpa=57&amp;vtp=1&amp;bbb=1"/>
          <p:cNvSpPr/>
          <p:nvPr/>
        </p:nvSpPr>
        <p:spPr>
          <a:xfrm>
            <a:off x="5283604" y="4730393"/>
            <a:ext cx="3151188" cy="266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100"/>
              </a:lnSpc>
            </a:pPr>
            <a:r>
              <a:rPr lang="en-US" altLang="zh-CN" sz="14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若有气泡产生，则假设②或假设③成立</a:t>
            </a:r>
            <a:endParaRPr lang="en-US" altLang="zh-CN" sz="1400" dirty="0">
              <a:solidFill>
                <a:srgbClr val="FF0000"/>
              </a:solidFill>
            </a:endParaRPr>
          </a:p>
        </p:txBody>
      </p:sp>
      <p:sp>
        <p:nvSpPr>
          <p:cNvPr id="10" name="QB_7_AN.116_1#7e8fc4a91.blank?vop=1&amp;pid=eb7e6e100&amp;color=0,0,0&amp;vpa=58&amp;vtp=1"/>
          <p:cNvSpPr/>
          <p:nvPr/>
        </p:nvSpPr>
        <p:spPr>
          <a:xfrm>
            <a:off x="8922155" y="5078024"/>
            <a:ext cx="306388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200"/>
              </a:lnSpc>
            </a:pPr>
            <a:r>
              <a:rPr lang="en-US" altLang="zh-CN" sz="14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</a:t>
            </a:r>
            <a:endParaRPr lang="en-US" altLang="zh-CN" sz="1400" dirty="0">
              <a:solidFill>
                <a:srgbClr val="FF0000"/>
              </a:solidFill>
            </a:endParaRPr>
          </a:p>
        </p:txBody>
      </p:sp>
      <p:sp>
        <p:nvSpPr>
          <p:cNvPr id="11" name="QB_7_AN.117_1#7e8fc4a91.blank?vop=1&amp;pid=eb7e6e100&amp;color=0,0,0&amp;vpa=59&amp;vtp=1"/>
          <p:cNvSpPr/>
          <p:nvPr/>
        </p:nvSpPr>
        <p:spPr>
          <a:xfrm>
            <a:off x="5021666" y="5626791"/>
            <a:ext cx="306388" cy="266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100"/>
              </a:lnSpc>
            </a:pPr>
            <a:r>
              <a:rPr lang="en-US" altLang="zh-CN" sz="14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endParaRPr lang="en-US" altLang="zh-CN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8_1#fb65efe19?vop=1&amp;pid=0caca8cf8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下列有关研究物质性质的基本方法和基本程序的叙述不正确的是(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5_AN.119_1#fb65efe19.bracket?vop=1&amp;pid=0caca8cf8&amp;color=0,0,0&amp;vpa=60&amp;vtp=1"/>
          <p:cNvSpPr/>
          <p:nvPr/>
        </p:nvSpPr>
        <p:spPr>
          <a:xfrm>
            <a:off x="7416261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118_2#fb65efe19.choices?vop=1&amp;pid=0caca8cf8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研究物质性质时常常运用观察、实验、分类、比较等方法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利用观察法观察物质的外部特征，如物质的颜色、存在状态等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预测物质的性质时可运用分类法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研究物质的性质可按照观察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预测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结论的程序进行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5_BD.118_2#fb65efe19.choices?vop=1&amp;pid=0caca8cf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0_1#6fe47f5fa?sp=1&amp;vop=1&amp;pid=0caca8cf8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下列有关钠及其化合物的叙述中，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5_AN.121_1#6fe47f5fa.bracket?vop=1&amp;pid=0caca8cf8&amp;color=0,0,0&amp;vpa=61&amp;vtp=1"/>
          <p:cNvSpPr/>
          <p:nvPr/>
        </p:nvSpPr>
        <p:spPr>
          <a:xfrm>
            <a:off x="5358860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120_2#6fe47f5fa?vop=1&amp;pid=0caca8cf8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①金属钠着火时不能用水而应该用泡沫灭火器灭火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二氧化碳通过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粉末，反应后固体物质的质量增加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切开的金属钠暴露在空气中，光亮表面逐渐变暗：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两物质中阴、阳离子的数目比均为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5_BD.120_2#6fe47f5fa?vop=1&amp;pid=0caca8cf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BD.120_3#6fe47f5fa.choices?vop=1&amp;pid=0caca8cf8&amp;color=0,0,0&amp;vtp=1&amp;bbb=1"/>
          <p:cNvSpPr/>
          <p:nvPr/>
        </p:nvSpPr>
        <p:spPr>
          <a:xfrm>
            <a:off x="832104" y="3212147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649347" algn="l"/>
                <a:tab pos="5489194" algn="l"/>
                <a:tab pos="811314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①③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②③④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②③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②④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_1#8cbaccfd9?vop=1&amp;pid=74eb0e6e2&amp;color=0,0,0&amp;vtp=1&amp;bt=1&amp;bbb=1&amp;hb=1"/>
          <p:cNvSpPr/>
          <p:nvPr/>
        </p:nvSpPr>
        <p:spPr>
          <a:xfrm>
            <a:off x="832104" y="108000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新情境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铅霜（醋酸铅）是一种中药，具有解毒、敛疮、坠痰、镇惊之功效，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其制备方法为将醋酸放入瓷皿，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投入氧化铅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，微温使之溶解，以三层细纱布趁热滤去渣滓，放冷，即得到醋酸铅结晶。如需精制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，可将结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晶溶于同容量的沸汤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，滴醋少许，过七层细布；清液放冷，即得到纯净铅霜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。制备过程中没有涉及的操作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是(</a:t>
            </a:r>
            <a:r>
              <a:rPr lang="en-US" altLang="zh-CN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5_AN.8_1#8cbaccfd9.bracket?vop=1&amp;pid=74eb0e6e2&amp;color=0,0,0&amp;vpa=4&amp;vtp=1"/>
          <p:cNvSpPr/>
          <p:nvPr/>
        </p:nvSpPr>
        <p:spPr>
          <a:xfrm>
            <a:off x="1244060" y="23449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sp>
        <p:nvSpPr>
          <p:cNvPr id="4" name="QC_5_BD.7_2#8cbaccfd9.choices?vop=1&amp;pid=74eb0e6e2&amp;color=0,0,0&amp;vtp=1&amp;bbb=1"/>
          <p:cNvSpPr/>
          <p:nvPr/>
        </p:nvSpPr>
        <p:spPr>
          <a:xfrm>
            <a:off x="832104" y="27617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649347" algn="l"/>
                <a:tab pos="5260594" algn="l"/>
                <a:tab pos="788454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溶解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蒸馏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过滤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重结晶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22_1#2a7c80d43?sp=1&amp;vop=1&amp;pid=0caca8cf8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教材变式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下列实验装置及操作能达到实验目的，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且实验现象正确的是(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1" name="QB_5_BD.122_2#2a7c80d43?colgroup=28,28&amp;vop=1&amp;pid=0caca8cf8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9396618"/>
                  </p:ext>
                </p:extLst>
              </p:nvPr>
            </p:nvGraphicFramePr>
            <p:xfrm>
              <a:off x="832104" y="1622425"/>
              <a:ext cx="10533888" cy="2948432"/>
            </p:xfrm>
            <a:graphic>
              <a:graphicData uri="http://schemas.openxmlformats.org/drawingml/2006/table">
                <a:tbl>
                  <a:tblPr/>
                  <a:tblGrid>
                    <a:gridCol w="52669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669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04190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7100"/>
                            </a:lnSpc>
                          </a:pPr>
                          <a:r>
                            <a:rPr lang="en-US" altLang="zh-CN" sz="40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500"/>
                            </a:lnSpc>
                          </a:pPr>
                          <a:r>
                            <a:rPr lang="en-US" altLang="zh-CN" sz="37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A.脱脂棉燃烧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证明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与水反应放热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B.钠投入硫酸铜溶液中置换出金属铜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2247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8700"/>
                            </a:lnSpc>
                          </a:pPr>
                          <a:r>
                            <a:rPr lang="en-US" altLang="zh-CN" sz="49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900"/>
                            </a:lnSpc>
                          </a:pPr>
                          <a:r>
                            <a:rPr lang="en-US" altLang="zh-CN" sz="385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C.观察到钠剧烈燃烧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火星四溅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发出黄色火焰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D.氢气在氯气中安静燃烧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发出苍白色火焰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生成白色烟雾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1" name="QB_5_BD.122_2#2a7c80d43?colgroup=28,28&amp;vop=1&amp;pid=0caca8cf8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9396618"/>
                  </p:ext>
                </p:extLst>
              </p:nvPr>
            </p:nvGraphicFramePr>
            <p:xfrm>
              <a:off x="832104" y="1622425"/>
              <a:ext cx="10533888" cy="2948432"/>
            </p:xfrm>
            <a:graphic>
              <a:graphicData uri="http://schemas.openxmlformats.org/drawingml/2006/table">
                <a:tbl>
                  <a:tblPr/>
                  <a:tblGrid>
                    <a:gridCol w="52669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669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04190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7100"/>
                            </a:lnSpc>
                          </a:pPr>
                          <a:r>
                            <a:rPr lang="en-US" altLang="zh-CN" sz="40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500"/>
                            </a:lnSpc>
                          </a:pPr>
                          <a:r>
                            <a:rPr lang="en-US" altLang="zh-CN" sz="37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6" t="-307143" r="-100116" b="-4732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B.钠投入硫酸铜溶液中置换出金属铜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2247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8700"/>
                            </a:lnSpc>
                          </a:pPr>
                          <a:r>
                            <a:rPr lang="en-US" altLang="zh-CN" sz="49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900"/>
                            </a:lnSpc>
                          </a:pPr>
                          <a:r>
                            <a:rPr lang="en-US" altLang="zh-CN" sz="38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C.观察到钠剧烈燃烧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火星四溅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发出黄色火焰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D.氢气在氯气中安静燃烧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发出苍白色火焰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生成白色烟雾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QB_5_BD.122_3#2a7c80d43.table_image?tii=10&amp;vop=1&amp;pid=0caca8cf8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784" y="1741043"/>
            <a:ext cx="1243584" cy="80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B_5_BD.122_4#2a7c80d43.table_image?tii=11&amp;vop=1&amp;pid=0caca8cf8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1039" y="1768475"/>
            <a:ext cx="822960" cy="74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B_5_BD.122_5#2a7c80d43.table_image?tii=12&amp;vop=1&amp;pid=0caca8cf8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7248" y="3123819"/>
            <a:ext cx="676656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B_5_BD.122_6#2a7c80d43.table_image?tii=13&amp;vop=1&amp;pid=0caca8cf8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5320" y="3228975"/>
            <a:ext cx="914400" cy="77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B_5_AN.123_1#2a7c80d43.bracket?vop=1&amp;pid=0caca8cf8&amp;color=0,0,0&amp;vpa=62&amp;vtp=1"/>
          <p:cNvSpPr/>
          <p:nvPr/>
        </p:nvSpPr>
        <p:spPr>
          <a:xfrm>
            <a:off x="7759161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124_1#3312d38b6?sp=1&amp;vop=1&amp;pid=0caca8cf8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新情境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氯水在光照条件下的变化过程可以设计成数字化实验进行跟踪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。通过计算机的数据处理功能对数据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进行分析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，结果如图甲、乙、丙所示。已知，①酸性：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；②其他条件一定时，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离子浓度越大，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溶液导电能力越强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5_BD.124_1#3312d38b6?sp=1&amp;vop=1&amp;pid=0caca8cf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125_1#3312d38b6.bracket?vop=1&amp;pid=0caca8cf8&amp;color=0,0,0&amp;vpa=63&amp;vtp=1"/>
          <p:cNvSpPr/>
          <p:nvPr/>
        </p:nvSpPr>
        <p:spPr>
          <a:xfrm>
            <a:off x="4914360" y="1925820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5_BD.124_3#3312d38b6?iti=1&amp;htil=1&amp;vop=1&amp;pid=0caca8cf8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6232" y="2621780"/>
            <a:ext cx="1444752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C_5_BD.124_4#3312d38b6?iti=2&amp;htil=1&amp;vop=1&amp;pid=0caca8cf8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7800" y="2448044"/>
            <a:ext cx="1673352" cy="129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C_5_BD.124_5#3312d38b6?iti=3&amp;htil=1&amp;vop=1&amp;pid=0caca8cf8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7112" y="2457188"/>
            <a:ext cx="1417320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C_5_BD.124_6#3312d38b6?iti=1&amp;htil=1&amp;vop=1&amp;pid=0caca8cf8&amp;color=0,0,0&amp;vtp=1"/>
          <p:cNvSpPr/>
          <p:nvPr/>
        </p:nvSpPr>
        <p:spPr>
          <a:xfrm>
            <a:off x="2438115" y="3873492"/>
            <a:ext cx="280987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甲</a:t>
            </a:r>
            <a:endParaRPr lang="en-US" altLang="zh-CN" sz="1800" dirty="0"/>
          </a:p>
        </p:txBody>
      </p:sp>
      <p:sp>
        <p:nvSpPr>
          <p:cNvPr id="8" name="QC_5_BD.124_7#3312d38b6?iti=2&amp;htil=1&amp;vop=1&amp;pid=0caca8cf8&amp;color=0,0,0&amp;vtp=1"/>
          <p:cNvSpPr/>
          <p:nvPr/>
        </p:nvSpPr>
        <p:spPr>
          <a:xfrm>
            <a:off x="5953982" y="3873492"/>
            <a:ext cx="280987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乙</a:t>
            </a:r>
            <a:endParaRPr lang="en-US" altLang="zh-CN" sz="1800" dirty="0"/>
          </a:p>
        </p:txBody>
      </p:sp>
      <p:sp>
        <p:nvSpPr>
          <p:cNvPr id="9" name="QC_5_BD.124_8#3312d38b6?iti=3&amp;htil=1&amp;vop=1&amp;pid=0caca8cf8&amp;color=0,0,0&amp;vtp=1"/>
          <p:cNvSpPr/>
          <p:nvPr/>
        </p:nvSpPr>
        <p:spPr>
          <a:xfrm>
            <a:off x="9465278" y="3873492"/>
            <a:ext cx="280987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丙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C_5_BD.124_9#3312d38b6.choices?vop=1&amp;pid=0caca8cf8&amp;color=0,0,0&amp;vtp=1&amp;bbb=1"/>
              <p:cNvSpPr/>
              <p:nvPr/>
            </p:nvSpPr>
            <p:spPr>
              <a:xfrm>
                <a:off x="832104" y="43238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0∼150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，氯水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降低的原因是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见光分解生成了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新制氯水显浅黄绿色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，说明氯水中含有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能漂白、杀菌、消毒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0∼150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，氯水的导电能力逐渐增强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实验结果证明，氯水经光照会产生氧气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10" name="QC_5_BD.124_9#3312d38b6.choices?vop=1&amp;pid=0caca8cf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323890"/>
                <a:ext cx="10533888" cy="1676400"/>
              </a:xfrm>
              <a:prstGeom prst="rect">
                <a:avLst/>
              </a:prstGeom>
              <a:blipFill>
                <a:blip r:embed="rId7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126_1#612f31e92?sp=1&amp;vop=1&amp;pid=0caca8cf8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某同学将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分别与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和浓盐酸反应，有如下现象。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下列有关说法错误的是(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5_BD.126_1#612f31e92?sp=1&amp;vop=1&amp;pid=0caca8cf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3" name="QC_5_BD.126_2#612f31e92?colgroup=5,17,32&amp;vop=1&amp;pid=0caca8cf8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5399249"/>
                  </p:ext>
                </p:extLst>
              </p:nvPr>
            </p:nvGraphicFramePr>
            <p:xfrm>
              <a:off x="832105" y="1622425"/>
              <a:ext cx="10536017" cy="1022604"/>
            </p:xfrm>
            <a:graphic>
              <a:graphicData uri="http://schemas.openxmlformats.org/drawingml/2006/table">
                <a:tbl>
                  <a:tblPr/>
                  <a:tblGrid>
                    <a:gridCol w="113310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3533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0675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使用药品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①试管壁发热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②有无色无味气体产生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浓盐酸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①试管壁发热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②有刺激性气味的气体产生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③反应后所得溶液呈浅黄绿色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3" name="QC_5_BD.126_2#612f31e92?colgroup=5,17,32&amp;vop=1&amp;pid=0caca8cf8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5399249"/>
                  </p:ext>
                </p:extLst>
              </p:nvPr>
            </p:nvGraphicFramePr>
            <p:xfrm>
              <a:off x="832105" y="1622425"/>
              <a:ext cx="10536017" cy="1022604"/>
            </p:xfrm>
            <a:graphic>
              <a:graphicData uri="http://schemas.openxmlformats.org/drawingml/2006/table">
                <a:tbl>
                  <a:tblPr/>
                  <a:tblGrid>
                    <a:gridCol w="113310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3533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0675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使用药品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4186" t="-101786" r="-182450" b="-1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①试管壁发热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②有无色无味气体产生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4186" t="-201786" r="-182450" b="-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①试管壁发热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②有刺激性气味的气体产生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③反应后所得溶液呈浅黄绿色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C_5_AN.127_1#612f31e92.bracket?vop=1&amp;pid=0caca8cf8&amp;color=0,0,0&amp;vpa=64&amp;vtp=1"/>
          <p:cNvSpPr/>
          <p:nvPr/>
        </p:nvSpPr>
        <p:spPr>
          <a:xfrm>
            <a:off x="8919115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126_3#612f31e92.choices?vop=1&amp;pid=0caca8cf8&amp;color=0,0,0&amp;vtp=1&amp;bbb=1"/>
              <p:cNvSpPr/>
              <p:nvPr/>
            </p:nvSpPr>
            <p:spPr>
              <a:xfrm>
                <a:off x="832104" y="2778125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该同学在研究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的性质时运用了观察法、实验法、比较法等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实验Ⅰ、Ⅱ中的反应均为放热反应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Ⅱ的实验现象推测生成的气体中可能含有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Ⅰ中反应的化学方程式为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5_BD.126_3#612f31e92.choices?vop=1&amp;pid=0caca8cf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78125"/>
                <a:ext cx="10533888" cy="1676400"/>
              </a:xfrm>
              <a:prstGeom prst="rect">
                <a:avLst/>
              </a:prstGeom>
              <a:blipFill>
                <a:blip r:embed="rId5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8_1#72a42524e?sp=1&amp;vop=1&amp;pid=53c188219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某实验小组设计如图所示装置进行过氧化钠与二氧化碳、水的反应。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下列有关说法中不正确的是(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5_AN.129_1#72a42524e.bracket?vop=1&amp;pid=53c188219&amp;color=0,0,0&amp;vpa=65&amp;vtp=1&amp;bbb=1"/>
          <p:cNvSpPr/>
          <p:nvPr/>
        </p:nvSpPr>
        <p:spPr>
          <a:xfrm>
            <a:off x="10616660" y="1075817"/>
            <a:ext cx="4460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AB</a:t>
            </a:r>
            <a:endParaRPr lang="en-US" altLang="zh-CN" dirty="0"/>
          </a:p>
        </p:txBody>
      </p:sp>
      <p:pic>
        <p:nvPicPr>
          <p:cNvPr id="4" name="QC_5_BD.128_2#72a42524e?htil=8&amp;vop=1&amp;pid=53c188219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7341" y="1622425"/>
            <a:ext cx="3794760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128_3#72a42524e.choices?htil=8&amp;vop=1&amp;pid=53c188219&amp;color=0,0,0&amp;vtp=1&amp;bbb=1&amp;hb=1"/>
              <p:cNvSpPr/>
              <p:nvPr/>
            </p:nvSpPr>
            <p:spPr>
              <a:xfrm>
                <a:off x="832104" y="1529771"/>
                <a:ext cx="6656832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A是实验室制取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，发生反应的化学方程式为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B中应加入饱和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溶液以除去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，以免干扰实验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D中应盛放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，除去未反应的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中可收集到能使带火星木条复燃的气体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C_5_BD.128_3#72a42524e.choices?htil=8&amp;vop=1&amp;pid=53c18821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6656832" cy="2095500"/>
              </a:xfrm>
              <a:prstGeom prst="rect">
                <a:avLst/>
              </a:prstGeom>
              <a:blipFill>
                <a:blip r:embed="rId4"/>
                <a:stretch>
                  <a:fillRect l="-2198" r="-366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130_1#0fe28a637?sp=1&amp;vop=1&amp;pid=53c188219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b="1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新情境</a:t>
                </a:r>
                <a:r>
                  <a:rPr lang="en-US" altLang="zh-CN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某学习小组通过如图所示装置探究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⋅6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能否</a:t>
                </a:r>
              </a:p>
              <a:p>
                <a:pPr algn="l"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的升华温度为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315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下列相关说法不正</a:t>
                </a:r>
                <a:endParaRPr lang="en-US" altLang="zh-CN" b="0" i="0" dirty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algn="l" latinLnBrk="1">
                  <a:lnSpc>
                    <a:spcPts val="3300"/>
                  </a:lnSpc>
                </a:pPr>
                <a:r>
                  <a:rPr lang="en-US" altLang="zh-CN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确的是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5_BD.130_1#0fe28a637?sp=1&amp;vop=1&amp;pid=53c18821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6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5_BD.130_2#0fe28a637?vop=1&amp;pid=53c188219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9560" y="1080000"/>
            <a:ext cx="3456432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5_BD.130_3#0fe28a637?vop=1&amp;pid=53c188219&amp;color=0,0,0&amp;vtp=1&amp;bbb=1"/>
          <p:cNvSpPr/>
          <p:nvPr/>
        </p:nvSpPr>
        <p:spPr>
          <a:xfrm>
            <a:off x="832104" y="2503261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实验操作和现象：</a:t>
            </a:r>
            <a:endParaRPr lang="en-US" altLang="zh-CN" dirty="0"/>
          </a:p>
        </p:txBody>
      </p:sp>
      <p:graphicFrame>
        <p:nvGraphicFramePr>
          <p:cNvPr id="55" name="QC_5_BD.130_4#0fe28a637?colgroup=8,48&amp;vop=1&amp;pid=53c188219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757586"/>
              </p:ext>
            </p:extLst>
          </p:nvPr>
        </p:nvGraphicFramePr>
        <p:xfrm>
          <a:off x="832104" y="3049361"/>
          <a:ext cx="10533888" cy="1146810"/>
        </p:xfrm>
        <a:graphic>
          <a:graphicData uri="http://schemas.openxmlformats.org/drawingml/2006/table">
            <a:tbl>
              <a:tblPr/>
              <a:tblGrid>
                <a:gridCol w="1682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381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操作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2993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点燃酒精灯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加热</a:t>
                      </a:r>
                      <a:endParaRPr lang="en-US" altLang="zh-CN" sz="1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ⅰ.试管A中部分固体溶解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上方出现白雾</a:t>
                      </a:r>
                      <a:endParaRPr lang="en-US" altLang="zh-CN" sz="1400" dirty="0"/>
                    </a:p>
                    <a:p>
                      <a:pPr algn="l" latinLnBrk="1" hangingPunct="0">
                        <a:lnSpc>
                          <a:spcPts val="2200"/>
                        </a:lnSpc>
                      </a:pPr>
                      <a:r>
                        <a:rPr lang="en-US" altLang="zh-CN" sz="14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ⅱ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.稍后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试管A中产生黄色气体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管壁附着黄色液滴</a:t>
                      </a:r>
                      <a:endParaRPr lang="en-US" altLang="zh-CN" sz="1400" dirty="0"/>
                    </a:p>
                    <a:p>
                      <a:pPr algn="l" latinLnBrk="1" hangingPunct="0">
                        <a:lnSpc>
                          <a:spcPts val="2100"/>
                        </a:lnSpc>
                      </a:pPr>
                      <a:r>
                        <a:rPr lang="en-US" altLang="zh-CN" sz="1400" b="0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ⅲ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.试管B中溶液变蓝</a:t>
                      </a:r>
                      <a:endParaRPr lang="en-US" altLang="zh-CN" sz="14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5_BD.130_5#0fe28a637.choices?vop=1&amp;pid=53c188219&amp;color=0,0,0&amp;vtp=1&amp;bbb=1">
                <a:extLst>
                  <a:ext uri="{FF2B5EF4-FFF2-40B4-BE49-F238E27FC236}">
                    <a16:creationId xmlns:a16="http://schemas.microsoft.com/office/drawing/2014/main" id="{CCB0EC05-62EB-80E7-ED8B-B8466EA9A9E0}"/>
                  </a:ext>
                </a:extLst>
              </p:cNvPr>
              <p:cNvSpPr/>
              <p:nvPr/>
            </p:nvSpPr>
            <p:spPr>
              <a:xfrm>
                <a:off x="959104" y="430876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为保证实验的严谨性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，应另设置加热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⋅6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的对照实验</a:t>
                </a:r>
                <a:endParaRPr lang="en-US" altLang="zh-CN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黄色气体中可能含有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C.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为进一步确认黄色气体中是否含有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，应在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A、B间增加盛有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饱和溶液的洗气瓶</a:t>
                </a:r>
                <a:endParaRPr lang="en-US" altLang="zh-CN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若实验证明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A中产生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，综合上述现象，试管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A中的固体产物可能为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QC_5_BD.130_5#0fe28a637.choices?vop=1&amp;pid=53c188219&amp;color=0,0,0&amp;vtp=1&amp;bbb=1">
                <a:extLst>
                  <a:ext uri="{FF2B5EF4-FFF2-40B4-BE49-F238E27FC236}">
                    <a16:creationId xmlns:a16="http://schemas.microsoft.com/office/drawing/2014/main" id="{CCB0EC05-62EB-80E7-ED8B-B8466EA9A9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104" y="4308761"/>
                <a:ext cx="10533888" cy="1676400"/>
              </a:xfrm>
              <a:prstGeom prst="rect">
                <a:avLst/>
              </a:prstGeom>
              <a:blipFill>
                <a:blip r:embed="rId5"/>
                <a:stretch>
                  <a:fillRect l="-1331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6_AN.106_1#082f94a5f.bracket?vop=1&amp;pid=4a511179e&amp;color=0,0,0&amp;vpa=52&amp;vtp=1">
            <a:extLst>
              <a:ext uri="{FF2B5EF4-FFF2-40B4-BE49-F238E27FC236}">
                <a16:creationId xmlns:a16="http://schemas.microsoft.com/office/drawing/2014/main" id="{54061DD0-09E5-14D6-8781-728F9BFFC8A9}"/>
              </a:ext>
            </a:extLst>
          </p:cNvPr>
          <p:cNvSpPr/>
          <p:nvPr/>
        </p:nvSpPr>
        <p:spPr>
          <a:xfrm>
            <a:off x="1691321" y="1899503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132_1#a262e6b73?sp=1&amp;vop=1&amp;pid=24aa3c823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</a:t>
                </a:r>
                <a:r>
                  <a:rPr lang="en-US" altLang="zh-CN" sz="1800" b="0" i="0" spc="-10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温下，A是可用来对自来水进行消毒的黄绿色气体单质，A、B、C、D、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spc="-1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spc="-10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都含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spc="-1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pc="-10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元素，其转化关系如图所示。</a:t>
                </a:r>
                <a:endParaRPr lang="en-US" altLang="zh-CN" sz="1800" spc="-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5_BD.132_1#a262e6b73?sp=1&amp;vop=1&amp;pid=24aa3c823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r="-984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132_2#a262e6b73?vop=1&amp;pid=24aa3c823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8344" y="1622544"/>
            <a:ext cx="2103120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133_1#406931c3c?vop=1&amp;pid=a262e6b73&amp;color=0,0,0&amp;vtp=1&amp;bbb=1"/>
              <p:cNvSpPr/>
              <p:nvPr/>
            </p:nvSpPr>
            <p:spPr>
              <a:xfrm>
                <a:off x="832104" y="30068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（1）请分别写出A、C、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的化学式：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（2）写出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反应的化学方程式：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（3）通常情况下，为了防止污染环境，在做完实验后，多余的气体A应用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溶液吸收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，其反应的化学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方程式为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6_BD.133_1#406931c3c?vop=1&amp;pid=a262e6b7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006844"/>
                <a:ext cx="10533888" cy="1676400"/>
              </a:xfrm>
              <a:prstGeom prst="rect">
                <a:avLst/>
              </a:prstGeom>
              <a:blipFill>
                <a:blip r:embed="rId5"/>
                <a:stretch>
                  <a:fillRect l="-1389" r="-868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134_1#406931c3c.blank?vop=1&amp;pid=a262e6b73&amp;color=0,0,0&amp;vpa=67&amp;vtp=1&amp;bbb=1"/>
              <p:cNvSpPr/>
              <p:nvPr/>
            </p:nvSpPr>
            <p:spPr>
              <a:xfrm>
                <a:off x="5011991" y="3054024"/>
                <a:ext cx="41427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6_AN.134_1#406931c3c.blank?vop=1&amp;pid=a262e6b73&amp;color=0,0,0&amp;vpa=6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1991" y="3054024"/>
                <a:ext cx="414274" cy="279400"/>
              </a:xfrm>
              <a:prstGeom prst="rect">
                <a:avLst/>
              </a:prstGeom>
              <a:blipFill>
                <a:blip r:embed="rId6"/>
                <a:stretch>
                  <a:fillRect l="-7353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135_1#406931c3c.blank?vop=1&amp;pid=a262e6b73&amp;color=0,0,0&amp;vpa=68&amp;vtp=1&amp;bbb=1"/>
              <p:cNvSpPr/>
              <p:nvPr/>
            </p:nvSpPr>
            <p:spPr>
              <a:xfrm>
                <a:off x="6080380" y="3054024"/>
                <a:ext cx="57467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135_1#406931c3c.blank?vop=1&amp;pid=a262e6b73&amp;color=0,0,0&amp;vpa=6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0380" y="3054024"/>
                <a:ext cx="574675" cy="279400"/>
              </a:xfrm>
              <a:prstGeom prst="rect">
                <a:avLst/>
              </a:prstGeom>
              <a:blipFill>
                <a:blip r:embed="rId7"/>
                <a:stretch>
                  <a:fillRect l="-5263" r="-4211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136_1#406931c3c.blank?vop=1&amp;pid=a262e6b73&amp;color=0,0,0&amp;vpa=69&amp;vtp=1&amp;bbb=1"/>
              <p:cNvSpPr/>
              <p:nvPr/>
            </p:nvSpPr>
            <p:spPr>
              <a:xfrm>
                <a:off x="7342442" y="3054024"/>
                <a:ext cx="723900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136_1#406931c3c.blank?vop=1&amp;pid=a262e6b73&amp;color=0,0,0&amp;vpa=6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2442" y="3054024"/>
                <a:ext cx="723900" cy="279400"/>
              </a:xfrm>
              <a:prstGeom prst="rect">
                <a:avLst/>
              </a:prstGeom>
              <a:blipFill>
                <a:blip r:embed="rId8"/>
                <a:stretch>
                  <a:fillRect l="-3361" r="-4202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N.138_1#406931c3c.blank?vop=1&amp;pid=a262e6b73&amp;color=0,0,0&amp;vpa=70&amp;vtp=1&amp;bbb=1&amp;rh=23.75"/>
              <p:cNvSpPr/>
              <p:nvPr/>
            </p:nvSpPr>
            <p:spPr>
              <a:xfrm>
                <a:off x="4743641" y="3446391"/>
                <a:ext cx="2619248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6_AN.138_1#406931c3c.blank?vop=1&amp;pid=a262e6b73&amp;color=0,0,0&amp;vpa=70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3641" y="3446391"/>
                <a:ext cx="2619248" cy="301625"/>
              </a:xfrm>
              <a:prstGeom prst="rect">
                <a:avLst/>
              </a:prstGeom>
              <a:blipFill>
                <a:blip r:embed="rId9"/>
                <a:stretch>
                  <a:fillRect l="-1163" r="-930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6_AN.140_1#406931c3c.blank?vop=1&amp;pid=a262e6b73&amp;color=0,0,0&amp;vpa=71&amp;vtp=1&amp;bbb=1&amp;rh=23.75"/>
              <p:cNvSpPr/>
              <p:nvPr/>
            </p:nvSpPr>
            <p:spPr>
              <a:xfrm>
                <a:off x="1789366" y="4284591"/>
                <a:ext cx="381146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6_AN.140_1#406931c3c.blank?vop=1&amp;pid=a262e6b73&amp;color=0,0,0&amp;vpa=71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9366" y="4284591"/>
                <a:ext cx="3811461" cy="301625"/>
              </a:xfrm>
              <a:prstGeom prst="rect">
                <a:avLst/>
              </a:prstGeom>
              <a:blipFill>
                <a:blip r:embed="rId10"/>
                <a:stretch>
                  <a:fillRect l="-800" r="-640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1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41_1#9f15b68d4?sp=1&amp;vop=1&amp;pid=24aa3c823&amp;color=0,0,0&amp;vtp=1&amp;bt=1&amp;bbb=1"/>
          <p:cNvSpPr/>
          <p:nvPr/>
        </p:nvSpPr>
        <p:spPr>
          <a:xfrm>
            <a:off x="832104" y="1078993"/>
            <a:ext cx="10533888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8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某实验小组对氯水成分和性质进行研究，实验如图：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pic>
        <p:nvPicPr>
          <p:cNvPr id="3" name="QO_5_BD.141_2#9f15b68d4?vop=1&amp;pid=24aa3c823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5684" y="1536001"/>
            <a:ext cx="3557584" cy="2810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6_BD.142_1#ed6af3c1b?vop=1&amp;pid=9f15b68d4&amp;color=0,0,0&amp;vtp=1&amp;bbb=1"/>
          <p:cNvSpPr/>
          <p:nvPr/>
        </p:nvSpPr>
        <p:spPr>
          <a:xfrm>
            <a:off x="832104" y="4474275"/>
            <a:ext cx="10533888" cy="1447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6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（1）氯水呈黄绿色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，说明其中含有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（填化学式）。</a:t>
            </a:r>
          </a:p>
          <a:p>
            <a:pPr lvl="0" latinLnBrk="1">
              <a:lnSpc>
                <a:spcPts val="26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（2）实验一的现象表明，氯水具有酸性和</a:t>
            </a:r>
            <a:r>
              <a:rPr lang="en-US" altLang="zh-CN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性。</a:t>
            </a:r>
            <a:endParaRPr lang="en-US" altLang="zh-CN">
              <a:solidFill>
                <a:srgbClr val="000000"/>
              </a:solidFill>
            </a:endParaRPr>
          </a:p>
          <a:p>
            <a:pPr lvl="0" latinLnBrk="1">
              <a:lnSpc>
                <a:spcPts val="26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（3）氯气与水反应的化学方程式为</a:t>
            </a:r>
            <a:r>
              <a:rPr lang="en-US" altLang="zh-CN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>
              <a:solidFill>
                <a:srgbClr val="000000"/>
              </a:solidFill>
            </a:endParaRPr>
          </a:p>
          <a:p>
            <a:pPr lvl="0" latinLnBrk="1">
              <a:lnSpc>
                <a:spcPts val="36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（4）用化学方程式说明实验二中“红色不褪去”的原因：</a:t>
            </a:r>
            <a:r>
              <a:rPr lang="en-US" altLang="zh-CN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500" u="sng" kern="0" spc="-99900">
                <a:solidFill>
                  <a:srgbClr val="FF00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143_1#ed6af3c1b.blank?vop=1&amp;pid=9f15b68d4&amp;color=0,0,0&amp;vpa=72&amp;vtp=1&amp;bbb=1"/>
              <p:cNvSpPr/>
              <p:nvPr/>
            </p:nvSpPr>
            <p:spPr>
              <a:xfrm>
                <a:off x="4424616" y="4447475"/>
                <a:ext cx="414274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6_AN.143_1#ed6af3c1b.blank?vop=1&amp;pid=9f15b68d4&amp;color=0,0,0&amp;vpa=7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4616" y="4447475"/>
                <a:ext cx="414274" cy="279400"/>
              </a:xfrm>
              <a:prstGeom prst="rect">
                <a:avLst/>
              </a:prstGeom>
              <a:blipFill>
                <a:blip r:embed="rId4"/>
                <a:stretch>
                  <a:fillRect l="-7353" t="-2222" b="-13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145_1#ed6af3c1b.blank?vop=1&amp;pid=9f15b68d4&amp;color=0,0,0&amp;vpa=73&amp;vtp=1&amp;bbb=1"/>
          <p:cNvSpPr/>
          <p:nvPr/>
        </p:nvSpPr>
        <p:spPr>
          <a:xfrm>
            <a:off x="5085810" y="4770122"/>
            <a:ext cx="623888" cy="330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6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漂白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N.147_1#ed6af3c1b.blank?vop=1&amp;pid=9f15b68d4&amp;color=0,0,0&amp;vpa=74&amp;vtp=1&amp;bbb=1&amp;rh=23.75"/>
              <p:cNvSpPr/>
              <p:nvPr/>
            </p:nvSpPr>
            <p:spPr>
              <a:xfrm>
                <a:off x="4399216" y="5083936"/>
                <a:ext cx="2619248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75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6_AN.147_1#ed6af3c1b.blank?vop=1&amp;pid=9f15b68d4&amp;color=0,0,0&amp;vpa=74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9216" y="5083936"/>
                <a:ext cx="2619248" cy="301625"/>
              </a:xfrm>
              <a:prstGeom prst="rect">
                <a:avLst/>
              </a:prstGeom>
              <a:blipFill>
                <a:blip r:embed="rId5"/>
                <a:stretch>
                  <a:fillRect l="-1166" r="-932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6_AN.149_1#ed6af3c1b.blank?vop=1&amp;pid=9f15b68d4&amp;color=0,0,0&amp;vpa=75&amp;vtp=1&amp;bbb=1"/>
              <p:cNvSpPr/>
              <p:nvPr/>
            </p:nvSpPr>
            <p:spPr>
              <a:xfrm>
                <a:off x="6723317" y="5383973"/>
                <a:ext cx="2320862" cy="431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光照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6_AN.149_1#ed6af3c1b.blank?vop=1&amp;pid=9f15b68d4&amp;color=0,0,0&amp;vpa=7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3317" y="5383973"/>
                <a:ext cx="2320862" cy="431800"/>
              </a:xfrm>
              <a:prstGeom prst="rect">
                <a:avLst/>
              </a:prstGeom>
              <a:blipFill>
                <a:blip r:embed="rId6"/>
                <a:stretch>
                  <a:fillRect l="-1312" t="-9859" r="-10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0_1#daf70d041?sp=1&amp;vop=1&amp;pid=9f15b68d4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（5）实验四如图所示：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pic>
        <p:nvPicPr>
          <p:cNvPr id="3" name="QB_6_BD.150_2#daf70d041?vop=1&amp;pid=9f15b68d4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3360" y="1622544"/>
            <a:ext cx="4142232" cy="80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6_BD.150_3#daf70d041?vop=1&amp;pid=9f15b68d4&amp;color=0,0,0&amp;vtp=1&amp;bbb=1&amp;hb=1"/>
          <p:cNvSpPr/>
          <p:nvPr/>
        </p:nvSpPr>
        <p:spPr>
          <a:xfrm>
            <a:off x="832104" y="2562344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该实验能证明实验三中“红色不褪去”不是因为氯水被稀释所致，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补充所加试剂和现象：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</a:p>
          <a:p>
            <a:pPr latinLnBrk="1">
              <a:lnSpc>
                <a:spcPts val="3300"/>
              </a:lnSpc>
            </a:pPr>
            <a:r>
              <a:rPr lang="en-US" altLang="zh-CN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151_1#daf70d041.blank?vop=1&amp;pid=9f15b68d4&amp;color=0,0,0&amp;vpa=76&amp;vtp=1&amp;bbb=1"/>
              <p:cNvSpPr/>
              <p:nvPr/>
            </p:nvSpPr>
            <p:spPr>
              <a:xfrm>
                <a:off x="9740361" y="2601968"/>
                <a:ext cx="13430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蒸馏水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6_AN.151_1#daf70d041.blank?vop=1&amp;pid=9f15b68d4&amp;color=0,0,0&amp;vpa=7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0361" y="2601968"/>
                <a:ext cx="1343025" cy="279400"/>
              </a:xfrm>
              <a:prstGeom prst="rect">
                <a:avLst/>
              </a:prstGeom>
              <a:blipFill>
                <a:blip r:embed="rId4"/>
                <a:stretch>
                  <a:fillRect l="-455" t="-32609" r="-4545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152_1#daf70d041.blank?vop=1&amp;pid=9f15b68d4&amp;color=0,0,0&amp;vpa=77&amp;vtp=1&amp;bbb=1"/>
          <p:cNvSpPr/>
          <p:nvPr/>
        </p:nvSpPr>
        <p:spPr>
          <a:xfrm>
            <a:off x="837660" y="2950964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红色褪去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7" name="QB_6_BD.153_1#c8e97f9e4?vop=1&amp;pid=9f15b68d4&amp;color=0,0,0&amp;vtp=1&amp;bbb=1&amp;hb=1"/>
          <p:cNvSpPr/>
          <p:nvPr/>
        </p:nvSpPr>
        <p:spPr>
          <a:xfrm>
            <a:off x="832104" y="342219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（6）该小组进行实验五，进一步探究实验三中“红色不褪去”的原因：取实验三的白色沉淀，洗涤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，用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饱和氯化钠溶液浸泡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，取上层清液，滴加2滴紫色石蕊溶液，一段时间后，颜色褪去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。写出氯水和硝酸银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溶液反应的化学方程式：</a:t>
            </a:r>
            <a:r>
              <a:rPr lang="en-US" altLang="zh-CN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154_1#c8e97f9e4.blank?vop=1&amp;pid=9f15b68d4&amp;color=0,0,0&amp;vpa=78&amp;vtp=1&amp;bbb=1&amp;rh=23.75"/>
              <p:cNvSpPr/>
              <p:nvPr/>
            </p:nvSpPr>
            <p:spPr>
              <a:xfrm>
                <a:off x="3364166" y="4276971"/>
                <a:ext cx="511467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AgNO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AgClO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6_AN.154_1#c8e97f9e4.blank?vop=1&amp;pid=9f15b68d4&amp;color=0,0,0&amp;vpa=78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4166" y="4276971"/>
                <a:ext cx="5114671" cy="301625"/>
              </a:xfrm>
              <a:prstGeom prst="rect">
                <a:avLst/>
              </a:prstGeom>
              <a:blipFill>
                <a:blip r:embed="rId5"/>
                <a:stretch>
                  <a:fillRect l="-596" b="-306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5_1#bfb330717?vop=1&amp;pid=684b64db1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下列关于物质的量的说法中，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156_1#bfb330717.bracket?vop=1&amp;pid=684b64db1&amp;color=0,0,0&amp;vpa=79&amp;vtp=1"/>
          <p:cNvSpPr/>
          <p:nvPr/>
        </p:nvSpPr>
        <p:spPr>
          <a:xfrm>
            <a:off x="5130260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55_2#bfb330717.choices?vop=1&amp;pid=684b64db1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物质的量就是物质的质量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所含原子数相等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物质的量只适用于描述分子、原子、离子等微观粒子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可以说“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”，但不能说“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氢”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55_2#bfb330717.choices?vop=1&amp;pid=684b64db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57_1#6710f9d13?vop=1&amp;pid=684b64db1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2018年11月13日至16日，第26届国际计量大会在巴黎召开。这次，对物质的量的单位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——摩尔的定义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进行了修改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。摩尔来源于拉丁文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moles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，原意为大量、堆积，是在第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14届国际计量大会决定增加的国际单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位制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SI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的第七个基本单位。下列对于“摩尔”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的理解正确的是(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157_1#6710f9d13?vop=1&amp;pid=684b64db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752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58_1#6710f9d13.bracket?vop=1&amp;pid=684b64db1&amp;color=0,0,0&amp;vpa=80&amp;vtp=1"/>
          <p:cNvSpPr/>
          <p:nvPr/>
        </p:nvSpPr>
        <p:spPr>
          <a:xfrm>
            <a:off x="7336885" y="19258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57_2#6710f9d13.choices?vop=1&amp;pid=684b64db1&amp;color=0,0,0&amp;vtp=1&amp;bbb=1"/>
              <p:cNvSpPr/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任何物质所含有的分子数都相同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摩尔是物质的量的单位，简称摩，符号为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摩尔可以把物质的宏观量与微观粒子的数量联系起来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水分子中含有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氢分子和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氧原子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57_2#6710f9d13.choices?vop=1&amp;pid=684b64db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0e4d5a3fb?vop=1&amp;pid=419cffc20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在社会不断进步和科技迅猛发展的背景下，化学与其他学科开始有交叉并相互渗透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，成为自然科学领域中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一门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“中心的、实用的和创造性的”基础科学。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下列说法错误的是(</a:t>
            </a:r>
            <a:r>
              <a:rPr lang="en-US" altLang="zh-CN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5_AN.10_1#0e4d5a3fb.bracket?vop=1&amp;pid=419cffc20&amp;color=0,0,0&amp;vpa=5&amp;vtp=1"/>
          <p:cNvSpPr/>
          <p:nvPr/>
        </p:nvSpPr>
        <p:spPr>
          <a:xfrm>
            <a:off x="76448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5_BD.9_2#0e4d5a3fb.choices?vop=1&amp;pid=419cffc20&amp;color=0,0,0&amp;vtp=1&amp;bbb=1"/>
          <p:cNvSpPr/>
          <p:nvPr/>
        </p:nvSpPr>
        <p:spPr>
          <a:xfrm>
            <a:off x="832104" y="1948990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实验和理论是学习化学的两种重要途径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新材料的研制都是以研究和优化物质的组成、结构和性能为基础的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化学家可以通过化学反应创造出新的原子、分子和具有特殊性质的新物质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化学科学促进医学科学的发展，帮助研制新药，为人类提供健康保障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59_1#a1e15e570?vop=1&amp;pid=6c05a59b3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中含有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个氧原子，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则阿伏加德罗常数可以表示为(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2" name="QC_6_BD.159_1#a1e15e570?vop=1&amp;pid=6c05a59b3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57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60_1#a1e15e570.bracket?vop=1&amp;pid=6c05a59b3&amp;color=0,0,0&amp;vpa=81&amp;vtp=1"/>
          <p:cNvSpPr/>
          <p:nvPr/>
        </p:nvSpPr>
        <p:spPr>
          <a:xfrm>
            <a:off x="7183849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59_2#a1e15e570.choices?vop=1&amp;pid=6c05a59b3&amp;color=0,0,0&amp;vtp=1&amp;bbb=1"/>
              <p:cNvSpPr/>
              <p:nvPr/>
            </p:nvSpPr>
            <p:spPr>
              <a:xfrm>
                <a:off x="832104" y="1495425"/>
                <a:ext cx="10533888" cy="647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47772" algn="l"/>
                    <a:tab pos="5470144" algn="l"/>
                    <a:tab pos="81036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59_2#a1e15e570.choices?vop=1&amp;pid=6c05a59b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647700"/>
              </a:xfrm>
              <a:prstGeom prst="rect">
                <a:avLst/>
              </a:prstGeom>
              <a:blipFill>
                <a:blip r:embed="rId4"/>
                <a:stretch>
                  <a:fillRect l="-1389" b="-28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61_1#8ee761f33?vop=1&amp;pid=6c05a59b3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代表阿伏加德罗常数的值，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下列说法中错误的是(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161_1#8ee761f33?vop=1&amp;pid=6c05a59b3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62_1#8ee761f33.bracket?vop=1&amp;pid=6c05a59b3&amp;color=0,0,0&amp;vpa=82&amp;vtp=1"/>
          <p:cNvSpPr/>
          <p:nvPr/>
        </p:nvSpPr>
        <p:spPr>
          <a:xfrm>
            <a:off x="631771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61_2#8ee761f33.choices?vop=1&amp;pid=6c05a59b3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钠离子所含电子数目为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氢气所含原子数目为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17 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所含的电子数为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个氧分子和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个氢分子的质量比为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61_2#8ee761f33.choices?vop=1&amp;pid=6c05a59b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63_1#b0870a6dc?vop=1&amp;pid=7493f9397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下列关于等质量的硫酸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和磷酸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的说法正确的是(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163_1#b0870a6dc?vop=1&amp;pid=7493f939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64_1#b0870a6dc.bracket?vop=1&amp;pid=7493f9397&amp;color=0,0,0&amp;vpa=83&amp;vtp=1"/>
          <p:cNvSpPr/>
          <p:nvPr/>
        </p:nvSpPr>
        <p:spPr>
          <a:xfrm>
            <a:off x="7249320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63_2#b0870a6dc.choices?vop=1&amp;pid=7493f9397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摩尔质量都是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物质的量都是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氢原子的摩尔质量为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含有的氧原子数相同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63_2#b0870a6dc.choices?vop=1&amp;pid=7493f939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5_1#7337e4903?vop=1&amp;pid=7493f9397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易错题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下列叙述正确的是(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166_1#7337e4903.bracket?vop=1&amp;pid=7493f9397&amp;color=0,0,0&amp;vpa=84&amp;vtp=1"/>
          <p:cNvSpPr/>
          <p:nvPr/>
        </p:nvSpPr>
        <p:spPr>
          <a:xfrm>
            <a:off x="35300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65_2#7337e4903.choices?vop=1&amp;pid=7493f9397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的摩尔质量是40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等质量的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中所含的氧原子数相同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的摩尔质量是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中均含有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65_2#7337e4903.choices?vop=1&amp;pid=7493f939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67_1#3864852e6?vop=1&amp;pid=7493f9397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在自然生态系统中，森林和湿地是产生空气负氧离子的重要场所，被誉为“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天然氧吧”。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都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是空气负氧离子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167_1#3864852e6?vop=1&amp;pid=7493f939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63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68_1#3864852e6.bracket?vop=1&amp;pid=7493f9397&amp;color=0,0,0&amp;vpa=85&amp;vtp=1"/>
          <p:cNvSpPr/>
          <p:nvPr/>
        </p:nvSpPr>
        <p:spPr>
          <a:xfrm>
            <a:off x="46730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67_2#3864852e6.choices?vop=1&amp;pid=7493f9397&amp;color=0,0,0&amp;vtp=1&amp;bbb=1"/>
              <p:cNvSpPr/>
              <p:nvPr/>
            </p:nvSpPr>
            <p:spPr>
              <a:xfrm>
                <a:off x="832104" y="19489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中氧元素的化合价相同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的摩尔质量相同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等物质的量的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含有相同的电子数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等质量的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带有相同的电荷数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67_2#3864852e6.choices?vop=1&amp;pid=7493f939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69_1#7ad1d53e7?vop=1&amp;pid=7493f9397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教材变式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按要求填写下列空白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（设阿伏加德罗常数的值为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169_1#7ad1d53e7?vop=1&amp;pid=7493f939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70_1#cb542bcc3?vop=1&amp;pid=7ad1d53e7&amp;color=0,0,0&amp;vtp=1&amp;bbb=1"/>
              <p:cNvSpPr/>
              <p:nvPr/>
            </p:nvSpPr>
            <p:spPr>
              <a:xfrm>
                <a:off x="832104" y="15298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1）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所含原子数与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所含原子数相等。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3.4 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所含有的质子个数为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170_1#cb542bcc3?vop=1&amp;pid=7ad1d53e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71_1#cb542bcc3.blank?vop=1&amp;pid=7ad1d53e7&amp;color=0,0,0&amp;vpa=86&amp;vtp=1&amp;bbb=1"/>
          <p:cNvSpPr/>
          <p:nvPr/>
        </p:nvSpPr>
        <p:spPr>
          <a:xfrm>
            <a:off x="1440910" y="1499410"/>
            <a:ext cx="622300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0.35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73_1#cb542bcc3.blank?vop=1&amp;pid=7ad1d53e7&amp;color=0,0,0&amp;vpa=87&amp;vtp=1&amp;bbb=1"/>
              <p:cNvSpPr/>
              <p:nvPr/>
            </p:nvSpPr>
            <p:spPr>
              <a:xfrm>
                <a:off x="4445191" y="2005512"/>
                <a:ext cx="5175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73_1#cb542bcc3.blank?vop=1&amp;pid=7ad1d53e7&amp;color=0,0,0&amp;vpa=8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5191" y="2005512"/>
                <a:ext cx="517525" cy="279400"/>
              </a:xfrm>
              <a:prstGeom prst="rect">
                <a:avLst/>
              </a:prstGeom>
              <a:blipFill>
                <a:blip r:embed="rId5"/>
                <a:stretch>
                  <a:fillRect l="-4706" b="-13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7_BD.174_1#23d576521?vop=1&amp;pid=7ad1d53e7&amp;color=0,0,0&amp;vtp=1&amp;bbb=1"/>
              <p:cNvSpPr/>
              <p:nvPr/>
            </p:nvSpPr>
            <p:spPr>
              <a:xfrm>
                <a:off x="832104" y="23934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（3）在一定条件下，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完全分解生成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O_7_BD.174_1#23d576521?vop=1&amp;pid=7ad1d53e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93490"/>
                <a:ext cx="10533888" cy="469900"/>
              </a:xfrm>
              <a:prstGeom prst="rect">
                <a:avLst/>
              </a:prstGeom>
              <a:blipFill>
                <a:blip r:embed="rId6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BD.175_1#d8222d88c?vop=1&amp;pid=23d576521&amp;color=0,0,0&amp;vtp=1&amp;bbb=1"/>
              <p:cNvSpPr/>
              <p:nvPr/>
            </p:nvSpPr>
            <p:spPr>
              <a:xfrm>
                <a:off x="832104" y="285069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①若所得混合气体与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的相对密度为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，则混合气体的物质的量为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的摩尔质量为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。（用含本题中字母的代数式表示，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上同）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8_BD.175_1#d8222d88c?vop=1&amp;pid=23d57652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50690"/>
                <a:ext cx="10533888" cy="838200"/>
              </a:xfrm>
              <a:prstGeom prst="rect">
                <a:avLst/>
              </a:prstGeom>
              <a:blipFill>
                <a:blip r:embed="rId7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8_AN.176_1#d8222d88c.blank?vop=1&amp;pid=23d576521&amp;color=0,0,0&amp;vpa=88&amp;vtp=1&amp;bbb=1&amp;rh=28.9"/>
              <p:cNvSpPr/>
              <p:nvPr/>
            </p:nvSpPr>
            <p:spPr>
              <a:xfrm>
                <a:off x="7411530" y="2797294"/>
                <a:ext cx="787908" cy="3670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𝑑</m:t>
                        </m:r>
                      </m:den>
                    </m:f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8_AN.176_1#d8222d88c.blank?vop=1&amp;pid=23d576521&amp;color=0,0,0&amp;vpa=88&amp;vtp=1&amp;bbb=1&amp;rh=28.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1530" y="2797294"/>
                <a:ext cx="787908" cy="367030"/>
              </a:xfrm>
              <a:prstGeom prst="rect">
                <a:avLst/>
              </a:prstGeom>
              <a:blipFill>
                <a:blip r:embed="rId8"/>
                <a:stretch>
                  <a:fillRect l="-775" r="-3876" b="-1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8_AN.178_1#d8222d88c.blank?vop=1&amp;pid=23d576521&amp;color=0,0,0&amp;vpa=89&amp;vtp=1&amp;bbb=1"/>
              <p:cNvSpPr/>
              <p:nvPr/>
            </p:nvSpPr>
            <p:spPr>
              <a:xfrm>
                <a:off x="3435478" y="3322248"/>
                <a:ext cx="383477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8_AN.178_1#d8222d88c.blank?vop=1&amp;pid=23d576521&amp;color=0,0,0&amp;vpa=8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5478" y="3322248"/>
                <a:ext cx="383477" cy="279400"/>
              </a:xfrm>
              <a:prstGeom prst="rect">
                <a:avLst/>
              </a:prstGeom>
              <a:blipFill>
                <a:blip r:embed="rId9"/>
                <a:stretch>
                  <a:fillRect l="-8065" r="-6452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9" grpId="0" build="p" animBg="1"/>
      <p:bldP spid="11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9_1#78d460b09?vop=1&amp;pid=d38de488b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下列关于决定物质体积大小因素的说法不正确的是(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180_1#78d460b09.bracket?vop=1&amp;pid=d38de488b&amp;color=0,0,0&amp;vpa=90&amp;vtp=1"/>
          <p:cNvSpPr/>
          <p:nvPr/>
        </p:nvSpPr>
        <p:spPr>
          <a:xfrm>
            <a:off x="6044660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79_2#78d460b09.choices?vop=1&amp;pid=d38de488b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同温同压下，决定气体体积大小的主要因素是粒子数目和粒子间距离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相同条件下，分子数相同的任何气体的体积基本相同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同温同压下，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任何物质所占体积均相同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等质量的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，压强越小、温度越高，气体所占体积越大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79_2#78d460b09.choices?vop=1&amp;pid=d38de488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81_1#f9c28bd96?vop=1&amp;pid=d38de488b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中含有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个原子，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则阿伏加德罗常数为(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181_1#f9c28bd96?vop=1&amp;pid=d38de488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82_1#f9c28bd96.bracket?vop=1&amp;pid=d38de488b&amp;color=0,0,0&amp;vpa=91&amp;vtp=1"/>
          <p:cNvSpPr/>
          <p:nvPr/>
        </p:nvSpPr>
        <p:spPr>
          <a:xfrm>
            <a:off x="6970237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81_2#f9c28bd96.choices?vop=1&amp;pid=d38de488b&amp;color=0,0,0&amp;vtp=1&amp;bbb=1"/>
              <p:cNvSpPr/>
              <p:nvPr/>
            </p:nvSpPr>
            <p:spPr>
              <a:xfrm>
                <a:off x="832104" y="1495425"/>
                <a:ext cx="10533888" cy="647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01722" algn="l"/>
                    <a:tab pos="5279644" algn="l"/>
                    <a:tab pos="804646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5.6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11.2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81_2#f9c28bd96.choices?vop=1&amp;pid=d38de488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647700"/>
              </a:xfrm>
              <a:prstGeom prst="rect">
                <a:avLst/>
              </a:prstGeom>
              <a:blipFill>
                <a:blip r:embed="rId4"/>
                <a:stretch>
                  <a:fillRect l="-1389" b="-28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83_1#210dca56f?vop=1&amp;pid=d38de488b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易错题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为阿伏加德罗常数的值，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183_1#210dca56f?vop=1&amp;pid=d38de488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84_1#210dca56f.bracket?vop=1&amp;pid=d38de488b&amp;color=0,0,0&amp;vpa=92&amp;vtp=1"/>
          <p:cNvSpPr/>
          <p:nvPr/>
        </p:nvSpPr>
        <p:spPr>
          <a:xfrm>
            <a:off x="6546310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83_2#210dca56f.choices?vop=1&amp;pid=d38de488b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所占体积为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常温常压下，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的混合气体所含的氧原子数为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常温常压下，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组成的混合气体含有原子数为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83_2#210dca56f.choices?vop=1&amp;pid=d38de488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85_1#68a862ec8?vop=1&amp;pid=a023b6b83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一定质量的固态物质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与标准状况下的一定质量的A气体恰好完全反应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，化学方程式为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)+3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3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)+2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，冷却后，在标准状况下测得生成物的体积是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1.12 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，密度是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反应前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的体积和反应后混合气体的平均摩尔质量分别是(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185_1#68a862ec8?vop=1&amp;pid=a023b6b8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984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86_1#68a862ec8.bracket?vop=1&amp;pid=a023b6b83&amp;color=0,0,0&amp;vpa=93&amp;vtp=1"/>
          <p:cNvSpPr/>
          <p:nvPr/>
        </p:nvSpPr>
        <p:spPr>
          <a:xfrm>
            <a:off x="6662197" y="19258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85_2#68a862ec8.choices?vop=1&amp;pid=a023b6b83&amp;color=0,0,0&amp;vtp=1&amp;bbb=1"/>
              <p:cNvSpPr/>
              <p:nvPr/>
            </p:nvSpPr>
            <p:spPr>
              <a:xfrm>
                <a:off x="832104" y="2375392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0.672 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0.672 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0.448 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0.336 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85_2#68a862ec8.choices?vop=1&amp;pid=a023b6b8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75392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_1#2cc8ac490?vop=1&amp;pid=419cffc20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国家速滑馆又称“冰丝带”，它的建设应用了智慧建造技术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，采用当前冬季运动场馆最环保的制冰技术之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——二氧化碳跨临界直冷制冰技术，通过施加高压制得临界状态的流体二氧化碳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，二氧化碳汽化实现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制冷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下列说法不正确的是(</a:t>
            </a:r>
            <a:r>
              <a:rPr lang="en-US" altLang="zh-CN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sp>
        <p:nvSpPr>
          <p:cNvPr id="3" name="QC_5_AN.12_1#2cc8ac490.bracket?vop=1&amp;pid=419cffc20&amp;color=0,0,0&amp;vpa=6&amp;vtp=1"/>
          <p:cNvSpPr/>
          <p:nvPr/>
        </p:nvSpPr>
        <p:spPr>
          <a:xfrm>
            <a:off x="3758660" y="19258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11_2#2cc8ac490.choices?vop=1&amp;pid=419cffc20&amp;color=0,0,0&amp;vtp=1&amp;bbb=1"/>
              <p:cNvSpPr/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建造场馆使用的钢材属于金属材料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由液态变为气态，会吸收热量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二氧化碳跨临界直冷制冰技术利用了二氧化碳的化学性质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应用二氧化碳跨临界直冷制冰技术符合“绿色奥运”理念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5_BD.11_2#2cc8ac490.choices?vop=1&amp;pid=419cffc2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87_1#1972f3708?vop=1&amp;pid=a023b6b83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一个充有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混合气体的气球放在空气（空气的平均摩尔质量为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29 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）中静止不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动，则混合气体中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的体积分数是(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187_1#1972f3708?vop=1&amp;pid=a023b6b8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58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88_1#1972f3708.bracket?vop=1&amp;pid=a023b6b83&amp;color=0,0,0&amp;vpa=94&amp;vtp=1"/>
          <p:cNvSpPr/>
          <p:nvPr/>
        </p:nvSpPr>
        <p:spPr>
          <a:xfrm>
            <a:off x="4599972" y="15067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87_2#1972f3708.choices?vop=1&amp;pid=a023b6b83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17597" algn="l"/>
                    <a:tab pos="5197094" algn="l"/>
                    <a:tab pos="7967091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75%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25%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6.25%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83.3%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187_2#1972f3708.choices?vop=1&amp;pid=a023b6b8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89_1#e1e01f510?vop=1&amp;pid=a023b6b83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教材变式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物质的量是高中化学常用的物理量，请完成以下有关计算：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90_1#5a1bb1b84?vop=1&amp;pid=e1e01f510&amp;color=0,0,0&amp;vtp=1&amp;bbb=1"/>
              <p:cNvSpPr/>
              <p:nvPr/>
            </p:nvSpPr>
            <p:spPr>
              <a:xfrm>
                <a:off x="832104" y="1529890"/>
                <a:ext cx="10871200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（1）在一定温度和压强下，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某气体的体积为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9.8 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，则该条件下的气体摩尔体积为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（2）标准状况下，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1.0 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（结果保留三位有效数字）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气体含有的氢原子数相同。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组成的混合气体的平均密度为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0.75 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，该混合气体中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的体积分数为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，该混合气体相对氢气的密度为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190_1#5a1bb1b84?vop=1&amp;pid=e1e01f51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890"/>
                <a:ext cx="10871200" cy="1676400"/>
              </a:xfrm>
              <a:prstGeom prst="rect">
                <a:avLst/>
              </a:prstGeom>
              <a:blipFill>
                <a:blip r:embed="rId3"/>
                <a:stretch>
                  <a:fillRect l="-1346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91_1#5a1bb1b84.blank?vop=1&amp;pid=e1e01f510&amp;color=0,0,0&amp;vpa=95&amp;vtp=1&amp;bbb=1"/>
              <p:cNvSpPr/>
              <p:nvPr/>
            </p:nvSpPr>
            <p:spPr>
              <a:xfrm>
                <a:off x="9714167" y="1574665"/>
                <a:ext cx="1485837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24.5 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91_1#5a1bb1b84.blank?vop=1&amp;pid=e1e01f510&amp;color=0,0,0&amp;vpa=9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4167" y="1574665"/>
                <a:ext cx="1485837" cy="292100"/>
              </a:xfrm>
              <a:prstGeom prst="rect">
                <a:avLst/>
              </a:prstGeom>
              <a:blipFill>
                <a:blip r:embed="rId4"/>
                <a:stretch>
                  <a:fillRect l="-2058" t="-2083" b="-41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193_1#5a1bb1b84.blank?vop=1&amp;pid=e1e01f510&amp;color=0,0,0&amp;vpa=96&amp;vtp=1&amp;bbb=1"/>
          <p:cNvSpPr/>
          <p:nvPr/>
        </p:nvSpPr>
        <p:spPr>
          <a:xfrm>
            <a:off x="3976085" y="1918510"/>
            <a:ext cx="622300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1.98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195_1#5a1bb1b84.blank?vop=1&amp;pid=e1e01f510&amp;color=0,0,0&amp;vpa=97&amp;vtp=1&amp;bbb=1"/>
              <p:cNvSpPr/>
              <p:nvPr/>
            </p:nvSpPr>
            <p:spPr>
              <a:xfrm>
                <a:off x="862266" y="2843712"/>
                <a:ext cx="62547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80%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195_1#5a1bb1b84.blank?vop=1&amp;pid=e1e01f510&amp;color=0,0,0&amp;vpa=9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266" y="2843712"/>
                <a:ext cx="625475" cy="279400"/>
              </a:xfrm>
              <a:prstGeom prst="rect">
                <a:avLst/>
              </a:prstGeom>
              <a:blipFill>
                <a:blip r:embed="rId5"/>
                <a:stretch>
                  <a:fillRect l="-3883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196_1#5a1bb1b84.blank?vop=1&amp;pid=e1e01f510&amp;color=0,0,0&amp;vpa=98&amp;vtp=1&amp;bbb=1"/>
          <p:cNvSpPr/>
          <p:nvPr/>
        </p:nvSpPr>
        <p:spPr>
          <a:xfrm>
            <a:off x="4736560" y="2756710"/>
            <a:ext cx="488950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8.4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97_1#b2b1c7bfb?sp=1&amp;vop=1&amp;pid=20ef52c99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双选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）如图所示，气缸的总体积一定，内部被活塞隔成Ⅰ、Ⅱ两部分，活塞可以自由移动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，也可以固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定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 ℃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时向Ⅰ中充入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，Ⅱ中充入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则下列说法正确的是(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197_1#b2b1c7bfb?sp=1&amp;vop=1&amp;pid=20ef52c9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98_1#b2b1c7bfb.bracket?vop=1&amp;pid=20ef52c99&amp;color=0,0,0&amp;vpa=99&amp;vtp=1&amp;bbb=1"/>
          <p:cNvSpPr/>
          <p:nvPr/>
        </p:nvSpPr>
        <p:spPr>
          <a:xfrm>
            <a:off x="8321008" y="1506720"/>
            <a:ext cx="496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AD</a:t>
            </a:r>
            <a:endParaRPr lang="en-US" altLang="zh-CN" dirty="0"/>
          </a:p>
        </p:txBody>
      </p:sp>
      <p:pic>
        <p:nvPicPr>
          <p:cNvPr id="4" name="QC_6_BD.197_2#b2b1c7bfb?htil=9&amp;vop=1&amp;pid=20ef52c99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3512" y="2041644"/>
            <a:ext cx="1444752" cy="100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97_3#b2b1c7bfb.choices?htil=9&amp;vop=1&amp;pid=20ef52c99&amp;color=0,0,0&amp;vtp=1&amp;bbb=1"/>
              <p:cNvSpPr/>
              <p:nvPr/>
            </p:nvSpPr>
            <p:spPr>
              <a:xfrm>
                <a:off x="832104" y="1948990"/>
                <a:ext cx="9006840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当活塞不再移动时，Ⅰ、Ⅱ中气体体积之比为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当活塞不再移动时，Ⅰ、Ⅱ中气体密度之比为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11:16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当活塞固定在气缸正中间，Ⅰ、Ⅱ中气体压强之比为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若活塞移动到气缸正中间，Ⅰ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中需再通入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6_BD.197_3#b2b1c7bfb.choices?htil=9&amp;vop=1&amp;pid=20ef52c9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9006840" cy="1676400"/>
              </a:xfrm>
              <a:prstGeom prst="rect">
                <a:avLst/>
              </a:prstGeom>
              <a:blipFill>
                <a:blip r:embed="rId5"/>
                <a:stretch>
                  <a:fillRect l="-1625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199_1#8376fe115?vop=1&amp;pid=0172c753b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为阿伏加德罗常数的值，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下列叙述正确的是(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5_BD.199_1#8376fe115?vop=1&amp;pid=0172c753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00_1#8376fe115.bracket?vop=1&amp;pid=0172c753b&amp;color=0,0,0&amp;vpa=100&amp;vtp=1"/>
          <p:cNvSpPr/>
          <p:nvPr/>
        </p:nvSpPr>
        <p:spPr>
          <a:xfrm>
            <a:off x="5860510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199_2#8376fe115.choices?vop=1&amp;pid=0172c753b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的原子个数比为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常温常压下，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含有的分子数为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常温常压下，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含有的氧原子数为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2.24 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乙醇中含有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个分子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5_BD.199_2#8376fe115.choices?vop=1&amp;pid=0172c753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201_1#390b2e5c8?sp=1&amp;vop=1&amp;pid=0172c753b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常温常压下，分别向三个气球（同一规格）中按体积比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充入两种气体，得到体积相等的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①②③三个气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球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（如图所示）。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下列关于三个气球的判断中不正确的是(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5_BD.201_1#390b2e5c8?sp=1&amp;vop=1&amp;pid=0172c753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34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02_1#390b2e5c8.bracket?vop=1&amp;pid=0172c753b&amp;color=0,0,0&amp;vpa=101&amp;vtp=1"/>
          <p:cNvSpPr/>
          <p:nvPr/>
        </p:nvSpPr>
        <p:spPr>
          <a:xfrm>
            <a:off x="67304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pic>
        <p:nvPicPr>
          <p:cNvPr id="4" name="QC_5_BD.201_2#390b2e5c8?htil=10&amp;vop=1&amp;pid=0172c753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3365" y="2041644"/>
            <a:ext cx="2097255" cy="108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5_BD.201_3#390b2e5c8.choices?htil=10&amp;vop=1&amp;pid=0172c753b&amp;color=0,0,0&amp;vtp=1&amp;bbb=1"/>
          <p:cNvSpPr/>
          <p:nvPr/>
        </p:nvSpPr>
        <p:spPr>
          <a:xfrm>
            <a:off x="832104" y="1948990"/>
            <a:ext cx="879652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450621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所含气体的分子数相等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所含气体的物质的量相等</a:t>
            </a:r>
            <a:endParaRPr lang="en-US" altLang="zh-CN" sz="1800" dirty="0"/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4506214" algn="l"/>
              </a:tabLst>
              <a:defRPr/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气体分子间的平均距离相等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所含原子数目相等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03_1#54872cc59?vop=1&amp;pid=0172c753b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某市持续开展臭氧污染治理活动，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下列有关说法错误的是(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5_AN.204_1#54872cc59.bracket?vop=1&amp;pid=0172c753b&amp;color=0,0,0&amp;vpa=102&amp;vtp=1"/>
          <p:cNvSpPr/>
          <p:nvPr/>
        </p:nvSpPr>
        <p:spPr>
          <a:xfrm>
            <a:off x="67304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203_2#54872cc59.choices?vop=1&amp;pid=0172c753b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同温同压下，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两种气体的密度之比为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同温同压下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，等质量的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中所含氧原子个数之比为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同温同压下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，等质量的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两种气体的体积关系：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)&gt;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同温同压下，若两种气体所占体积相同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5_BD.203_2#54872cc59.choices?vop=1&amp;pid=0172c753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205_1#898824bed?sp=1&amp;vop=1&amp;pid=0172c753b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在容积固定的密闭容器中，可自由移动的活塞将其分隔成A、B两室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（活塞与容器内壁的摩擦及活塞的厚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度可忽略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）。室温下，向A室充入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的混合气体，向B室充入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此时活塞的位置如图所示。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5_BD.205_1#898824bed?sp=1&amp;vop=1&amp;pid=0172c753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3183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06_1#898824bed.bracket?vop=1&amp;pid=0172c753b&amp;color=0,0,0&amp;vpa=103&amp;vtp=1"/>
          <p:cNvSpPr/>
          <p:nvPr/>
        </p:nvSpPr>
        <p:spPr>
          <a:xfrm>
            <a:off x="2844260" y="19258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5_BD.205_2#898824bed?htil=11&amp;vop=1&amp;pid=0172c753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2529" y="2448044"/>
            <a:ext cx="2286000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205_3#898824bed.choices?htil=11&amp;vop=1&amp;pid=0172c753b&amp;color=0,0,0&amp;vtp=1&amp;bbb=1"/>
              <p:cNvSpPr/>
              <p:nvPr/>
            </p:nvSpPr>
            <p:spPr>
              <a:xfrm>
                <a:off x="832104" y="2355390"/>
                <a:ext cx="815644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A室中气体的物质的量为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A、B两室中气体的密度之比为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11:7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A室中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若将A室气体充分燃烧后恢复至室温，则活塞最终停留在刻度3处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5_BD.205_3#898824bed.choices?htil=11&amp;vop=1&amp;pid=0172c753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8156448" cy="1676400"/>
              </a:xfrm>
              <a:prstGeom prst="rect">
                <a:avLst/>
              </a:prstGeom>
              <a:blipFill>
                <a:blip r:embed="rId5"/>
                <a:stretch>
                  <a:fillRect l="-1794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207_1#7f11cdb37?sp=1&amp;vop=1&amp;pid=0172c753b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新情境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如图是利用“手持”技术测定阳光照射不同气体的温度变化曲线，其中四个容器均密闭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、容积相等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且初始温度均为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 ℃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、初始压强均为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101 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5_BD.207_1#7f11cdb37?sp=1&amp;vop=1&amp;pid=0172c753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33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08_1#7f11cdb37.bracket?vop=1&amp;pid=0172c753b&amp;color=0,0,0&amp;vpa=104&amp;vtp=1"/>
          <p:cNvSpPr/>
          <p:nvPr/>
        </p:nvSpPr>
        <p:spPr>
          <a:xfrm>
            <a:off x="7578185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pic>
        <p:nvPicPr>
          <p:cNvPr id="4" name="QC_5_BD.207_3#7f11cdb37?htil=1&amp;vop=1&amp;pid=0172c753b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3432" y="2206236"/>
            <a:ext cx="2304288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C_5_BD.207_4#7f11cdb37?htil=1&amp;vop=1&amp;pid=0172c753b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960" y="2041644"/>
            <a:ext cx="2093976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BD.207_5#7f11cdb37.choices?vop=1&amp;pid=0172c753b&amp;color=0,0,0&amp;vtp=1&amp;bbb=1"/>
              <p:cNvSpPr/>
              <p:nvPr/>
            </p:nvSpPr>
            <p:spPr>
              <a:xfrm>
                <a:off x="832104" y="36545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实验开始时，四种气体密度相同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若容器的容积为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，则13：00时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原子个数小于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12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30∼13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30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时间范围内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压强最大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是四种气体中温室效应最显著的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C_5_BD.207_5#7f11cdb37.choices?vop=1&amp;pid=0172c753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54544"/>
                <a:ext cx="10533888" cy="1676400"/>
              </a:xfrm>
              <a:prstGeom prst="rect">
                <a:avLst/>
              </a:prstGeom>
              <a:blipFill>
                <a:blip r:embed="rId6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209_1#4824d3fe7?vop=1&amp;pid=0172c753b&amp;color=0,0,0&amp;vtp=1&amp;bt=1&amp;bbb=1"/>
              <p:cNvSpPr/>
              <p:nvPr/>
            </p:nvSpPr>
            <p:spPr>
              <a:xfrm>
                <a:off x="832104" y="1080000"/>
                <a:ext cx="10533888" cy="44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为阿伏加德罗常数的值，完成下列以物质的量为核心的计算。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5_BD.209_1#4824d3fe7?vop=1&amp;pid=0172c753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44500"/>
              </a:xfrm>
              <a:prstGeom prst="rect">
                <a:avLst/>
              </a:prstGeom>
              <a:blipFill>
                <a:blip r:embed="rId3"/>
                <a:stretch>
                  <a:fillRect l="-1389" b="-205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210_1#9e9bfd2dd?sp=1&amp;vop=1&amp;pid=4824d3fe7&amp;color=0,0,0&amp;vtp=1&amp;bbb=1&amp;hb=1"/>
              <p:cNvSpPr/>
              <p:nvPr/>
            </p:nvSpPr>
            <p:spPr>
              <a:xfrm>
                <a:off x="832104" y="1511856"/>
                <a:ext cx="10533888" cy="2438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（1）在标准状况下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6.72 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3.01×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23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13.6 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。下列关系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表述正确的是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.体积：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.密度：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.质量：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.氢原子个数：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B_6_BD.210_1#9e9bfd2dd?sp=1&amp;vop=1&amp;pid=4824d3fe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11856"/>
                <a:ext cx="10533888" cy="2438400"/>
              </a:xfrm>
              <a:prstGeom prst="rect">
                <a:avLst/>
              </a:prstGeom>
              <a:blipFill>
                <a:blip r:embed="rId4"/>
                <a:stretch>
                  <a:fillRect l="-1389" r="-58" b="-4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211_1#9e9bfd2dd.blank?vop=1&amp;pid=4824d3fe7&amp;color=0,0,0&amp;vpa=105&amp;vtp=1&amp;bbb=1"/>
              <p:cNvSpPr/>
              <p:nvPr/>
            </p:nvSpPr>
            <p:spPr>
              <a:xfrm>
                <a:off x="2246566" y="1961062"/>
                <a:ext cx="36988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6_AN.211_1#9e9bfd2dd.blank?vop=1&amp;pid=4824d3fe7&amp;color=0,0,0&amp;vpa=10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6566" y="1961062"/>
                <a:ext cx="369888" cy="279400"/>
              </a:xfrm>
              <a:prstGeom prst="rect">
                <a:avLst/>
              </a:prstGeom>
              <a:blipFill>
                <a:blip r:embed="rId5"/>
                <a:stretch>
                  <a:fillRect l="-6667" t="-2174" r="-10000" b="-43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212_1#3fdcb28c2?vop=1&amp;pid=4824d3fe7&amp;color=0,0,0&amp;vtp=1&amp;bbb=1"/>
              <p:cNvSpPr/>
              <p:nvPr/>
            </p:nvSpPr>
            <p:spPr>
              <a:xfrm>
                <a:off x="832104" y="3937555"/>
                <a:ext cx="10533888" cy="444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8.4 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9.6 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的分子数目之比为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3:2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，原子数目相同。则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R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的相对原子质量是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212_1#3fdcb28c2?vop=1&amp;pid=4824d3fe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37555"/>
                <a:ext cx="10533888" cy="444500"/>
              </a:xfrm>
              <a:prstGeom prst="rect">
                <a:avLst/>
              </a:prstGeom>
              <a:blipFill>
                <a:blip r:embed="rId6"/>
                <a:stretch>
                  <a:fillRect l="-1389" b="-191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213_1#3fdcb28c2.blank?vop=1&amp;pid=4824d3fe7&amp;color=0,0,0&amp;vpa=106&amp;vtp=1&amp;bbb=1"/>
          <p:cNvSpPr/>
          <p:nvPr/>
        </p:nvSpPr>
        <p:spPr>
          <a:xfrm>
            <a:off x="9409144" y="3941746"/>
            <a:ext cx="433388" cy="444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16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BD.214_1#0143b7684?vop=1&amp;pid=4824d3fe7&amp;color=0,0,0&amp;vtp=1&amp;bbb=1&amp;hb=1"/>
              <p:cNvSpPr/>
              <p:nvPr/>
            </p:nvSpPr>
            <p:spPr>
              <a:xfrm>
                <a:off x="832104" y="4373547"/>
                <a:ext cx="10533888" cy="81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（3）取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碳酸钠和硫酸钠的混合溶液，加入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氢氧化钡溶液后，恰好完全反应，过滤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、干燥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后得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14.51 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白色沉淀，再用过量稀硝酸处理沉淀，沉淀最后减少到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4.66 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，并有气体放出。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O_6_BD.214_1#0143b7684?vop=1&amp;pid=4824d3fe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373547"/>
                <a:ext cx="10533888" cy="812800"/>
              </a:xfrm>
              <a:prstGeom prst="rect">
                <a:avLst/>
              </a:prstGeom>
              <a:blipFill>
                <a:blip r:embed="rId7"/>
                <a:stretch>
                  <a:fillRect l="-1389" b="-1194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BD.215_1#3d9764faf?vop=1&amp;pid=0143b7684&amp;color=0,0,0&amp;vtp=1&amp;bbb=1"/>
          <p:cNvSpPr/>
          <p:nvPr/>
        </p:nvSpPr>
        <p:spPr>
          <a:xfrm>
            <a:off x="832104" y="5177400"/>
            <a:ext cx="10533888" cy="812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写出沉淀溶解反应的化学方程式：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2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②产生的气体在标准状况下的体积为</a:t>
            </a:r>
            <a:r>
              <a:rPr lang="en-US" altLang="zh-CN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216_1#3d9764faf.blank?vop=1&amp;pid=0143b7684&amp;color=0,0,0&amp;vpa=107&amp;vtp=1&amp;bbb=1&amp;rh=23.75"/>
              <p:cNvSpPr/>
              <p:nvPr/>
            </p:nvSpPr>
            <p:spPr>
              <a:xfrm>
                <a:off x="4545266" y="5178798"/>
                <a:ext cx="4593844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216_1#3d9764faf.blank?vop=1&amp;pid=0143b7684&amp;color=0,0,0&amp;vpa=107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5266" y="5178798"/>
                <a:ext cx="4593844" cy="301625"/>
              </a:xfrm>
              <a:prstGeom prst="rect">
                <a:avLst/>
              </a:prstGeom>
              <a:blipFill>
                <a:blip r:embed="rId8"/>
                <a:stretch>
                  <a:fillRect l="-664" r="-664" b="-306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7_AN.218_1#3d9764faf.blank?vop=1&amp;pid=0143b7684&amp;color=0,0,0&amp;vpa=108&amp;vtp=1&amp;bbb=1"/>
              <p:cNvSpPr/>
              <p:nvPr/>
            </p:nvSpPr>
            <p:spPr>
              <a:xfrm>
                <a:off x="4532566" y="5625647"/>
                <a:ext cx="71913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1.12 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7_AN.218_1#3d9764faf.blank?vop=1&amp;pid=0143b7684&amp;color=0,0,0&amp;vpa=10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566" y="5625647"/>
                <a:ext cx="719138" cy="279400"/>
              </a:xfrm>
              <a:prstGeom prst="rect">
                <a:avLst/>
              </a:prstGeom>
              <a:blipFill>
                <a:blip r:embed="rId9"/>
                <a:stretch>
                  <a:fillRect l="-4237" r="-2542" b="-21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9" grpId="0" build="p" animBg="1"/>
      <p:bldP spid="11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19_1#9727bb8b5?vop=1&amp;pid=ccb62c3e7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浓度最大的是(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219_1#9727bb8b5?vop=1&amp;pid=ccb62c3e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20_1#9727bb8b5.bracket?vop=1&amp;pid=ccb62c3e7&amp;color=0,0,0&amp;vpa=109&amp;vtp=1"/>
          <p:cNvSpPr/>
          <p:nvPr/>
        </p:nvSpPr>
        <p:spPr>
          <a:xfrm>
            <a:off x="3863372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19_2#9727bb8b5.choices?vop=1&amp;pid=ccb62c3e7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219_2#9727bb8b5.choices?vop=1&amp;pid=ccb62c3e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3_1#6cdb476c4?sp=1&amp;vop=1&amp;pid=767e6ba6f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传统工艺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下列传统酿醋工艺的主要步骤中，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包含溶解和过滤操作的是(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graphicFrame>
        <p:nvGraphicFramePr>
          <p:cNvPr id="9" name="QB_4_BD.13_2#6cdb476c4?colgroup=17,12,12,12&amp;vop=1&amp;pid=767e6ba6f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801341"/>
              </p:ext>
            </p:extLst>
          </p:nvPr>
        </p:nvGraphicFramePr>
        <p:xfrm>
          <a:off x="832105" y="1622425"/>
          <a:ext cx="10536018" cy="1859208"/>
        </p:xfrm>
        <a:graphic>
          <a:graphicData uri="http://schemas.openxmlformats.org/drawingml/2006/table">
            <a:tbl>
              <a:tblPr/>
              <a:tblGrid>
                <a:gridCol w="32713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1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1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215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1834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350" b="0" i="0" kern="0" spc="-9990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350" b="0" i="0" kern="0" spc="-9990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350" b="0" i="0" kern="0" spc="-9990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350" b="0" i="0" kern="0" spc="-9990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微软雅黑" pitchFamily="34" charset="-122"/>
                          <a:cs typeface="微软雅黑" pitchFamily="34" charset="-120"/>
                        </a:rPr>
                        <a:t>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A.蒸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、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拌原料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B.淀粉发酵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C.清水浸淋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D.放置陈酿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4_BD.13_3#6cdb476c4.table_image?tii=5&amp;vop=1&amp;pid=767e6ba6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4222" y="1741043"/>
            <a:ext cx="578551" cy="120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B_4_BD.13_4#6cdb476c4.table_image?tii=6&amp;vop=1&amp;pid=767e6ba6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5255" y="1741043"/>
            <a:ext cx="555409" cy="120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B_4_BD.13_5#6cdb476c4.table_image?tii=7&amp;vop=1&amp;pid=767e6ba6f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1375" y="1741043"/>
            <a:ext cx="532267" cy="120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B_4_BD.13_6#6cdb476c4.table_image?tii=8&amp;vop=1&amp;pid=767e6ba6f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28351" y="1741043"/>
            <a:ext cx="555409" cy="120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B_4_AN.14_1#6cdb476c4.bracket?vop=1&amp;pid=767e6ba6f&amp;color=0,0,0&amp;vpa=7&amp;vtp=1"/>
          <p:cNvSpPr/>
          <p:nvPr/>
        </p:nvSpPr>
        <p:spPr>
          <a:xfrm>
            <a:off x="7759160" y="1075817"/>
            <a:ext cx="3190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21_1#764588276?vop=1&amp;pid=ccb62c3e7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易错题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下列有关说法正确的是(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221_1#764588276?vop=1&amp;pid=ccb62c3e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22_1#764588276.bracket?vop=1&amp;pid=ccb62c3e7&amp;color=0,0,0&amp;vpa=110&amp;vtp=1"/>
          <p:cNvSpPr/>
          <p:nvPr/>
        </p:nvSpPr>
        <p:spPr>
          <a:xfrm>
            <a:off x="818188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21_2#764588276.choices?vop=1&amp;pid=ccb62c3e7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溶液中含有的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水中，可得到上述溶液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221_2#764588276.choices?vop=1&amp;pid=ccb62c3e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23_1#be356627a?sp=1&amp;vop=1&amp;pid=ccb62c3e7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某水培植物营养液只含有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五种离子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，测得某些离子的物质的量浓度如表所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示，则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的物质的量浓度为（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其他离子浓度可忽略不计）(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223_1#be356627a?sp=1&amp;vop=1&amp;pid=ccb62c3e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63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5" name="QC_6_BD.223_2#be356627a?colgroup=17,9,7,9,9&amp;vop=1&amp;pid=ccb62c3e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4356975"/>
                  </p:ext>
                </p:extLst>
              </p:nvPr>
            </p:nvGraphicFramePr>
            <p:xfrm>
              <a:off x="832104" y="2054343"/>
              <a:ext cx="10524744" cy="681736"/>
            </p:xfrm>
            <a:graphic>
              <a:graphicData uri="http://schemas.openxmlformats.org/drawingml/2006/table">
                <a:tbl>
                  <a:tblPr/>
                  <a:tblGrid>
                    <a:gridCol w="33741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928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72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9280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928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Mg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物质的量浓度/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mol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−1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0.002 5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0.01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0.01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0.01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5" name="QC_6_BD.223_2#be356627a?colgroup=17,9,7,9,9&amp;vop=1&amp;pid=ccb62c3e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4356975"/>
                  </p:ext>
                </p:extLst>
              </p:nvPr>
            </p:nvGraphicFramePr>
            <p:xfrm>
              <a:off x="832104" y="2054343"/>
              <a:ext cx="10524744" cy="681736"/>
            </p:xfrm>
            <a:graphic>
              <a:graphicData uri="http://schemas.openxmlformats.org/drawingml/2006/table">
                <a:tbl>
                  <a:tblPr/>
                  <a:tblGrid>
                    <a:gridCol w="33741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928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72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9280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8928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79032" r="-279032" b="-1140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57438" r="-257438" b="-1140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57097" r="-100968" b="-1140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55627" r="-643" b="-11403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81" t="-101786" r="-212094" b="-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79032" t="-101786" r="-279032" b="-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0.01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0.01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0.01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C_6_AN.224_1#be356627a.bracket?vop=1&amp;pid=ccb62c3e7&amp;color=0,0,0&amp;vpa=111&amp;vtp=1"/>
          <p:cNvSpPr/>
          <p:nvPr/>
        </p:nvSpPr>
        <p:spPr>
          <a:xfrm>
            <a:off x="7020909" y="1500815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223_3#be356627a.choices?vop=1&amp;pid=ccb62c3e7&amp;color=0,0,0&amp;vtp=1&amp;bbb=1"/>
              <p:cNvSpPr/>
              <p:nvPr/>
            </p:nvSpPr>
            <p:spPr>
              <a:xfrm>
                <a:off x="832104" y="2867143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801747" algn="l"/>
                    <a:tab pos="5565394" algn="l"/>
                    <a:tab pos="8519541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0.015 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0.005 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0.012 5 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无法确定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6_BD.223_3#be356627a.choices?vop=1&amp;pid=ccb62c3e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67143"/>
                <a:ext cx="10533888" cy="469900"/>
              </a:xfrm>
              <a:prstGeom prst="rect">
                <a:avLst/>
              </a:prstGeom>
              <a:blipFill>
                <a:blip r:embed="rId5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25_1#373c00d67?vop=1&amp;pid=ccb62c3e7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将标准状况下密度为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1 000 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水中，得到盐酸的密度为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，则该盐酸的物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质的量浓度是(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225_1#373c00d67?vop=1&amp;pid=ccb62c3e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26_1#373c00d67.bracket?vop=1&amp;pid=ccb62c3e7&amp;color=0,0,0&amp;vpa=112&amp;vtp=1"/>
          <p:cNvSpPr/>
          <p:nvPr/>
        </p:nvSpPr>
        <p:spPr>
          <a:xfrm>
            <a:off x="2387061" y="15067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25_2#373c00d67.choices?vop=1&amp;pid=ccb62c3e7&amp;color=0,0,0&amp;vtp=1&amp;bbb=1"/>
              <p:cNvSpPr/>
              <p:nvPr/>
            </p:nvSpPr>
            <p:spPr>
              <a:xfrm>
                <a:off x="832104" y="1914644"/>
                <a:ext cx="10533888" cy="1193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4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𝑎𝑏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22 400+36.5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4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𝑎𝑏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22 400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1 000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𝑎𝑏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22 400+36.5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225_2#373c00d67.choices?vop=1&amp;pid=ccb62c3e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4644"/>
                <a:ext cx="10533888" cy="1193800"/>
              </a:xfrm>
              <a:prstGeom prst="rect">
                <a:avLst/>
              </a:prstGeom>
              <a:blipFill>
                <a:blip r:embed="rId4"/>
                <a:stretch>
                  <a:fillRect l="-1389" b="-25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27_1#98896fdd8?vop=1&amp;pid=ccb62c3e7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228_1#98896fdd8.bracket?vop=1&amp;pid=ccb62c3e7&amp;color=0,0,0&amp;vpa=113&amp;vtp=1"/>
          <p:cNvSpPr/>
          <p:nvPr/>
        </p:nvSpPr>
        <p:spPr>
          <a:xfrm>
            <a:off x="2856960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27_2#98896fdd8.choices?vop=1&amp;pid=ccb62c3e7&amp;color=0,0,0&amp;vtp=1&amp;bbb=1&amp;hb=1"/>
              <p:cNvSpPr/>
              <p:nvPr/>
            </p:nvSpPr>
            <p:spPr>
              <a:xfrm>
                <a:off x="832104" y="1529771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同浓度的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溶液体积比为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3:2:1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浓度之比为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3:2:3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胆矾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溶于水配成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欲将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的盐酸浓度增大1倍，可将溶液加热浓缩到原体积的一半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溶液等体积混合后，若忽略溶液体积变化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)=0.75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C_6_BD.227_2#98896fdd8.choices?vop=1&amp;pid=ccb62c3e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b="-26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29_1#8ace73238?vop=1&amp;pid=e969041ff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配制一定物质的量浓度的溶液是一个重要的定量实验，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下列有关说法正确的是(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6_AN.230_1#8ace73238.bracket?vop=1&amp;pid=e969041ff&amp;color=0,0,0&amp;vpa=114&amp;vtp=1"/>
          <p:cNvSpPr/>
          <p:nvPr/>
        </p:nvSpPr>
        <p:spPr>
          <a:xfrm>
            <a:off x="8787860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29_2#8ace73238.choices?vop=1&amp;pid=e969041ff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容量瓶用蒸馏水洗净后，可不经干燥直接用于配制溶液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用量筒准确量取一定体积浓硫酸并转移至烧杯中，洗涤量筒并将洗涤液一并转移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配制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溶液时，用托盘天平称量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5.85 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定容时，为防止液滴飞溅，需用玻璃棒引流，玻璃棒下端低于刻度线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229_2#8ace73238.choices?vop=1&amp;pid=e969041f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31_1#a98563c2e?vop=1&amp;pid=e969041ff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配制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溶液，下列图示实验中，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操作不规范的是(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231_1#a98563c2e?vop=1&amp;pid=e969041f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32_1#a98563c2e.bracket?vop=1&amp;pid=e969041ff&amp;color=0,0,0&amp;vpa=115&amp;vtp=1"/>
          <p:cNvSpPr/>
          <p:nvPr/>
        </p:nvSpPr>
        <p:spPr>
          <a:xfrm>
            <a:off x="8291544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p:pic>
        <p:nvPicPr>
          <p:cNvPr id="4" name="QC_6_BD.231_2#a98563c2e.choice_image?htil=1&amp;vop=1&amp;pid=e969041f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1056" y="2454529"/>
            <a:ext cx="1115568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6_BD.231_3#a98563c2e?htil=1&amp;vop=1&amp;pid=e969041ff&amp;color=0,0,0&amp;vtp=1&amp;bbb=1"/>
          <p:cNvSpPr/>
          <p:nvPr/>
        </p:nvSpPr>
        <p:spPr>
          <a:xfrm>
            <a:off x="832104" y="3286633"/>
            <a:ext cx="2633472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称量</a:t>
            </a:r>
            <a:endParaRPr lang="en-US" altLang="zh-CN" sz="1800" dirty="0"/>
          </a:p>
        </p:txBody>
      </p:sp>
      <p:pic>
        <p:nvPicPr>
          <p:cNvPr id="6" name="QC_6_BD.231_4#a98563c2e.choice_image?htil=1&amp;vop=1&amp;pid=e969041ff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35424" y="2335657"/>
            <a:ext cx="493776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C_6_BD.231_5#a98563c2e?htil=1&amp;vop=1&amp;pid=e969041ff&amp;color=0,0,0&amp;vtp=1&amp;bbb=1"/>
          <p:cNvSpPr/>
          <p:nvPr/>
        </p:nvSpPr>
        <p:spPr>
          <a:xfrm>
            <a:off x="3465576" y="3286633"/>
            <a:ext cx="2633472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溶解</a:t>
            </a:r>
            <a:endParaRPr lang="en-US" altLang="zh-CN" sz="1800" dirty="0"/>
          </a:p>
        </p:txBody>
      </p:sp>
      <p:pic>
        <p:nvPicPr>
          <p:cNvPr id="8" name="QC_6_BD.231_6#a98563c2e.choice_image?htil=1&amp;vop=1&amp;pid=e969041ff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8312" y="1796161"/>
            <a:ext cx="685800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9" name="QC_6_BD.231_7#a98563c2e?htil=1&amp;vop=1&amp;pid=e969041ff&amp;color=0,0,0&amp;vtp=1&amp;bbb=1"/>
          <p:cNvSpPr/>
          <p:nvPr/>
        </p:nvSpPr>
        <p:spPr>
          <a:xfrm>
            <a:off x="6099048" y="3286633"/>
            <a:ext cx="2633472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转移</a:t>
            </a:r>
            <a:endParaRPr lang="en-US" altLang="zh-CN" sz="1800" dirty="0"/>
          </a:p>
        </p:txBody>
      </p:sp>
      <p:pic>
        <p:nvPicPr>
          <p:cNvPr id="10" name="QC_6_BD.231_8#a98563c2e.choice_image?htil=1&amp;vop=1&amp;pid=e969041ff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0" y="1622425"/>
            <a:ext cx="429768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1" name="QC_6_BD.231_9#a98563c2e?htil=1&amp;vop=1&amp;pid=e969041ff&amp;color=0,0,0&amp;vtp=1&amp;bbb=1"/>
          <p:cNvSpPr/>
          <p:nvPr/>
        </p:nvSpPr>
        <p:spPr>
          <a:xfrm>
            <a:off x="8732520" y="3286633"/>
            <a:ext cx="2633472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定容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33_1#51a3071ab?sp=1&amp;vop=1&amp;pid=e969041ff&amp;color=0,0,0&amp;vtp=1&amp;bt=1&amp;bbb=1"/>
              <p:cNvSpPr/>
              <p:nvPr/>
            </p:nvSpPr>
            <p:spPr>
              <a:xfrm>
                <a:off x="832104" y="1078992"/>
                <a:ext cx="10619296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易错题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实验室需要使用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240 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0.2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溶液（配制过程如图所示），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233_1#51a3071ab?sp=1&amp;vop=1&amp;pid=e969041f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619296" cy="469900"/>
              </a:xfrm>
              <a:prstGeom prst="rect">
                <a:avLst/>
              </a:prstGeom>
              <a:blipFill>
                <a:blip r:embed="rId3"/>
                <a:stretch>
                  <a:fillRect l="-1378" r="-344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34_1#51a3071ab.bracket?vop=1&amp;pid=e969041ff&amp;color=0,0,0&amp;vpa=116&amp;vtp=1"/>
          <p:cNvSpPr/>
          <p:nvPr/>
        </p:nvSpPr>
        <p:spPr>
          <a:xfrm>
            <a:off x="10794968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4" name="QC_6_BD.233_2#51a3071ab?htil=13&amp;vop=1&amp;pid=e969041f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5152" y="1622425"/>
            <a:ext cx="4398264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233_3#51a3071ab.choices?htil=13&amp;vop=1&amp;pid=e969041ff&amp;color=0,0,0&amp;vtp=1&amp;bbb=1&amp;hb=1"/>
              <p:cNvSpPr/>
              <p:nvPr/>
            </p:nvSpPr>
            <p:spPr>
              <a:xfrm>
                <a:off x="832104" y="1495425"/>
                <a:ext cx="605332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上述操作步骤均规范正确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配制操作的正确顺序为①④③⑥⑤②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固体配制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，则需要称量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12.5 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容量瓶身标有温度、容积、刻度线、浓度等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C_6_BD.233_3#51a3071ab.choices?htil=13&amp;vop=1&amp;pid=e969041f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6053328" cy="2095500"/>
              </a:xfrm>
              <a:prstGeom prst="rect">
                <a:avLst/>
              </a:prstGeom>
              <a:blipFill>
                <a:blip r:embed="rId5"/>
                <a:stretch>
                  <a:fillRect l="-2417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35_1#92c76eb66?vop=1&amp;pid=4d21ef01e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配制一定物质的量浓度的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溶液时，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造成最终浓度偏低的原因可能是(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235_1#92c76eb66?vop=1&amp;pid=4d21ef01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36_1#92c76eb66.bracket?vop=1&amp;pid=4d21ef01e&amp;color=0,0,0&amp;vpa=117&amp;vtp=1"/>
          <p:cNvSpPr/>
          <p:nvPr/>
        </p:nvSpPr>
        <p:spPr>
          <a:xfrm>
            <a:off x="809571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sp>
        <p:nvSpPr>
          <p:cNvPr id="4" name="QC_6_BD.235_2#92c76eb66.choices?vop=1&amp;pid=4d21ef01e&amp;color=0,0,0&amp;vtp=1&amp;bbb=1"/>
          <p:cNvSpPr/>
          <p:nvPr/>
        </p:nvSpPr>
        <p:spPr>
          <a:xfrm>
            <a:off x="832104" y="1495425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容量瓶事先未烘干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定容时观察液面俯视</a:t>
            </a:r>
            <a:endParaRPr lang="en-US" altLang="zh-CN" sz="1800" dirty="0"/>
          </a:p>
          <a:p>
            <a:pPr marL="0" marR="0" lvl="0" indent="0" defTabSz="914400" eaLnBrk="1" fontAlgn="auto" latinLnBrk="1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定容时观察液面仰视</a:t>
            </a:r>
            <a:r>
              <a:rPr lang="en-US" altLang="zh-CN" sz="1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定容后，摇匀时有少量液体流出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37_1#5c12b5d43?vop=1&amp;pid=4d21ef01e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某同学欲配制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480 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下列实验操作导致溶液浓度偏大的是(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6_BD.237_1#5c12b5d43?vop=1&amp;pid=4d21ef01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38_1#5c12b5d43.bracket?vop=1&amp;pid=4d21ef01e&amp;color=0,0,0&amp;vpa=118&amp;vtp=1"/>
          <p:cNvSpPr/>
          <p:nvPr/>
        </p:nvSpPr>
        <p:spPr>
          <a:xfrm>
            <a:off x="9385268" y="1075817"/>
            <a:ext cx="29686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37_2#5c12b5d43.choices?vop=1&amp;pid=4d21ef01e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用托盘天平称取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12.0 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胆矾晶体，并于烧杯中加水溶解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溶解后未等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溶液冷却至室温就转移至容量瓶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转移溶液时玻璃棒末端紧靠在容量瓶的刻度线之上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移液时，有少量溶液溅出容量瓶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237_2#5c12b5d43.choices?vop=1&amp;pid=4d21ef01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39_1#c3cfe5b26?sp=1&amp;vop=1&amp;pid=91133bd0a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某实验需要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240 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，配制该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溶液的几个关键实验步骤和操作示意图如图所示：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239_1#c3cfe5b26?sp=1&amp;vop=1&amp;pid=91133bd0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3183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40_1#c3cfe5b26.bracket?vop=1&amp;pid=91133bd0a&amp;color=0,0,0&amp;vpa=119&amp;vtp=1"/>
          <p:cNvSpPr/>
          <p:nvPr/>
        </p:nvSpPr>
        <p:spPr>
          <a:xfrm>
            <a:off x="28442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4" name="QC_6_BD.239_3#c3cfe5b26?htil=1&amp;vop=1&amp;pid=91133bd0a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0472" y="2041644"/>
            <a:ext cx="429768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C_6_BD.239_4#c3cfe5b26?htil=1&amp;vop=1&amp;pid=91133bd0a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8104" y="2224524"/>
            <a:ext cx="685800" cy="16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C_6_BD.239_5#c3cfe5b26?htil=1&amp;vop=1&amp;pid=91133bd0a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6904" y="2672580"/>
            <a:ext cx="530352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C_6_BD.239_6#c3cfe5b26?htil=1&amp;vop=1&amp;pid=91133bd0a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4808" y="2645148"/>
            <a:ext cx="1005840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C_6_BD.239_7#c3cfe5b26?htil=1&amp;vop=1&amp;pid=91133bd0a&amp;color=0,0,0&amp;tib=255,255,255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3920" y="2535420"/>
            <a:ext cx="457200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9" name="QC_6_BD.239_8#c3cfe5b26?htil=1&amp;vop=1&amp;pid=91133bd0a&amp;color=0,0,0&amp;tib=255,255,255&amp;vtp=1" descr="preencoded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40696" y="2224524"/>
            <a:ext cx="685800" cy="16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C_6_BD.239_9#c3cfe5b26.choices?vop=1&amp;pid=91133bd0a&amp;color=0,0,0&amp;vtp=1&amp;bbb=1"/>
              <p:cNvSpPr/>
              <p:nvPr/>
            </p:nvSpPr>
            <p:spPr>
              <a:xfrm>
                <a:off x="832104" y="39974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此实验应用天平称取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10.0 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进行操作①时，若仰视容量瓶的刻度线，则会使所配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溶液浓度偏低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进行操作③时，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在烧杯中完全溶解，立即转移到容量瓶中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上述操作的先后顺序是③②④⑥①⑤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10" name="QC_6_BD.239_9#c3cfe5b26.choices?vop=1&amp;pid=91133bd0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97444"/>
                <a:ext cx="10533888" cy="1676400"/>
              </a:xfrm>
              <a:prstGeom prst="rect">
                <a:avLst/>
              </a:prstGeom>
              <a:blipFill>
                <a:blip r:embed="rId10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5_1#da949207f?vop=1&amp;pid=767e6ba6f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双选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下列说法中不正确的是(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16_1#da949207f.bracket?vop=1&amp;pid=767e6ba6f&amp;color=0,0,0&amp;vpa=8&amp;vtp=1&amp;bbb=1"/>
          <p:cNvSpPr/>
          <p:nvPr/>
        </p:nvSpPr>
        <p:spPr>
          <a:xfrm>
            <a:off x="4190460" y="1075817"/>
            <a:ext cx="496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BC</a:t>
            </a:r>
            <a:endParaRPr lang="en-US" altLang="zh-CN" dirty="0"/>
          </a:p>
        </p:txBody>
      </p:sp>
      <p:sp>
        <p:nvSpPr>
          <p:cNvPr id="4" name="QC_4_BD.15_2#da949207f.choices?vop=1&amp;pid=767e6ba6f&amp;color=0,0,0&amp;vtp=1&amp;bbb=1"/>
          <p:cNvSpPr/>
          <p:nvPr/>
        </p:nvSpPr>
        <p:spPr>
          <a:xfrm>
            <a:off x="832104" y="1529771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德国化学家维勒第一次人工合成了尿素，揭开了人工合成有机物的序幕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我国科学家屠呦呦发现的青蒿素可有效降低疟疾患者的死亡率，使用乙醚提取青蒿素主要是因为其沸点低</a:t>
            </a:r>
            <a:endParaRPr lang="en-US" altLang="zh-CN" sz="1800" spc="-5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化学科学是在门捷列夫发现元素周期律的指导下逐渐发展起来的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英国科学家道尔顿提出原子论，为近代化学的发展奠定坚实的基础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41_1#e5713479e?vop=1&amp;pid=91133bd0a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“84”消毒液是常见的家用消毒液，能杀灭大部分细菌和病毒。某同学使用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固体配制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480 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质量分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数为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14.9%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、密度为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1.2 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的“84”消毒液，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6_BD.241_1#e5713479e?vop=1&amp;pid=91133bd0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44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42_1#e5713479e.bracket?vop=1&amp;pid=91133bd0a&amp;color=0,0,0&amp;vpa=120&amp;vtp=1"/>
          <p:cNvSpPr/>
          <p:nvPr/>
        </p:nvSpPr>
        <p:spPr>
          <a:xfrm>
            <a:off x="7876571" y="1506720"/>
            <a:ext cx="296863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41_2#e5713479e.choices?vop=1&amp;pid=91133bd0a&amp;color=0,0,0&amp;vtp=1&amp;bbb=1"/>
              <p:cNvSpPr/>
              <p:nvPr/>
            </p:nvSpPr>
            <p:spPr>
              <a:xfrm>
                <a:off x="832104" y="19146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容量瓶洗涤后需干燥才能使用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需要使用托盘天平称量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89.4 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定容操作中如果仰视刻度线，会造成所配溶液物质的量浓度偏高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配制好的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溶液保存在容量瓶中，需贴标签并避光贮存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6_BD.241_2#e5713479e.choices?vop=1&amp;pid=91133bd0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4644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243_1#b8f8f15ee?sp=1&amp;vop=1&amp;pid=91133bd0a&amp;color=0,0,0&amp;vtp=1&amp;bt=1&amp;bbb=1"/>
              <p:cNvSpPr/>
              <p:nvPr/>
            </p:nvSpPr>
            <p:spPr>
              <a:xfrm>
                <a:off x="832104" y="1080000"/>
                <a:ext cx="10871200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教材变式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某化学实验室需要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硫酸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480 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，仪器如图所示。根据溶液的配制情况回答下列问题：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243_1#b8f8f15ee?sp=1&amp;vop=1&amp;pid=91133bd0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871200" cy="469900"/>
              </a:xfrm>
              <a:prstGeom prst="rect">
                <a:avLst/>
              </a:prstGeom>
              <a:blipFill>
                <a:blip r:embed="rId3"/>
                <a:stretch>
                  <a:fillRect l="-1346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243_2#b8f8f15ee?vop=1&amp;pid=91133bd0a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6592" y="1622100"/>
            <a:ext cx="2715768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7_BD.244_1#961bc21e9?vop=1&amp;pid=b8f8f15ee&amp;color=0,0,0&amp;vtp=1&amp;bbb=1&amp;hb=1"/>
          <p:cNvSpPr/>
          <p:nvPr/>
        </p:nvSpPr>
        <p:spPr>
          <a:xfrm>
            <a:off x="832104" y="31207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）配制溶液需要用到的是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填序号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），配制上述溶液还需用到的玻璃仪器是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latinLnBrk="1">
              <a:lnSpc>
                <a:spcPts val="3300"/>
              </a:lnSpc>
            </a:pPr>
            <a:r>
              <a:rPr lang="en-US" altLang="zh-CN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填仪器名称）。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245_1#961bc21e9.blank?vop=1&amp;pid=b8f8f15ee&amp;color=0,0,0&amp;vpa=121&amp;vtp=1&amp;bbb=1"/>
              <p:cNvSpPr/>
              <p:nvPr/>
            </p:nvSpPr>
            <p:spPr>
              <a:xfrm>
                <a:off x="3713416" y="3163308"/>
                <a:ext cx="568325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BCE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245_1#961bc21e9.blank?vop=1&amp;pid=b8f8f15ee&amp;color=0,0,0&amp;vpa=12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3416" y="3163308"/>
                <a:ext cx="568325" cy="279400"/>
              </a:xfrm>
              <a:prstGeom prst="rect">
                <a:avLst/>
              </a:prstGeom>
              <a:blipFill>
                <a:blip r:embed="rId5"/>
                <a:stretch>
                  <a:fillRect l="-4301" b="-21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246_1#961bc21e9.blank?vop=1&amp;pid=b8f8f15ee&amp;color=0,0,0&amp;vpa=122&amp;vtp=1&amp;bbb=1&amp;hb=1"/>
              <p:cNvSpPr/>
              <p:nvPr/>
            </p:nvSpPr>
            <p:spPr>
              <a:xfrm>
                <a:off x="832104" y="308260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63"/>
                  </a:lnSpc>
                </a:pPr>
                <a:r>
                  <a:rPr lang="en-US" altLang="zh-CN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容量瓶、</a:t>
                </a:r>
              </a:p>
              <a:p>
                <a:pPr latinLnBrk="1">
                  <a:lnSpc>
                    <a:spcPts val="3263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胶头滴管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7_AN.246_1#961bc21e9.blank?vop=1&amp;pid=b8f8f15ee&amp;color=0,0,0&amp;vpa=122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082600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1390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247_1#e1109827d?vop=1&amp;pid=b8f8f15ee&amp;color=0,0,0&amp;vtp=1&amp;bbb=1&amp;hb=1"/>
              <p:cNvSpPr/>
              <p:nvPr/>
            </p:nvSpPr>
            <p:spPr>
              <a:xfrm>
                <a:off x="832104" y="3980546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（2）现用质量分数为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98%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、密度为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1.84 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的浓硫酸配制所需的稀硫酸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。计算所需浓硫酸的体积为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（保留1位小数）。现有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四种规格的量筒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，应选用的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量筒是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7_BD.247_1#e1109827d?vop=1&amp;pid=b8f8f15e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80546"/>
                <a:ext cx="10533888" cy="1257300"/>
              </a:xfrm>
              <a:prstGeom prst="rect">
                <a:avLst/>
              </a:prstGeom>
              <a:blipFill>
                <a:blip r:embed="rId7"/>
                <a:stretch>
                  <a:fillRect l="-1389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248_1#e1109827d.blank?vop=1&amp;pid=b8f8f15ee&amp;color=0,0,0&amp;vpa=123&amp;vtp=1&amp;bbb=1"/>
          <p:cNvSpPr/>
          <p:nvPr/>
        </p:nvSpPr>
        <p:spPr>
          <a:xfrm>
            <a:off x="850360" y="4369166"/>
            <a:ext cx="622300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13.6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9" name="QB_7_AN.249_1#e1109827d.blank?vop=1&amp;pid=b8f8f15ee&amp;color=0,0,0&amp;vpa=124&amp;vtp=1"/>
          <p:cNvSpPr/>
          <p:nvPr/>
        </p:nvSpPr>
        <p:spPr>
          <a:xfrm>
            <a:off x="1523460" y="4788266"/>
            <a:ext cx="395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BD.250_1#b9b69740d?vop=1&amp;pid=b8f8f15ee&amp;color=0,0,0&amp;vtp=1&amp;bbb=1&amp;hb=1"/>
              <p:cNvSpPr/>
              <p:nvPr/>
            </p:nvSpPr>
            <p:spPr>
              <a:xfrm>
                <a:off x="832104" y="5250546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（3）配制时，一般可分为几个步骤：①量取，②计算，③稀释，④摇匀，⑤转移，⑥洗涤，⑦定容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，⑧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冷却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。其正确的操作顺序为（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均填序号）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②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①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</m:e>
                    </m:d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④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0" name="QB_7_BD.250_1#b9b69740d?vop=1&amp;pid=b8f8f15e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250546"/>
                <a:ext cx="10533888" cy="838200"/>
              </a:xfrm>
              <a:prstGeom prst="rect">
                <a:avLst/>
              </a:prstGeom>
              <a:blipFill>
                <a:blip r:embed="rId8"/>
                <a:stretch>
                  <a:fillRect l="-1389" r="-405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7_AN.251_1#b9b69740d.blank?vop=1&amp;pid=b8f8f15ee&amp;color=0,0,0&amp;vpa=125&amp;vtp=1"/>
          <p:cNvSpPr/>
          <p:nvPr/>
        </p:nvSpPr>
        <p:spPr>
          <a:xfrm>
            <a:off x="6646322" y="5639166"/>
            <a:ext cx="395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⑧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2" name="QB_7_AN.252_1#b9b69740d.blank?vop=1&amp;pid=b8f8f15ee&amp;color=0,0,0&amp;vpa=126&amp;vtp=1"/>
          <p:cNvSpPr/>
          <p:nvPr/>
        </p:nvSpPr>
        <p:spPr>
          <a:xfrm>
            <a:off x="7409910" y="5639166"/>
            <a:ext cx="395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⑤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3" name="QB_7_AN.253_1#b9b69740d.blank?vop=1&amp;pid=b8f8f15ee&amp;color=0,0,0&amp;vpa=127&amp;vtp=1"/>
          <p:cNvSpPr/>
          <p:nvPr/>
        </p:nvSpPr>
        <p:spPr>
          <a:xfrm>
            <a:off x="8173497" y="5639166"/>
            <a:ext cx="395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⑥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4" name="QB_7_AN.254_1#b9b69740d.blank?vop=1&amp;pid=b8f8f15ee&amp;color=0,0,0&amp;vpa=128&amp;vtp=1"/>
          <p:cNvSpPr/>
          <p:nvPr/>
        </p:nvSpPr>
        <p:spPr>
          <a:xfrm>
            <a:off x="8937085" y="5639166"/>
            <a:ext cx="395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⑦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55_1#ee2e83c4a?sp=1&amp;vop=1&amp;pid=b8f8f15ee&amp;color=0,0,0&amp;vtp=1&amp;bt=1&amp;bbb=1"/>
              <p:cNvSpPr/>
              <p:nvPr/>
            </p:nvSpPr>
            <p:spPr>
              <a:xfrm>
                <a:off x="832104" y="1078992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（4）在配制过程中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，下列操作能引起误差偏低的有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（填序号）。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①洗涤量取浓硫酸后的量筒，并将洗涤液转移到容量瓶中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②未等稀释后的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溶液冷却至室温就转移到容量瓶中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③定容时，俯视刻度线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④定容时，加蒸馏水超过刻度线，又用胶头滴管吸出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⑤定容摇匀后，发现液面低于刻度线，又用胶头滴管加蒸馏水至刻度线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B_7_BD.255_1#ee2e83c4a?sp=1&amp;vop=1&amp;pid=b8f8f15e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b="-33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256_1#ee2e83c4a.blank?vop=1&amp;pid=b8f8f15ee&amp;color=0,0,0&amp;vpa=129&amp;vtp=1&amp;bbb=1"/>
          <p:cNvSpPr/>
          <p:nvPr/>
        </p:nvSpPr>
        <p:spPr>
          <a:xfrm>
            <a:off x="6000210" y="1048512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④⑤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257_1#d26ddde21?htil=15&amp;vop=1&amp;pid=0401da358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30295" y="1225296"/>
            <a:ext cx="1527048" cy="8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BD.257_2#d26ddde21?htil=15&amp;sp=1&amp;vop=1&amp;pid=0401da358&amp;color=0,0,0&amp;vtp=1&amp;bt=1&amp;bbb=1&amp;hb=1"/>
              <p:cNvSpPr/>
              <p:nvPr/>
            </p:nvSpPr>
            <p:spPr>
              <a:xfrm>
                <a:off x="832104" y="1078992"/>
                <a:ext cx="8915400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顺铂是一种治疗癌症的药物，结构如图所示。下列关于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顺铂的说法中正确的是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C_5_BD.257_2#d26ddde21?htil=15&amp;sp=1&amp;vop=1&amp;pid=0401da35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8915400" cy="838200"/>
              </a:xfrm>
              <a:prstGeom prst="rect">
                <a:avLst/>
              </a:prstGeom>
              <a:blipFill>
                <a:blip r:embed="rId4"/>
                <a:stretch>
                  <a:fillRect l="-1642" b="-10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258_1#d26ddde21.bracket?vop=1&amp;pid=0401da358&amp;color=0,0,0&amp;vpa=130&amp;vtp=1"/>
          <p:cNvSpPr/>
          <p:nvPr/>
        </p:nvSpPr>
        <p:spPr>
          <a:xfrm>
            <a:off x="1015460" y="1505712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257_3#d26ddde21.choices?htil=15&amp;vop=1&amp;pid=0401da358&amp;color=0,0,0&amp;vtp=1&amp;bbb=1"/>
              <p:cNvSpPr/>
              <p:nvPr/>
            </p:nvSpPr>
            <p:spPr>
              <a:xfrm>
                <a:off x="832104" y="1939346"/>
                <a:ext cx="8915400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565650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含氮元素的质量为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含铂原子的数目约为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6.02×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24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565650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含氯元素的质量为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35.5 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含氢原子的物质的量为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5_BD.257_3#d26ddde21.choices?htil=15&amp;vop=1&amp;pid=0401da35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39346"/>
                <a:ext cx="8915400" cy="838200"/>
              </a:xfrm>
              <a:prstGeom prst="rect">
                <a:avLst/>
              </a:prstGeom>
              <a:blipFill>
                <a:blip r:embed="rId5"/>
                <a:stretch>
                  <a:fillRect l="-164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59_1#76839f074?vop=1&amp;pid=0401da358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上善若水，水善利万物而不争。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下列有关水的说法正确的是(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5_AN.260_1#76839f074.bracket?vop=1&amp;pid=0401da358&amp;color=0,0,0&amp;vpa=131&amp;vtp=1"/>
          <p:cNvSpPr/>
          <p:nvPr/>
        </p:nvSpPr>
        <p:spPr>
          <a:xfrm>
            <a:off x="6959060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259_2#76839f074.choices?vop=1&amp;pid=0401da358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约含有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6.02×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个氢原子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、一个标准大气压下，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在标准状况下的体积为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的摩尔质量为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5_BD.259_2#76839f074.choices?vop=1&amp;pid=0401da35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8&amp;si=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261_1#7e91d0558?vop=1&amp;pid=0401da358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经典题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相同质量的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它们之间的关系是(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5_BD.261_1#7e91d0558?vop=1&amp;pid=0401da35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62_1#7e91d0558.bracket?vop=1&amp;pid=0401da358&amp;color=0,0,0&amp;vpa=132&amp;vtp=1"/>
          <p:cNvSpPr/>
          <p:nvPr/>
        </p:nvSpPr>
        <p:spPr>
          <a:xfrm>
            <a:off x="5866734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261_2#7e91d0558.choices?vop=1&amp;pid=0401da358&amp;color=0,0,0&amp;vtp=1&amp;bb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所含硫原子的物质的量之比为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氧原子的物质的量之比为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硫元素的质量之比为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4:5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氧元素的质量之比为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5:6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5_BD.261_2#7e91d0558.choices?vop=1&amp;pid=0401da35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&amp;si=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63_1#1ddd288eb?vop=1&amp;pid=0401da358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下列关于物质的量浓度的表述正确的是(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5_AN.264_1#1ddd288eb.bracket?vop=1&amp;pid=0401da358&amp;color=0,0,0&amp;vpa=133&amp;vtp=1"/>
          <p:cNvSpPr/>
          <p:nvPr/>
        </p:nvSpPr>
        <p:spPr>
          <a:xfrm>
            <a:off x="4901660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263_2#1ddd288eb.choices?vop=1&amp;pid=0401da358&amp;color=0,0,0&amp;vtp=1&amp;bbb=1"/>
              <p:cNvSpPr/>
              <p:nvPr/>
            </p:nvSpPr>
            <p:spPr>
              <a:xfrm>
                <a:off x="832104" y="1529771"/>
                <a:ext cx="10533888" cy="1727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稀释浓硫酸时应将水倒入浓硫酸中，并用玻璃棒不断搅拌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𝑉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氨气溶于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水配制氨水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，该氨水的物质的量浓度为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+1)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氢氧化钠固体溶于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水中，物质的量浓度为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98%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的浓硫酸与水等质量混合，所得溶液物质的量浓度小于原浓硫酸浓度的一半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5_BD.263_2#1ddd288eb.choices?vop=1&amp;pid=0401da35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727200"/>
              </a:xfrm>
              <a:prstGeom prst="rect">
                <a:avLst/>
              </a:prstGeom>
              <a:blipFill>
                <a:blip r:embed="rId3"/>
                <a:stretch>
                  <a:fillRect l="-1389" b="-53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&amp;si=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265_1#cfc288bee?vop=1&amp;pid=54d8caf85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表示阿伏加德罗常数的值，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下列说法中正确的是(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5_BD.265_1#cfc288bee?vop=1&amp;pid=54d8caf8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66_1#cfc288bee.bracket?vop=1&amp;pid=54d8caf85&amp;color=0,0,0&amp;vpa=134&amp;vtp=1&amp;bbb=1"/>
          <p:cNvSpPr/>
          <p:nvPr/>
        </p:nvSpPr>
        <p:spPr>
          <a:xfrm>
            <a:off x="6305010" y="1075817"/>
            <a:ext cx="4778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265_2#cfc288bee.choices?vop=1&amp;pid=54d8caf85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所含质子数为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同密度同体积不同温度的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所含的原子数相同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个氧分子与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个氢分子的质量比为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11.2 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乙醇的质量为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5_BD.265_2#cfc288bee.choices?vop=1&amp;pid=54d8caf8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1&amp;si=1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267_1#2f0e19758?htil=16&amp;vop=1&amp;pid=54d8caf85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6569" y="1171440"/>
            <a:ext cx="3364992" cy="337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BD.267_2#2f0e19758?htil=16&amp;sp=1&amp;vop=1&amp;pid=54d8caf85&amp;color=0,0,0&amp;vtp=1&amp;bt=1&amp;bbb=1&amp;hb=1"/>
              <p:cNvSpPr/>
              <p:nvPr/>
            </p:nvSpPr>
            <p:spPr>
              <a:xfrm>
                <a:off x="832104" y="1080000"/>
                <a:ext cx="7077456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配制一定物质的量浓度的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溶液的操作过程如图所示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，下列说法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错误的是(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C_5_BD.267_2#2f0e19758?htil=16&amp;sp=1&amp;vop=1&amp;pid=54d8caf8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7077456" cy="838200"/>
              </a:xfrm>
              <a:prstGeom prst="rect">
                <a:avLst/>
              </a:prstGeom>
              <a:blipFill>
                <a:blip r:embed="rId4"/>
                <a:stretch>
                  <a:fillRect l="-2067" r="-17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268_1#2f0e19758.bracket?vop=1&amp;pid=54d8caf85&amp;color=0,0,0&amp;vpa=135&amp;vtp=1"/>
          <p:cNvSpPr/>
          <p:nvPr/>
        </p:nvSpPr>
        <p:spPr>
          <a:xfrm>
            <a:off x="1929861" y="15067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267_3#2f0e19758.choices?htil=16&amp;vop=1&amp;pid=54d8caf85&amp;color=0,0,0&amp;vtp=1&amp;bbb=1"/>
              <p:cNvSpPr/>
              <p:nvPr/>
            </p:nvSpPr>
            <p:spPr>
              <a:xfrm>
                <a:off x="832104" y="1948990"/>
                <a:ext cx="7077456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“操作1”中，烧杯的洗涤液也要转移到容量瓶中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“操作2”中，玻璃棒起引流作用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所配制的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“操作4”时，俯视刻度线会造成所配溶液浓度偏低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5_BD.267_3#2f0e19758.choices?htil=16&amp;vop=1&amp;pid=54d8caf8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7077456" cy="1676400"/>
              </a:xfrm>
              <a:prstGeom prst="rect">
                <a:avLst/>
              </a:prstGeom>
              <a:blipFill>
                <a:blip r:embed="rId5"/>
                <a:stretch>
                  <a:fillRect l="-2067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2&amp;si=1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269_1#580289676?vop=1&amp;pid=54d8caf85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人体血液中葡萄糖（简称血糖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，分子式为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=180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）的含量常以“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为参考指标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。人的空腹血糖浓度的正常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参考范围为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3.9∼6.1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5_BD.269_1#580289676?vop=1&amp;pid=54d8caf8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70_1#580289676.bracket?vop=1&amp;pid=54d8caf85&amp;color=0,0,0&amp;vpa=136&amp;vtp=1"/>
          <p:cNvSpPr/>
          <p:nvPr/>
        </p:nvSpPr>
        <p:spPr>
          <a:xfrm>
            <a:off x="6221445" y="19258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269_2#580289676.choices?vop=1&amp;pid=54d8caf85&amp;color=0,0,0&amp;vtp=1&amp;bbb=1"/>
              <p:cNvSpPr/>
              <p:nvPr/>
            </p:nvSpPr>
            <p:spPr>
              <a:xfrm>
                <a:off x="832104" y="23210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1个葡萄糖分子中含有12个氢离子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无偿献血后，人体血糖浓度会显著下降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若某人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血液中含有葡萄糖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，则这个人的血糖浓度为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3.0 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若某人空腹血糖检查结果为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，则说明血糖在正常范围内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5_BD.269_2#580289676.choices?vop=1&amp;pid=54d8caf8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21044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8745</Words>
  <Application>Microsoft Office PowerPoint</Application>
  <PresentationFormat>宽屏</PresentationFormat>
  <Paragraphs>1400</Paragraphs>
  <Slides>156</Slides>
  <Notes>155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156</vt:i4>
      </vt:variant>
    </vt:vector>
  </HeadingPairs>
  <TitlesOfParts>
    <vt:vector size="163" baseType="lpstr">
      <vt:lpstr>Arial (正文)</vt:lpstr>
      <vt:lpstr>SimHei</vt:lpstr>
      <vt:lpstr>SimSun</vt:lpstr>
      <vt:lpstr>微软雅黑</vt:lpstr>
      <vt:lpstr>Arial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4</cp:revision>
  <dcterms:created xsi:type="dcterms:W3CDTF">2025-05-14T13:49:29Z</dcterms:created>
  <dcterms:modified xsi:type="dcterms:W3CDTF">2025-05-14T14:43:36Z</dcterms:modified>
  <cp:category/>
  <cp:contentStatus/>
</cp:coreProperties>
</file>