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4"/>
  </p:notesMasterIdLst>
  <p:sldIdLst>
    <p:sldId id="256" r:id="rId2"/>
    <p:sldId id="258" r:id="rId3"/>
    <p:sldId id="259" r:id="rId4"/>
    <p:sldId id="260" r:id="rId5"/>
    <p:sldId id="261" r:id="rId6"/>
    <p:sldId id="262" r:id="rId7"/>
    <p:sldId id="263" r:id="rId8"/>
    <p:sldId id="264"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3" r:id="rId26"/>
    <p:sldId id="284" r:id="rId27"/>
    <p:sldId id="286" r:id="rId28"/>
    <p:sldId id="287" r:id="rId29"/>
    <p:sldId id="288" r:id="rId30"/>
    <p:sldId id="289" r:id="rId31"/>
    <p:sldId id="290" r:id="rId32"/>
    <p:sldId id="291" r:id="rId33"/>
    <p:sldId id="292" r:id="rId34"/>
    <p:sldId id="293" r:id="rId35"/>
    <p:sldId id="295" r:id="rId36"/>
    <p:sldId id="296" r:id="rId37"/>
    <p:sldId id="425" r:id="rId38"/>
    <p:sldId id="297" r:id="rId39"/>
    <p:sldId id="298" r:id="rId40"/>
    <p:sldId id="299" r:id="rId41"/>
    <p:sldId id="300" r:id="rId42"/>
    <p:sldId id="301" r:id="rId43"/>
    <p:sldId id="302" r:id="rId44"/>
    <p:sldId id="303" r:id="rId45"/>
    <p:sldId id="304" r:id="rId46"/>
    <p:sldId id="305" r:id="rId47"/>
    <p:sldId id="306" r:id="rId48"/>
    <p:sldId id="307" r:id="rId49"/>
    <p:sldId id="309" r:id="rId50"/>
    <p:sldId id="426" r:id="rId51"/>
    <p:sldId id="310" r:id="rId52"/>
    <p:sldId id="311" r:id="rId53"/>
    <p:sldId id="312" r:id="rId54"/>
    <p:sldId id="313" r:id="rId55"/>
    <p:sldId id="314" r:id="rId56"/>
    <p:sldId id="315" r:id="rId57"/>
    <p:sldId id="316" r:id="rId58"/>
    <p:sldId id="317" r:id="rId59"/>
    <p:sldId id="318" r:id="rId60"/>
    <p:sldId id="319" r:id="rId61"/>
    <p:sldId id="427" r:id="rId62"/>
    <p:sldId id="320" r:id="rId63"/>
    <p:sldId id="321" r:id="rId64"/>
    <p:sldId id="322" r:id="rId65"/>
    <p:sldId id="323"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 id="346" r:id="rId87"/>
    <p:sldId id="347" r:id="rId88"/>
    <p:sldId id="348" r:id="rId89"/>
    <p:sldId id="349" r:id="rId90"/>
    <p:sldId id="351" r:id="rId91"/>
    <p:sldId id="352" r:id="rId92"/>
    <p:sldId id="353" r:id="rId93"/>
    <p:sldId id="428" r:id="rId94"/>
    <p:sldId id="354" r:id="rId95"/>
    <p:sldId id="355" r:id="rId96"/>
    <p:sldId id="357" r:id="rId97"/>
    <p:sldId id="358" r:id="rId98"/>
    <p:sldId id="359" r:id="rId99"/>
    <p:sldId id="360" r:id="rId100"/>
    <p:sldId id="361" r:id="rId101"/>
    <p:sldId id="362" r:id="rId102"/>
    <p:sldId id="363" r:id="rId103"/>
    <p:sldId id="364" r:id="rId104"/>
    <p:sldId id="365" r:id="rId105"/>
    <p:sldId id="366" r:id="rId106"/>
    <p:sldId id="429" r:id="rId107"/>
    <p:sldId id="367" r:id="rId108"/>
    <p:sldId id="368" r:id="rId109"/>
    <p:sldId id="369" r:id="rId110"/>
    <p:sldId id="370" r:id="rId111"/>
    <p:sldId id="371" r:id="rId112"/>
    <p:sldId id="372" r:id="rId113"/>
    <p:sldId id="373" r:id="rId114"/>
    <p:sldId id="375" r:id="rId115"/>
    <p:sldId id="376" r:id="rId116"/>
    <p:sldId id="377" r:id="rId117"/>
    <p:sldId id="378" r:id="rId118"/>
    <p:sldId id="379" r:id="rId119"/>
    <p:sldId id="380" r:id="rId120"/>
    <p:sldId id="381" r:id="rId121"/>
    <p:sldId id="382" r:id="rId122"/>
    <p:sldId id="383" r:id="rId123"/>
    <p:sldId id="384" r:id="rId124"/>
    <p:sldId id="385" r:id="rId125"/>
    <p:sldId id="386" r:id="rId126"/>
    <p:sldId id="387" r:id="rId127"/>
    <p:sldId id="388" r:id="rId128"/>
    <p:sldId id="389" r:id="rId129"/>
    <p:sldId id="390" r:id="rId130"/>
    <p:sldId id="392" r:id="rId131"/>
    <p:sldId id="393" r:id="rId132"/>
    <p:sldId id="423" r:id="rId133"/>
    <p:sldId id="394" r:id="rId134"/>
    <p:sldId id="395" r:id="rId135"/>
    <p:sldId id="396" r:id="rId136"/>
    <p:sldId id="397" r:id="rId137"/>
    <p:sldId id="398" r:id="rId138"/>
    <p:sldId id="399" r:id="rId139"/>
    <p:sldId id="400" r:id="rId140"/>
    <p:sldId id="401" r:id="rId141"/>
    <p:sldId id="402" r:id="rId142"/>
    <p:sldId id="403" r:id="rId143"/>
    <p:sldId id="404" r:id="rId144"/>
    <p:sldId id="405" r:id="rId145"/>
    <p:sldId id="406" r:id="rId146"/>
    <p:sldId id="407" r:id="rId147"/>
    <p:sldId id="408" r:id="rId148"/>
    <p:sldId id="409" r:id="rId149"/>
    <p:sldId id="410" r:id="rId150"/>
    <p:sldId id="411" r:id="rId151"/>
    <p:sldId id="412" r:id="rId152"/>
    <p:sldId id="424" r:id="rId153"/>
    <p:sldId id="413" r:id="rId154"/>
    <p:sldId id="414" r:id="rId155"/>
    <p:sldId id="415" r:id="rId156"/>
    <p:sldId id="416" r:id="rId157"/>
    <p:sldId id="417" r:id="rId158"/>
    <p:sldId id="418" r:id="rId159"/>
    <p:sldId id="419" r:id="rId160"/>
    <p:sldId id="420" r:id="rId161"/>
    <p:sldId id="421" r:id="rId162"/>
    <p:sldId id="422" r:id="rId16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752" autoAdjust="0"/>
    <p:restoredTop sz="94610"/>
  </p:normalViewPr>
  <p:slideViewPr>
    <p:cSldViewPr snapToGrid="0" snapToObjects="1">
      <p:cViewPr varScale="1">
        <p:scale>
          <a:sx n="96" d="100"/>
          <a:sy n="96" d="100"/>
        </p:scale>
        <p:origin x="78" y="492"/>
      </p:cViewPr>
      <p:guideLst/>
    </p:cSldViewPr>
  </p:slideViewPr>
  <p:notesTextViewPr>
    <p:cViewPr>
      <p:scale>
        <a:sx n="1" d="1"/>
        <a:sy n="1" d="1"/>
      </p:scale>
      <p:origin x="0" y="0"/>
    </p:cViewPr>
  </p:notesTextViewPr>
  <p:sorterViewPr>
    <p:cViewPr>
      <p:scale>
        <a:sx n="100" d="100"/>
        <a:sy n="100" d="100"/>
      </p:scale>
      <p:origin x="0" y="-139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presProps" Target="pres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5425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F5ACC-A9A6-00E8-FDA2-955E658D9A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D2F8A7-BF48-7B28-14E6-72D59AD98E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460EC9-B2E3-7C1F-CDD4-E6ED71D732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6C65A3-E937-BE5F-0624-8C439FFE74B6}"/>
              </a:ext>
            </a:extLst>
          </p:cNvPr>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426304420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6BD02-FA26-6EB9-76ED-15DAC554A6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16745A-4249-CC01-83D5-EE1ACAF3D0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BFBBD5-5ABB-A97C-F9AA-85E4994D9EC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7D92F41-9DCF-DB6E-FFDF-FF1285070698}"/>
              </a:ext>
            </a:extLst>
          </p:cNvPr>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21133808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CABBE-EF78-E110-6FC0-71AAB5E2D3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DAF2E2-CC67-DAFF-1596-066B32E635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953758-789E-48B3-268B-BBA710E59C9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6635E0C-5DEF-A580-6933-F7BB5210920C}"/>
              </a:ext>
            </a:extLst>
          </p:cNvPr>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1425531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6EB2A0-5DC1-2182-7EA0-B03B8DD55A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557376-CCB9-751E-D3A6-C628DFCAA6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3CD5F3-0272-A8F5-78C6-CB3AAFC9007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571562-8456-6AE5-48C0-4CD39DB45F2A}"/>
              </a:ext>
            </a:extLst>
          </p:cNvPr>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5671458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CE7E7-32C2-B300-873B-A11C8FB5DA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B3A0A4-1CF4-47B9-2157-3FEC6F2AD0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2D33D1-072C-61A7-F1CC-F571BB77CD9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3ED64B-A1A6-A237-060A-6A43C29ADA92}"/>
              </a:ext>
            </a:extLst>
          </p:cNvPr>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377964737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2164c93a8eb73f25356505#tid=68243d931342730009936a34#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21208" y="283464"/>
            <a:ext cx="2697480" cy="448056"/>
          </a:xfrm>
          <a:prstGeom prst="rect">
            <a:avLst/>
          </a:prstGeom>
        </p:spPr>
      </p:pic>
      <p:sp>
        <p:nvSpPr>
          <p:cNvPr id="4" name="MasterShapeName"/>
          <p:cNvSpPr/>
          <p:nvPr/>
        </p:nvSpPr>
        <p:spPr>
          <a:xfrm>
            <a:off x="521208" y="283464"/>
            <a:ext cx="2697480" cy="448056"/>
          </a:xfrm>
          <a:prstGeom prst="rect">
            <a:avLst/>
          </a:prstGeom>
          <a:noFill/>
          <a:ln/>
        </p:spPr>
        <p:txBody>
          <a:bodyPr wrap="square" lIns="0" tIns="0" rIns="0" bIns="0" rtlCol="0" anchor="ctr"/>
          <a:lstStyle/>
          <a:p>
            <a:pPr algn="ctr"/>
            <a:r>
              <a:rPr lang="en-US" sz="1800" b="1" i="0" dirty="0">
                <a:solidFill>
                  <a:srgbClr val="000000"/>
                </a:solidFill>
                <a:latin typeface="SimHei" pitchFamily="34" charset="0"/>
                <a:ea typeface="SimHei" pitchFamily="34" charset="-122"/>
                <a:cs typeface="SimHei" pitchFamily="34" charset="-120"/>
              </a:rPr>
              <a:t>高中化学 必修第一册</a:t>
            </a:r>
            <a:endParaRPr lang="en-US" sz="1800"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notesSlide" Target="../notesSlides/notesSlide100.xml"/><Relationship Id="rId1" Type="http://schemas.openxmlformats.org/officeDocument/2006/relationships/slideLayout" Target="../slideLayouts/slideLayout5.xml"/><Relationship Id="rId4" Type="http://schemas.openxmlformats.org/officeDocument/2006/relationships/image" Target="../media/image262.png"/></Relationships>
</file>

<file path=ppt/slides/_rels/slide101.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notesSlide" Target="../notesSlides/notesSlide101.xml"/><Relationship Id="rId1" Type="http://schemas.openxmlformats.org/officeDocument/2006/relationships/slideLayout" Target="../slideLayouts/slideLayout5.xml"/><Relationship Id="rId4" Type="http://schemas.openxmlformats.org/officeDocument/2006/relationships/image" Target="../media/image264.png"/></Relationships>
</file>

<file path=ppt/slides/_rels/slide102.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notesSlide" Target="../notesSlides/notesSlide103.xml"/><Relationship Id="rId1" Type="http://schemas.openxmlformats.org/officeDocument/2006/relationships/slideLayout" Target="../slideLayouts/slideLayout5.xml"/><Relationship Id="rId6" Type="http://schemas.openxmlformats.org/officeDocument/2006/relationships/image" Target="../media/image269.png"/><Relationship Id="rId5" Type="http://schemas.openxmlformats.org/officeDocument/2006/relationships/image" Target="../media/image239.png"/><Relationship Id="rId4" Type="http://schemas.openxmlformats.org/officeDocument/2006/relationships/image" Target="../media/image235.png"/></Relationships>
</file>

<file path=ppt/slides/_rels/slide104.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104.xml"/><Relationship Id="rId1" Type="http://schemas.openxmlformats.org/officeDocument/2006/relationships/slideLayout" Target="../slideLayouts/slideLayout5.xml"/><Relationship Id="rId6" Type="http://schemas.openxmlformats.org/officeDocument/2006/relationships/image" Target="../media/image245.png"/><Relationship Id="rId5" Type="http://schemas.openxmlformats.org/officeDocument/2006/relationships/image" Target="../media/image243.png"/><Relationship Id="rId4" Type="http://schemas.openxmlformats.org/officeDocument/2006/relationships/image" Target="../media/image242.png"/></Relationships>
</file>

<file path=ppt/slides/_rels/slide105.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106.xml"/><Relationship Id="rId1" Type="http://schemas.openxmlformats.org/officeDocument/2006/relationships/slideLayout" Target="../slideLayouts/slideLayout5.xml"/><Relationship Id="rId5" Type="http://schemas.openxmlformats.org/officeDocument/2006/relationships/image" Target="../media/image268.png"/><Relationship Id="rId4" Type="http://schemas.openxmlformats.org/officeDocument/2006/relationships/image" Target="../media/image267.png"/></Relationships>
</file>

<file path=ppt/slides/_rels/slide107.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notesSlide" Target="../notesSlides/notesSlide107.xml"/><Relationship Id="rId1" Type="http://schemas.openxmlformats.org/officeDocument/2006/relationships/slideLayout" Target="../slideLayouts/slideLayout5.xml"/><Relationship Id="rId6" Type="http://schemas.openxmlformats.org/officeDocument/2006/relationships/image" Target="../media/image281.png"/><Relationship Id="rId5" Type="http://schemas.openxmlformats.org/officeDocument/2006/relationships/image" Target="../media/image280.png"/><Relationship Id="rId4" Type="http://schemas.openxmlformats.org/officeDocument/2006/relationships/image" Target="../media/image279.png"/></Relationships>
</file>

<file path=ppt/slides/_rels/slide108.xml.rels><?xml version="1.0" encoding="UTF-8" standalone="yes"?>
<Relationships xmlns="http://schemas.openxmlformats.org/package/2006/relationships"><Relationship Id="rId3" Type="http://schemas.openxmlformats.org/officeDocument/2006/relationships/image" Target="../media/image282.png"/><Relationship Id="rId2" Type="http://schemas.openxmlformats.org/officeDocument/2006/relationships/notesSlide" Target="../notesSlides/notesSlide108.xml"/><Relationship Id="rId1" Type="http://schemas.openxmlformats.org/officeDocument/2006/relationships/slideLayout" Target="../slideLayouts/slideLayout5.xml"/><Relationship Id="rId5" Type="http://schemas.openxmlformats.org/officeDocument/2006/relationships/image" Target="../media/image284.png"/><Relationship Id="rId4" Type="http://schemas.openxmlformats.org/officeDocument/2006/relationships/image" Target="../media/image270.png"/></Relationships>
</file>

<file path=ppt/slides/_rels/slide109.xml.rels><?xml version="1.0" encoding="UTF-8" standalone="yes"?>
<Relationships xmlns="http://schemas.openxmlformats.org/package/2006/relationships"><Relationship Id="rId8" Type="http://schemas.openxmlformats.org/officeDocument/2006/relationships/image" Target="../media/image290.png"/><Relationship Id="rId3" Type="http://schemas.openxmlformats.org/officeDocument/2006/relationships/image" Target="../media/image271.png"/><Relationship Id="rId7" Type="http://schemas.openxmlformats.org/officeDocument/2006/relationships/image" Target="../media/image289.png"/><Relationship Id="rId2" Type="http://schemas.openxmlformats.org/officeDocument/2006/relationships/notesSlide" Target="../notesSlides/notesSlide109.xml"/><Relationship Id="rId1" Type="http://schemas.openxmlformats.org/officeDocument/2006/relationships/slideLayout" Target="../slideLayouts/slideLayout5.xml"/><Relationship Id="rId6" Type="http://schemas.openxmlformats.org/officeDocument/2006/relationships/image" Target="../media/image288.png"/><Relationship Id="rId11" Type="http://schemas.openxmlformats.org/officeDocument/2006/relationships/image" Target="../media/image293.png"/><Relationship Id="rId5" Type="http://schemas.openxmlformats.org/officeDocument/2006/relationships/image" Target="../media/image287.png"/><Relationship Id="rId10" Type="http://schemas.openxmlformats.org/officeDocument/2006/relationships/image" Target="../media/image292.png"/><Relationship Id="rId4" Type="http://schemas.openxmlformats.org/officeDocument/2006/relationships/image" Target="../media/image286.png"/><Relationship Id="rId9" Type="http://schemas.openxmlformats.org/officeDocument/2006/relationships/image" Target="../media/image29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10.xml.rels><?xml version="1.0" encoding="UTF-8" standalone="yes"?>
<Relationships xmlns="http://schemas.openxmlformats.org/package/2006/relationships"><Relationship Id="rId3" Type="http://schemas.openxmlformats.org/officeDocument/2006/relationships/image" Target="../media/image294.png"/><Relationship Id="rId2" Type="http://schemas.openxmlformats.org/officeDocument/2006/relationships/notesSlide" Target="../notesSlides/notesSlide110.xml"/><Relationship Id="rId1" Type="http://schemas.openxmlformats.org/officeDocument/2006/relationships/slideLayout" Target="../slideLayouts/slideLayout5.xml"/><Relationship Id="rId4" Type="http://schemas.openxmlformats.org/officeDocument/2006/relationships/image" Target="../media/image295.png"/></Relationships>
</file>

<file path=ppt/slides/_rels/slide111.xml.rels><?xml version="1.0" encoding="UTF-8" standalone="yes"?>
<Relationships xmlns="http://schemas.openxmlformats.org/package/2006/relationships"><Relationship Id="rId8" Type="http://schemas.openxmlformats.org/officeDocument/2006/relationships/image" Target="../media/image272.png"/><Relationship Id="rId3" Type="http://schemas.openxmlformats.org/officeDocument/2006/relationships/image" Target="../media/image296.png"/><Relationship Id="rId7" Type="http://schemas.openxmlformats.org/officeDocument/2006/relationships/image" Target="../media/image300.png"/><Relationship Id="rId2" Type="http://schemas.openxmlformats.org/officeDocument/2006/relationships/notesSlide" Target="../notesSlides/notesSlide111.xml"/><Relationship Id="rId1" Type="http://schemas.openxmlformats.org/officeDocument/2006/relationships/slideLayout" Target="../slideLayouts/slideLayout5.xml"/><Relationship Id="rId6" Type="http://schemas.openxmlformats.org/officeDocument/2006/relationships/image" Target="../media/image299.png"/><Relationship Id="rId5" Type="http://schemas.openxmlformats.org/officeDocument/2006/relationships/image" Target="../media/image298.png"/><Relationship Id="rId4" Type="http://schemas.openxmlformats.org/officeDocument/2006/relationships/image" Target="../media/image297.png"/></Relationships>
</file>

<file path=ppt/slides/_rels/slide112.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notesSlide" Target="../notesSlides/notesSlide112.xml"/><Relationship Id="rId1" Type="http://schemas.openxmlformats.org/officeDocument/2006/relationships/slideLayout" Target="../slideLayouts/slideLayout5.xml"/><Relationship Id="rId4" Type="http://schemas.openxmlformats.org/officeDocument/2006/relationships/image" Target="../media/image274.png"/></Relationships>
</file>

<file path=ppt/slides/_rels/slide113.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notesSlide" Target="../notesSlides/notesSlide113.xml"/><Relationship Id="rId1" Type="http://schemas.openxmlformats.org/officeDocument/2006/relationships/slideLayout" Target="../slideLayouts/slideLayout5.xml"/><Relationship Id="rId5" Type="http://schemas.openxmlformats.org/officeDocument/2006/relationships/image" Target="../media/image277.png"/><Relationship Id="rId4" Type="http://schemas.openxmlformats.org/officeDocument/2006/relationships/image" Target="../media/image276.png"/></Relationships>
</file>

<file path=ppt/slides/_rels/slide114.xml.rels><?xml version="1.0" encoding="UTF-8" standalone="yes"?>
<Relationships xmlns="http://schemas.openxmlformats.org/package/2006/relationships"><Relationship Id="rId3" Type="http://schemas.openxmlformats.org/officeDocument/2006/relationships/image" Target="../media/image307.png"/><Relationship Id="rId2" Type="http://schemas.openxmlformats.org/officeDocument/2006/relationships/notesSlide" Target="../notesSlides/notesSlide114.xml"/><Relationship Id="rId1" Type="http://schemas.openxmlformats.org/officeDocument/2006/relationships/slideLayout" Target="../slideLayouts/slideLayout5.xml"/><Relationship Id="rId4" Type="http://schemas.openxmlformats.org/officeDocument/2006/relationships/image" Target="../media/image308.png"/></Relationships>
</file>

<file path=ppt/slides/_rels/slide115.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notesSlide" Target="../notesSlides/notesSlide115.xml"/><Relationship Id="rId1" Type="http://schemas.openxmlformats.org/officeDocument/2006/relationships/slideLayout" Target="../slideLayouts/slideLayout5.xml"/><Relationship Id="rId4" Type="http://schemas.openxmlformats.org/officeDocument/2006/relationships/image" Target="../media/image310.png"/></Relationships>
</file>

<file path=ppt/slides/_rels/slide116.xml.rels><?xml version="1.0" encoding="UTF-8" standalone="yes"?>
<Relationships xmlns="http://schemas.openxmlformats.org/package/2006/relationships"><Relationship Id="rId3" Type="http://schemas.openxmlformats.org/officeDocument/2006/relationships/image" Target="../media/image283.png"/><Relationship Id="rId2" Type="http://schemas.openxmlformats.org/officeDocument/2006/relationships/notesSlide" Target="../notesSlides/notesSlide116.xml"/><Relationship Id="rId1" Type="http://schemas.openxmlformats.org/officeDocument/2006/relationships/slideLayout" Target="../slideLayouts/slideLayout5.xml"/><Relationship Id="rId5" Type="http://schemas.openxmlformats.org/officeDocument/2006/relationships/image" Target="../media/image313.png"/><Relationship Id="rId4" Type="http://schemas.openxmlformats.org/officeDocument/2006/relationships/image" Target="../media/image285.png"/></Relationships>
</file>

<file path=ppt/slides/_rels/slide117.xml.rels><?xml version="1.0" encoding="UTF-8" standalone="yes"?>
<Relationships xmlns="http://schemas.openxmlformats.org/package/2006/relationships"><Relationship Id="rId3" Type="http://schemas.openxmlformats.org/officeDocument/2006/relationships/image" Target="../media/image314.png"/><Relationship Id="rId2" Type="http://schemas.openxmlformats.org/officeDocument/2006/relationships/notesSlide" Target="../notesSlides/notesSlide117.xml"/><Relationship Id="rId1" Type="http://schemas.openxmlformats.org/officeDocument/2006/relationships/slideLayout" Target="../slideLayouts/slideLayout5.xml"/><Relationship Id="rId6" Type="http://schemas.openxmlformats.org/officeDocument/2006/relationships/image" Target="../media/image303.png"/><Relationship Id="rId5" Type="http://schemas.openxmlformats.org/officeDocument/2006/relationships/image" Target="../media/image302.png"/><Relationship Id="rId4" Type="http://schemas.openxmlformats.org/officeDocument/2006/relationships/image" Target="../media/image301.png"/></Relationships>
</file>

<file path=ppt/slides/_rels/slide118.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notesSlide" Target="../notesSlides/notesSlide118.xml"/><Relationship Id="rId1" Type="http://schemas.openxmlformats.org/officeDocument/2006/relationships/slideLayout" Target="../slideLayouts/slideLayout5.xml"/><Relationship Id="rId5" Type="http://schemas.openxmlformats.org/officeDocument/2006/relationships/image" Target="../media/image320.png"/><Relationship Id="rId4" Type="http://schemas.openxmlformats.org/officeDocument/2006/relationships/image" Target="../media/image319.png"/></Relationships>
</file>

<file path=ppt/slides/_rels/slide119.xml.rels><?xml version="1.0" encoding="UTF-8" standalone="yes"?>
<Relationships xmlns="http://schemas.openxmlformats.org/package/2006/relationships"><Relationship Id="rId8" Type="http://schemas.openxmlformats.org/officeDocument/2006/relationships/image" Target="../media/image315.png"/><Relationship Id="rId3" Type="http://schemas.openxmlformats.org/officeDocument/2006/relationships/image" Target="../media/image304.png"/><Relationship Id="rId7" Type="http://schemas.openxmlformats.org/officeDocument/2006/relationships/image" Target="../media/image312.png"/><Relationship Id="rId12" Type="http://schemas.openxmlformats.org/officeDocument/2006/relationships/image" Target="../media/image322.png"/><Relationship Id="rId2" Type="http://schemas.openxmlformats.org/officeDocument/2006/relationships/notesSlide" Target="../notesSlides/notesSlide119.xml"/><Relationship Id="rId1" Type="http://schemas.openxmlformats.org/officeDocument/2006/relationships/slideLayout" Target="../slideLayouts/slideLayout5.xml"/><Relationship Id="rId6" Type="http://schemas.openxmlformats.org/officeDocument/2006/relationships/image" Target="../media/image311.png"/><Relationship Id="rId11" Type="http://schemas.openxmlformats.org/officeDocument/2006/relationships/image" Target="../media/image321.png"/><Relationship Id="rId5" Type="http://schemas.openxmlformats.org/officeDocument/2006/relationships/image" Target="../media/image306.png"/><Relationship Id="rId10" Type="http://schemas.openxmlformats.org/officeDocument/2006/relationships/image" Target="../media/image317.png"/><Relationship Id="rId4" Type="http://schemas.openxmlformats.org/officeDocument/2006/relationships/image" Target="../media/image305.png"/><Relationship Id="rId9" Type="http://schemas.openxmlformats.org/officeDocument/2006/relationships/image" Target="../media/image316.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20.xml.rels><?xml version="1.0" encoding="UTF-8" standalone="yes"?>
<Relationships xmlns="http://schemas.openxmlformats.org/package/2006/relationships"><Relationship Id="rId8" Type="http://schemas.openxmlformats.org/officeDocument/2006/relationships/image" Target="../media/image337.png"/><Relationship Id="rId3" Type="http://schemas.openxmlformats.org/officeDocument/2006/relationships/image" Target="../media/image332.png"/><Relationship Id="rId7" Type="http://schemas.openxmlformats.org/officeDocument/2006/relationships/image" Target="../media/image336.png"/><Relationship Id="rId2" Type="http://schemas.openxmlformats.org/officeDocument/2006/relationships/notesSlide" Target="../notesSlides/notesSlide120.xml"/><Relationship Id="rId1" Type="http://schemas.openxmlformats.org/officeDocument/2006/relationships/slideLayout" Target="../slideLayouts/slideLayout5.xml"/><Relationship Id="rId6" Type="http://schemas.openxmlformats.org/officeDocument/2006/relationships/image" Target="../media/image335.png"/><Relationship Id="rId5" Type="http://schemas.openxmlformats.org/officeDocument/2006/relationships/image" Target="../media/image334.png"/><Relationship Id="rId4" Type="http://schemas.openxmlformats.org/officeDocument/2006/relationships/image" Target="../media/image323.png"/></Relationships>
</file>

<file path=ppt/slides/_rels/slide121.xml.rels><?xml version="1.0" encoding="UTF-8" standalone="yes"?>
<Relationships xmlns="http://schemas.openxmlformats.org/package/2006/relationships"><Relationship Id="rId3" Type="http://schemas.openxmlformats.org/officeDocument/2006/relationships/image" Target="../media/image338.png"/><Relationship Id="rId7" Type="http://schemas.openxmlformats.org/officeDocument/2006/relationships/image" Target="../media/image324.png"/><Relationship Id="rId2" Type="http://schemas.openxmlformats.org/officeDocument/2006/relationships/notesSlide" Target="../notesSlides/notesSlide121.xml"/><Relationship Id="rId1" Type="http://schemas.openxmlformats.org/officeDocument/2006/relationships/slideLayout" Target="../slideLayouts/slideLayout5.xml"/><Relationship Id="rId6" Type="http://schemas.openxmlformats.org/officeDocument/2006/relationships/image" Target="../media/image341.png"/><Relationship Id="rId5" Type="http://schemas.openxmlformats.org/officeDocument/2006/relationships/image" Target="../media/image340.png"/><Relationship Id="rId4" Type="http://schemas.openxmlformats.org/officeDocument/2006/relationships/image" Target="../media/image339.png"/></Relationships>
</file>

<file path=ppt/slides/_rels/slide122.xml.rels><?xml version="1.0" encoding="UTF-8" standalone="yes"?>
<Relationships xmlns="http://schemas.openxmlformats.org/package/2006/relationships"><Relationship Id="rId8" Type="http://schemas.openxmlformats.org/officeDocument/2006/relationships/image" Target="../media/image348.png"/><Relationship Id="rId3" Type="http://schemas.openxmlformats.org/officeDocument/2006/relationships/image" Target="../media/image343.png"/><Relationship Id="rId7" Type="http://schemas.openxmlformats.org/officeDocument/2006/relationships/image" Target="../media/image347.png"/><Relationship Id="rId12" Type="http://schemas.openxmlformats.org/officeDocument/2006/relationships/image" Target="../media/image326.png"/><Relationship Id="rId2" Type="http://schemas.openxmlformats.org/officeDocument/2006/relationships/notesSlide" Target="../notesSlides/notesSlide122.xml"/><Relationship Id="rId1" Type="http://schemas.openxmlformats.org/officeDocument/2006/relationships/slideLayout" Target="../slideLayouts/slideLayout5.xml"/><Relationship Id="rId6" Type="http://schemas.openxmlformats.org/officeDocument/2006/relationships/image" Target="../media/image346.png"/><Relationship Id="rId11" Type="http://schemas.openxmlformats.org/officeDocument/2006/relationships/image" Target="../media/image351.png"/><Relationship Id="rId5" Type="http://schemas.openxmlformats.org/officeDocument/2006/relationships/image" Target="../media/image345.png"/><Relationship Id="rId10" Type="http://schemas.openxmlformats.org/officeDocument/2006/relationships/image" Target="../media/image350.png"/><Relationship Id="rId4" Type="http://schemas.openxmlformats.org/officeDocument/2006/relationships/image" Target="../media/image325.png"/><Relationship Id="rId9" Type="http://schemas.openxmlformats.org/officeDocument/2006/relationships/image" Target="../media/image349.png"/></Relationships>
</file>

<file path=ppt/slides/_rels/slide123.xml.rels><?xml version="1.0" encoding="UTF-8" standalone="yes"?>
<Relationships xmlns="http://schemas.openxmlformats.org/package/2006/relationships"><Relationship Id="rId3" Type="http://schemas.openxmlformats.org/officeDocument/2006/relationships/image" Target="../media/image353.png"/><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3" Type="http://schemas.openxmlformats.org/officeDocument/2006/relationships/image" Target="../media/image354.png"/><Relationship Id="rId2" Type="http://schemas.openxmlformats.org/officeDocument/2006/relationships/notesSlide" Target="../notesSlides/notesSlide124.xml"/><Relationship Id="rId1" Type="http://schemas.openxmlformats.org/officeDocument/2006/relationships/slideLayout" Target="../slideLayouts/slideLayout5.xml"/><Relationship Id="rId4" Type="http://schemas.openxmlformats.org/officeDocument/2006/relationships/image" Target="../media/image355.png"/></Relationships>
</file>

<file path=ppt/slides/_rels/slide125.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notesSlide" Target="../notesSlides/notesSlide125.xml"/><Relationship Id="rId1" Type="http://schemas.openxmlformats.org/officeDocument/2006/relationships/slideLayout" Target="../slideLayouts/slideLayout5.xml"/><Relationship Id="rId5" Type="http://schemas.openxmlformats.org/officeDocument/2006/relationships/image" Target="../media/image358.png"/><Relationship Id="rId4" Type="http://schemas.openxmlformats.org/officeDocument/2006/relationships/image" Target="../media/image357.png"/></Relationships>
</file>

<file path=ppt/slides/_rels/slide126.xml.rels><?xml version="1.0" encoding="UTF-8" standalone="yes"?>
<Relationships xmlns="http://schemas.openxmlformats.org/package/2006/relationships"><Relationship Id="rId3" Type="http://schemas.openxmlformats.org/officeDocument/2006/relationships/image" Target="../media/image327.png"/><Relationship Id="rId2" Type="http://schemas.openxmlformats.org/officeDocument/2006/relationships/notesSlide" Target="../notesSlides/notesSlide126.xml"/><Relationship Id="rId1" Type="http://schemas.openxmlformats.org/officeDocument/2006/relationships/slideLayout" Target="../slideLayouts/slideLayout5.xml"/><Relationship Id="rId4" Type="http://schemas.openxmlformats.org/officeDocument/2006/relationships/image" Target="../media/image360.png"/></Relationships>
</file>

<file path=ppt/slides/_rels/slide127.xml.rels><?xml version="1.0" encoding="UTF-8" standalone="yes"?>
<Relationships xmlns="http://schemas.openxmlformats.org/package/2006/relationships"><Relationship Id="rId3" Type="http://schemas.openxmlformats.org/officeDocument/2006/relationships/image" Target="../media/image361.png"/><Relationship Id="rId7" Type="http://schemas.openxmlformats.org/officeDocument/2006/relationships/image" Target="../media/image365.png"/><Relationship Id="rId2" Type="http://schemas.openxmlformats.org/officeDocument/2006/relationships/notesSlide" Target="../notesSlides/notesSlide127.xml"/><Relationship Id="rId1" Type="http://schemas.openxmlformats.org/officeDocument/2006/relationships/slideLayout" Target="../slideLayouts/slideLayout5.xml"/><Relationship Id="rId6" Type="http://schemas.openxmlformats.org/officeDocument/2006/relationships/image" Target="../media/image364.png"/><Relationship Id="rId5" Type="http://schemas.openxmlformats.org/officeDocument/2006/relationships/image" Target="../media/image363.png"/><Relationship Id="rId4" Type="http://schemas.openxmlformats.org/officeDocument/2006/relationships/image" Target="../media/image362.png"/></Relationships>
</file>

<file path=ppt/slides/_rels/slide128.xml.rels><?xml version="1.0" encoding="UTF-8" standalone="yes"?>
<Relationships xmlns="http://schemas.openxmlformats.org/package/2006/relationships"><Relationship Id="rId8" Type="http://schemas.openxmlformats.org/officeDocument/2006/relationships/image" Target="../media/image371.png"/><Relationship Id="rId3" Type="http://schemas.openxmlformats.org/officeDocument/2006/relationships/image" Target="../media/image366.png"/><Relationship Id="rId7" Type="http://schemas.openxmlformats.org/officeDocument/2006/relationships/image" Target="../media/image370.png"/><Relationship Id="rId2" Type="http://schemas.openxmlformats.org/officeDocument/2006/relationships/notesSlide" Target="../notesSlides/notesSlide128.xml"/><Relationship Id="rId1" Type="http://schemas.openxmlformats.org/officeDocument/2006/relationships/slideLayout" Target="../slideLayouts/slideLayout5.xml"/><Relationship Id="rId6" Type="http://schemas.openxmlformats.org/officeDocument/2006/relationships/image" Target="../media/image369.png"/><Relationship Id="rId5" Type="http://schemas.openxmlformats.org/officeDocument/2006/relationships/image" Target="../media/image328.png"/><Relationship Id="rId4" Type="http://schemas.openxmlformats.org/officeDocument/2006/relationships/image" Target="../media/image367.png"/></Relationships>
</file>

<file path=ppt/slides/_rels/slide129.xml.rels><?xml version="1.0" encoding="UTF-8" standalone="yes"?>
<Relationships xmlns="http://schemas.openxmlformats.org/package/2006/relationships"><Relationship Id="rId8" Type="http://schemas.openxmlformats.org/officeDocument/2006/relationships/image" Target="../media/image333.png"/><Relationship Id="rId3" Type="http://schemas.openxmlformats.org/officeDocument/2006/relationships/image" Target="../media/image372.png"/><Relationship Id="rId7" Type="http://schemas.openxmlformats.org/officeDocument/2006/relationships/image" Target="../media/image331.png"/><Relationship Id="rId2" Type="http://schemas.openxmlformats.org/officeDocument/2006/relationships/notesSlide" Target="../notesSlides/notesSlide129.xml"/><Relationship Id="rId1" Type="http://schemas.openxmlformats.org/officeDocument/2006/relationships/slideLayout" Target="../slideLayouts/slideLayout5.xml"/><Relationship Id="rId6" Type="http://schemas.openxmlformats.org/officeDocument/2006/relationships/image" Target="../media/image330.png"/><Relationship Id="rId5" Type="http://schemas.openxmlformats.org/officeDocument/2006/relationships/image" Target="../media/image329.png"/><Relationship Id="rId4" Type="http://schemas.openxmlformats.org/officeDocument/2006/relationships/image" Target="../media/image373.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0.png"/><Relationship Id="rId4" Type="http://schemas.openxmlformats.org/officeDocument/2006/relationships/image" Target="../media/image17.png"/></Relationships>
</file>

<file path=ppt/slides/_rels/slide130.xml.rels><?xml version="1.0" encoding="UTF-8" standalone="yes"?>
<Relationships xmlns="http://schemas.openxmlformats.org/package/2006/relationships"><Relationship Id="rId8" Type="http://schemas.openxmlformats.org/officeDocument/2006/relationships/image" Target="../media/image383.png"/><Relationship Id="rId3" Type="http://schemas.openxmlformats.org/officeDocument/2006/relationships/image" Target="../media/image378.png"/><Relationship Id="rId7" Type="http://schemas.openxmlformats.org/officeDocument/2006/relationships/image" Target="../media/image382.png"/><Relationship Id="rId2" Type="http://schemas.openxmlformats.org/officeDocument/2006/relationships/notesSlide" Target="../notesSlides/notesSlide130.xml"/><Relationship Id="rId1" Type="http://schemas.openxmlformats.org/officeDocument/2006/relationships/slideLayout" Target="../slideLayouts/slideLayout5.xml"/><Relationship Id="rId6" Type="http://schemas.openxmlformats.org/officeDocument/2006/relationships/image" Target="../media/image381.png"/><Relationship Id="rId5" Type="http://schemas.openxmlformats.org/officeDocument/2006/relationships/image" Target="../media/image380.png"/><Relationship Id="rId4" Type="http://schemas.openxmlformats.org/officeDocument/2006/relationships/image" Target="../media/image342.png"/></Relationships>
</file>

<file path=ppt/slides/_rels/slide131.xml.rels><?xml version="1.0" encoding="UTF-8" standalone="yes"?>
<Relationships xmlns="http://schemas.openxmlformats.org/package/2006/relationships"><Relationship Id="rId3" Type="http://schemas.openxmlformats.org/officeDocument/2006/relationships/image" Target="../media/image344.png"/><Relationship Id="rId2" Type="http://schemas.openxmlformats.org/officeDocument/2006/relationships/notesSlide" Target="../notesSlides/notesSlide131.xml"/><Relationship Id="rId1" Type="http://schemas.openxmlformats.org/officeDocument/2006/relationships/slideLayout" Target="../slideLayouts/slideLayout5.xml"/><Relationship Id="rId5" Type="http://schemas.openxmlformats.org/officeDocument/2006/relationships/image" Target="../media/image352.png"/><Relationship Id="rId4" Type="http://schemas.openxmlformats.org/officeDocument/2006/relationships/image" Target="../media/image385.png"/></Relationships>
</file>

<file path=ppt/slides/_rels/slide132.xml.rels><?xml version="1.0" encoding="UTF-8" standalone="yes"?>
<Relationships xmlns="http://schemas.openxmlformats.org/package/2006/relationships"><Relationship Id="rId3" Type="http://schemas.openxmlformats.org/officeDocument/2006/relationships/image" Target="../media/image368.png"/><Relationship Id="rId7" Type="http://schemas.openxmlformats.org/officeDocument/2006/relationships/image" Target="../media/image377.png"/><Relationship Id="rId2" Type="http://schemas.openxmlformats.org/officeDocument/2006/relationships/image" Target="../media/image359.png"/><Relationship Id="rId1" Type="http://schemas.openxmlformats.org/officeDocument/2006/relationships/slideLayout" Target="../slideLayouts/slideLayout5.xml"/><Relationship Id="rId6" Type="http://schemas.openxmlformats.org/officeDocument/2006/relationships/image" Target="../media/image376.png"/><Relationship Id="rId5" Type="http://schemas.openxmlformats.org/officeDocument/2006/relationships/image" Target="../media/image375.png"/><Relationship Id="rId4" Type="http://schemas.openxmlformats.org/officeDocument/2006/relationships/image" Target="../media/image374.png"/></Relationships>
</file>

<file path=ppt/slides/_rels/slide133.xml.rels><?xml version="1.0" encoding="UTF-8" standalone="yes"?>
<Relationships xmlns="http://schemas.openxmlformats.org/package/2006/relationships"><Relationship Id="rId3" Type="http://schemas.openxmlformats.org/officeDocument/2006/relationships/image" Target="../media/image393.png"/><Relationship Id="rId2" Type="http://schemas.openxmlformats.org/officeDocument/2006/relationships/notesSlide" Target="../notesSlides/notesSlide132.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3" Type="http://schemas.openxmlformats.org/officeDocument/2006/relationships/image" Target="../media/image394.png"/><Relationship Id="rId2" Type="http://schemas.openxmlformats.org/officeDocument/2006/relationships/notesSlide" Target="../notesSlides/notesSlide133.xml"/><Relationship Id="rId1" Type="http://schemas.openxmlformats.org/officeDocument/2006/relationships/slideLayout" Target="../slideLayouts/slideLayout5.xml"/><Relationship Id="rId4" Type="http://schemas.openxmlformats.org/officeDocument/2006/relationships/image" Target="../media/image395.png"/></Relationships>
</file>

<file path=ppt/slides/_rels/slide135.xml.rels><?xml version="1.0" encoding="UTF-8" standalone="yes"?>
<Relationships xmlns="http://schemas.openxmlformats.org/package/2006/relationships"><Relationship Id="rId3" Type="http://schemas.openxmlformats.org/officeDocument/2006/relationships/image" Target="../media/image396.png"/><Relationship Id="rId2" Type="http://schemas.openxmlformats.org/officeDocument/2006/relationships/notesSlide" Target="../notesSlides/notesSlide134.xml"/><Relationship Id="rId1" Type="http://schemas.openxmlformats.org/officeDocument/2006/relationships/slideLayout" Target="../slideLayouts/slideLayout5.xml"/><Relationship Id="rId5" Type="http://schemas.openxmlformats.org/officeDocument/2006/relationships/image" Target="../media/image398.png"/><Relationship Id="rId4" Type="http://schemas.openxmlformats.org/officeDocument/2006/relationships/image" Target="../media/image379.png"/></Relationships>
</file>

<file path=ppt/slides/_rels/slide136.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notesSlide" Target="../notesSlides/notesSlide135.xml"/><Relationship Id="rId1" Type="http://schemas.openxmlformats.org/officeDocument/2006/relationships/slideLayout" Target="../slideLayouts/slideLayout5.xml"/><Relationship Id="rId4" Type="http://schemas.openxmlformats.org/officeDocument/2006/relationships/image" Target="../media/image400.png"/></Relationships>
</file>

<file path=ppt/slides/_rels/slide137.xml.rels><?xml version="1.0" encoding="UTF-8" standalone="yes"?>
<Relationships xmlns="http://schemas.openxmlformats.org/package/2006/relationships"><Relationship Id="rId8" Type="http://schemas.openxmlformats.org/officeDocument/2006/relationships/image" Target="../media/image406.png"/><Relationship Id="rId13" Type="http://schemas.openxmlformats.org/officeDocument/2006/relationships/image" Target="../media/image411.png"/><Relationship Id="rId3" Type="http://schemas.openxmlformats.org/officeDocument/2006/relationships/image" Target="../media/image401.png"/><Relationship Id="rId7" Type="http://schemas.openxmlformats.org/officeDocument/2006/relationships/image" Target="../media/image405.png"/><Relationship Id="rId12" Type="http://schemas.openxmlformats.org/officeDocument/2006/relationships/image" Target="../media/image410.png"/><Relationship Id="rId2" Type="http://schemas.openxmlformats.org/officeDocument/2006/relationships/notesSlide" Target="../notesSlides/notesSlide136.xml"/><Relationship Id="rId1" Type="http://schemas.openxmlformats.org/officeDocument/2006/relationships/slideLayout" Target="../slideLayouts/slideLayout5.xml"/><Relationship Id="rId6" Type="http://schemas.openxmlformats.org/officeDocument/2006/relationships/image" Target="../media/image404.png"/><Relationship Id="rId11" Type="http://schemas.openxmlformats.org/officeDocument/2006/relationships/image" Target="../media/image409.png"/><Relationship Id="rId5" Type="http://schemas.openxmlformats.org/officeDocument/2006/relationships/image" Target="../media/image386.png"/><Relationship Id="rId10" Type="http://schemas.openxmlformats.org/officeDocument/2006/relationships/image" Target="../media/image387.png"/><Relationship Id="rId4" Type="http://schemas.openxmlformats.org/officeDocument/2006/relationships/image" Target="../media/image402.png"/><Relationship Id="rId9" Type="http://schemas.openxmlformats.org/officeDocument/2006/relationships/image" Target="../media/image407.png"/></Relationships>
</file>

<file path=ppt/slides/_rels/slide138.xml.rels><?xml version="1.0" encoding="UTF-8" standalone="yes"?>
<Relationships xmlns="http://schemas.openxmlformats.org/package/2006/relationships"><Relationship Id="rId3" Type="http://schemas.openxmlformats.org/officeDocument/2006/relationships/image" Target="../media/image412.png"/><Relationship Id="rId2" Type="http://schemas.openxmlformats.org/officeDocument/2006/relationships/notesSlide" Target="../notesSlides/notesSlide137.xml"/><Relationship Id="rId1" Type="http://schemas.openxmlformats.org/officeDocument/2006/relationships/slideLayout" Target="../slideLayouts/slideLayout5.xml"/><Relationship Id="rId4" Type="http://schemas.openxmlformats.org/officeDocument/2006/relationships/image" Target="../media/image413.png"/></Relationships>
</file>

<file path=ppt/slides/_rels/slide139.xml.rels><?xml version="1.0" encoding="UTF-8" standalone="yes"?>
<Relationships xmlns="http://schemas.openxmlformats.org/package/2006/relationships"><Relationship Id="rId3" Type="http://schemas.openxmlformats.org/officeDocument/2006/relationships/image" Target="../media/image414.png"/><Relationship Id="rId2" Type="http://schemas.openxmlformats.org/officeDocument/2006/relationships/notesSlide" Target="../notesSlides/notesSlide13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27.png"/></Relationships>
</file>

<file path=ppt/slides/_rels/slide140.xml.rels><?xml version="1.0" encoding="UTF-8" standalone="yes"?>
<Relationships xmlns="http://schemas.openxmlformats.org/package/2006/relationships"><Relationship Id="rId3" Type="http://schemas.openxmlformats.org/officeDocument/2006/relationships/image" Target="../media/image415.png"/><Relationship Id="rId2" Type="http://schemas.openxmlformats.org/officeDocument/2006/relationships/notesSlide" Target="../notesSlides/notesSlide139.xml"/><Relationship Id="rId1" Type="http://schemas.openxmlformats.org/officeDocument/2006/relationships/slideLayout" Target="../slideLayouts/slideLayout5.xml"/><Relationship Id="rId5" Type="http://schemas.openxmlformats.org/officeDocument/2006/relationships/image" Target="../media/image417.png"/><Relationship Id="rId4" Type="http://schemas.openxmlformats.org/officeDocument/2006/relationships/image" Target="../media/image388.png"/></Relationships>
</file>

<file path=ppt/slides/_rels/slide141.xml.rels><?xml version="1.0" encoding="UTF-8" standalone="yes"?>
<Relationships xmlns="http://schemas.openxmlformats.org/package/2006/relationships"><Relationship Id="rId3" Type="http://schemas.openxmlformats.org/officeDocument/2006/relationships/image" Target="../media/image418.png"/><Relationship Id="rId2" Type="http://schemas.openxmlformats.org/officeDocument/2006/relationships/notesSlide" Target="../notesSlides/notesSlide140.xml"/><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3" Type="http://schemas.openxmlformats.org/officeDocument/2006/relationships/image" Target="../media/image419.png"/><Relationship Id="rId2" Type="http://schemas.openxmlformats.org/officeDocument/2006/relationships/notesSlide" Target="../notesSlides/notesSlide141.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3" Type="http://schemas.openxmlformats.org/officeDocument/2006/relationships/image" Target="../media/image420.png"/><Relationship Id="rId2" Type="http://schemas.openxmlformats.org/officeDocument/2006/relationships/notesSlide" Target="../notesSlides/notesSlide142.xml"/><Relationship Id="rId1" Type="http://schemas.openxmlformats.org/officeDocument/2006/relationships/slideLayout" Target="../slideLayouts/slideLayout5.xml"/><Relationship Id="rId5" Type="http://schemas.openxmlformats.org/officeDocument/2006/relationships/image" Target="../media/image422.png"/><Relationship Id="rId4" Type="http://schemas.openxmlformats.org/officeDocument/2006/relationships/image" Target="../media/image389.png"/></Relationships>
</file>

<file path=ppt/slides/_rels/slide144.xml.rels><?xml version="1.0" encoding="UTF-8" standalone="yes"?>
<Relationships xmlns="http://schemas.openxmlformats.org/package/2006/relationships"><Relationship Id="rId3" Type="http://schemas.openxmlformats.org/officeDocument/2006/relationships/image" Target="../media/image423.png"/><Relationship Id="rId7" Type="http://schemas.openxmlformats.org/officeDocument/2006/relationships/image" Target="../media/image397.png"/><Relationship Id="rId2" Type="http://schemas.openxmlformats.org/officeDocument/2006/relationships/notesSlide" Target="../notesSlides/notesSlide143.xml"/><Relationship Id="rId1" Type="http://schemas.openxmlformats.org/officeDocument/2006/relationships/slideLayout" Target="../slideLayouts/slideLayout5.xml"/><Relationship Id="rId6" Type="http://schemas.openxmlformats.org/officeDocument/2006/relationships/image" Target="../media/image392.png"/><Relationship Id="rId5" Type="http://schemas.openxmlformats.org/officeDocument/2006/relationships/image" Target="../media/image391.png"/><Relationship Id="rId4" Type="http://schemas.openxmlformats.org/officeDocument/2006/relationships/image" Target="../media/image390.png"/></Relationships>
</file>

<file path=ppt/slides/_rels/slide145.xml.rels><?xml version="1.0" encoding="UTF-8" standalone="yes"?>
<Relationships xmlns="http://schemas.openxmlformats.org/package/2006/relationships"><Relationship Id="rId3" Type="http://schemas.openxmlformats.org/officeDocument/2006/relationships/image" Target="../media/image428.png"/><Relationship Id="rId2" Type="http://schemas.openxmlformats.org/officeDocument/2006/relationships/notesSlide" Target="../notesSlides/notesSlide144.xml"/><Relationship Id="rId1" Type="http://schemas.openxmlformats.org/officeDocument/2006/relationships/slideLayout" Target="../slideLayouts/slideLayout5.xml"/><Relationship Id="rId6" Type="http://schemas.openxmlformats.org/officeDocument/2006/relationships/image" Target="../media/image431.png"/><Relationship Id="rId5" Type="http://schemas.openxmlformats.org/officeDocument/2006/relationships/image" Target="../media/image399.png"/><Relationship Id="rId4" Type="http://schemas.openxmlformats.org/officeDocument/2006/relationships/image" Target="../media/image429.png"/></Relationships>
</file>

<file path=ppt/slides/_rels/slide146.xml.rels><?xml version="1.0" encoding="UTF-8" standalone="yes"?>
<Relationships xmlns="http://schemas.openxmlformats.org/package/2006/relationships"><Relationship Id="rId3" Type="http://schemas.openxmlformats.org/officeDocument/2006/relationships/image" Target="../media/image432.png"/><Relationship Id="rId2" Type="http://schemas.openxmlformats.org/officeDocument/2006/relationships/notesSlide" Target="../notesSlides/notesSlide145.xml"/><Relationship Id="rId1" Type="http://schemas.openxmlformats.org/officeDocument/2006/relationships/slideLayout" Target="../slideLayouts/slideLayout5.xml"/><Relationship Id="rId4" Type="http://schemas.openxmlformats.org/officeDocument/2006/relationships/image" Target="../media/image433.png"/></Relationships>
</file>

<file path=ppt/slides/_rels/slide147.xml.rels><?xml version="1.0" encoding="UTF-8" standalone="yes"?>
<Relationships xmlns="http://schemas.openxmlformats.org/package/2006/relationships"><Relationship Id="rId3" Type="http://schemas.openxmlformats.org/officeDocument/2006/relationships/image" Target="../media/image434.png"/><Relationship Id="rId2" Type="http://schemas.openxmlformats.org/officeDocument/2006/relationships/notesSlide" Target="../notesSlides/notesSlide146.xml"/><Relationship Id="rId1" Type="http://schemas.openxmlformats.org/officeDocument/2006/relationships/slideLayout" Target="../slideLayouts/slideLayout5.xml"/><Relationship Id="rId5" Type="http://schemas.openxmlformats.org/officeDocument/2006/relationships/image" Target="../media/image436.png"/><Relationship Id="rId4" Type="http://schemas.openxmlformats.org/officeDocument/2006/relationships/image" Target="../media/image403.png"/></Relationships>
</file>

<file path=ppt/slides/_rels/slide148.xml.rels><?xml version="1.0" encoding="UTF-8" standalone="yes"?>
<Relationships xmlns="http://schemas.openxmlformats.org/package/2006/relationships"><Relationship Id="rId8" Type="http://schemas.openxmlformats.org/officeDocument/2006/relationships/image" Target="../media/image408.png"/><Relationship Id="rId3" Type="http://schemas.openxmlformats.org/officeDocument/2006/relationships/image" Target="../media/image437.png"/><Relationship Id="rId7" Type="http://schemas.openxmlformats.org/officeDocument/2006/relationships/image" Target="../media/image441.png"/><Relationship Id="rId2" Type="http://schemas.openxmlformats.org/officeDocument/2006/relationships/notesSlide" Target="../notesSlides/notesSlide147.xml"/><Relationship Id="rId1" Type="http://schemas.openxmlformats.org/officeDocument/2006/relationships/slideLayout" Target="../slideLayouts/slideLayout5.xml"/><Relationship Id="rId6" Type="http://schemas.openxmlformats.org/officeDocument/2006/relationships/image" Target="../media/image440.png"/><Relationship Id="rId5" Type="http://schemas.openxmlformats.org/officeDocument/2006/relationships/image" Target="../media/image439.png"/><Relationship Id="rId10" Type="http://schemas.openxmlformats.org/officeDocument/2006/relationships/image" Target="../media/image421.png"/><Relationship Id="rId4" Type="http://schemas.openxmlformats.org/officeDocument/2006/relationships/image" Target="../media/image438.png"/><Relationship Id="rId9" Type="http://schemas.openxmlformats.org/officeDocument/2006/relationships/image" Target="../media/image416.png"/></Relationships>
</file>

<file path=ppt/slides/_rels/slide149.xml.rels><?xml version="1.0" encoding="UTF-8" standalone="yes"?>
<Relationships xmlns="http://schemas.openxmlformats.org/package/2006/relationships"><Relationship Id="rId3" Type="http://schemas.openxmlformats.org/officeDocument/2006/relationships/image" Target="../media/image445.png"/><Relationship Id="rId7" Type="http://schemas.openxmlformats.org/officeDocument/2006/relationships/image" Target="../media/image449.png"/><Relationship Id="rId2" Type="http://schemas.openxmlformats.org/officeDocument/2006/relationships/notesSlide" Target="../notesSlides/notesSlide148.xml"/><Relationship Id="rId1" Type="http://schemas.openxmlformats.org/officeDocument/2006/relationships/slideLayout" Target="../slideLayouts/slideLayout5.xml"/><Relationship Id="rId6" Type="http://schemas.openxmlformats.org/officeDocument/2006/relationships/image" Target="../media/image448.png"/><Relationship Id="rId5" Type="http://schemas.openxmlformats.org/officeDocument/2006/relationships/image" Target="../media/image447.png"/><Relationship Id="rId4" Type="http://schemas.openxmlformats.org/officeDocument/2006/relationships/image" Target="../media/image446.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50.xml.rels><?xml version="1.0" encoding="UTF-8" standalone="yes"?>
<Relationships xmlns="http://schemas.openxmlformats.org/package/2006/relationships"><Relationship Id="rId8" Type="http://schemas.openxmlformats.org/officeDocument/2006/relationships/image" Target="../media/image426.png"/><Relationship Id="rId3" Type="http://schemas.openxmlformats.org/officeDocument/2006/relationships/image" Target="../media/image450.png"/><Relationship Id="rId7" Type="http://schemas.openxmlformats.org/officeDocument/2006/relationships/image" Target="../media/image425.png"/><Relationship Id="rId12" Type="http://schemas.openxmlformats.org/officeDocument/2006/relationships/image" Target="../media/image442.png"/><Relationship Id="rId2" Type="http://schemas.openxmlformats.org/officeDocument/2006/relationships/notesSlide" Target="../notesSlides/notesSlide149.xml"/><Relationship Id="rId1" Type="http://schemas.openxmlformats.org/officeDocument/2006/relationships/slideLayout" Target="../slideLayouts/slideLayout5.xml"/><Relationship Id="rId6" Type="http://schemas.openxmlformats.org/officeDocument/2006/relationships/image" Target="../media/image453.png"/><Relationship Id="rId11" Type="http://schemas.openxmlformats.org/officeDocument/2006/relationships/image" Target="../media/image435.png"/><Relationship Id="rId5" Type="http://schemas.openxmlformats.org/officeDocument/2006/relationships/image" Target="../media/image452.png"/><Relationship Id="rId10" Type="http://schemas.openxmlformats.org/officeDocument/2006/relationships/image" Target="../media/image430.png"/><Relationship Id="rId4" Type="http://schemas.openxmlformats.org/officeDocument/2006/relationships/image" Target="../media/image424.png"/><Relationship Id="rId9" Type="http://schemas.openxmlformats.org/officeDocument/2006/relationships/image" Target="../media/image427.png"/></Relationships>
</file>

<file path=ppt/slides/_rels/slide151.xml.rels><?xml version="1.0" encoding="UTF-8" standalone="yes"?>
<Relationships xmlns="http://schemas.openxmlformats.org/package/2006/relationships"><Relationship Id="rId3" Type="http://schemas.openxmlformats.org/officeDocument/2006/relationships/image" Target="../media/image460.png"/><Relationship Id="rId2" Type="http://schemas.openxmlformats.org/officeDocument/2006/relationships/notesSlide" Target="../notesSlides/notesSlide150.xml"/><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3" Type="http://schemas.openxmlformats.org/officeDocument/2006/relationships/image" Target="../media/image444.png"/><Relationship Id="rId2" Type="http://schemas.openxmlformats.org/officeDocument/2006/relationships/image" Target="../media/image443.png"/><Relationship Id="rId1" Type="http://schemas.openxmlformats.org/officeDocument/2006/relationships/slideLayout" Target="../slideLayouts/slideLayout5.xml"/><Relationship Id="rId5" Type="http://schemas.openxmlformats.org/officeDocument/2006/relationships/image" Target="../media/image454.png"/><Relationship Id="rId4" Type="http://schemas.openxmlformats.org/officeDocument/2006/relationships/image" Target="../media/image451.png"/></Relationships>
</file>

<file path=ppt/slides/_rels/slide153.xml.rels><?xml version="1.0" encoding="UTF-8" standalone="yes"?>
<Relationships xmlns="http://schemas.openxmlformats.org/package/2006/relationships"><Relationship Id="rId8" Type="http://schemas.openxmlformats.org/officeDocument/2006/relationships/image" Target="../media/image470.png"/><Relationship Id="rId3" Type="http://schemas.openxmlformats.org/officeDocument/2006/relationships/image" Target="../media/image465.png"/><Relationship Id="rId7" Type="http://schemas.openxmlformats.org/officeDocument/2006/relationships/image" Target="../media/image469.png"/><Relationship Id="rId2" Type="http://schemas.openxmlformats.org/officeDocument/2006/relationships/notesSlide" Target="../notesSlides/notesSlide151.xml"/><Relationship Id="rId1" Type="http://schemas.openxmlformats.org/officeDocument/2006/relationships/slideLayout" Target="../slideLayouts/slideLayout5.xml"/><Relationship Id="rId6" Type="http://schemas.openxmlformats.org/officeDocument/2006/relationships/image" Target="../media/image455.png"/><Relationship Id="rId5" Type="http://schemas.openxmlformats.org/officeDocument/2006/relationships/image" Target="../media/image467.png"/><Relationship Id="rId4" Type="http://schemas.openxmlformats.org/officeDocument/2006/relationships/image" Target="../media/image466.png"/></Relationships>
</file>

<file path=ppt/slides/_rels/slide154.xml.rels><?xml version="1.0" encoding="UTF-8" standalone="yes"?>
<Relationships xmlns="http://schemas.openxmlformats.org/package/2006/relationships"><Relationship Id="rId8" Type="http://schemas.openxmlformats.org/officeDocument/2006/relationships/image" Target="../media/image476.png"/><Relationship Id="rId3" Type="http://schemas.openxmlformats.org/officeDocument/2006/relationships/image" Target="../media/image471.png"/><Relationship Id="rId7" Type="http://schemas.openxmlformats.org/officeDocument/2006/relationships/image" Target="../media/image475.png"/><Relationship Id="rId2" Type="http://schemas.openxmlformats.org/officeDocument/2006/relationships/notesSlide" Target="../notesSlides/notesSlide152.xml"/><Relationship Id="rId1" Type="http://schemas.openxmlformats.org/officeDocument/2006/relationships/slideLayout" Target="../slideLayouts/slideLayout5.xml"/><Relationship Id="rId6" Type="http://schemas.openxmlformats.org/officeDocument/2006/relationships/image" Target="../media/image474.png"/><Relationship Id="rId5" Type="http://schemas.openxmlformats.org/officeDocument/2006/relationships/image" Target="../media/image473.png"/><Relationship Id="rId4" Type="http://schemas.openxmlformats.org/officeDocument/2006/relationships/image" Target="../media/image456.png"/><Relationship Id="rId9" Type="http://schemas.openxmlformats.org/officeDocument/2006/relationships/image" Target="../media/image477.png"/></Relationships>
</file>

<file path=ppt/slides/_rels/slide155.xml.rels><?xml version="1.0" encoding="UTF-8" standalone="yes"?>
<Relationships xmlns="http://schemas.openxmlformats.org/package/2006/relationships"><Relationship Id="rId8" Type="http://schemas.openxmlformats.org/officeDocument/2006/relationships/image" Target="../media/image483.png"/><Relationship Id="rId3" Type="http://schemas.openxmlformats.org/officeDocument/2006/relationships/image" Target="../media/image478.png"/><Relationship Id="rId7" Type="http://schemas.openxmlformats.org/officeDocument/2006/relationships/image" Target="../media/image482.png"/><Relationship Id="rId2" Type="http://schemas.openxmlformats.org/officeDocument/2006/relationships/notesSlide" Target="../notesSlides/notesSlide153.xml"/><Relationship Id="rId1" Type="http://schemas.openxmlformats.org/officeDocument/2006/relationships/slideLayout" Target="../slideLayouts/slideLayout5.xml"/><Relationship Id="rId6" Type="http://schemas.openxmlformats.org/officeDocument/2006/relationships/image" Target="../media/image481.png"/><Relationship Id="rId5" Type="http://schemas.openxmlformats.org/officeDocument/2006/relationships/image" Target="../media/image480.png"/><Relationship Id="rId4" Type="http://schemas.openxmlformats.org/officeDocument/2006/relationships/image" Target="../media/image457.png"/><Relationship Id="rId9" Type="http://schemas.openxmlformats.org/officeDocument/2006/relationships/image" Target="../media/image484.png"/></Relationships>
</file>

<file path=ppt/slides/_rels/slide156.xml.rels><?xml version="1.0" encoding="UTF-8" standalone="yes"?>
<Relationships xmlns="http://schemas.openxmlformats.org/package/2006/relationships"><Relationship Id="rId3" Type="http://schemas.openxmlformats.org/officeDocument/2006/relationships/image" Target="../media/image485.png"/><Relationship Id="rId2" Type="http://schemas.openxmlformats.org/officeDocument/2006/relationships/notesSlide" Target="../notesSlides/notesSlide154.xml"/><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3" Type="http://schemas.openxmlformats.org/officeDocument/2006/relationships/image" Target="../media/image486.png"/><Relationship Id="rId2" Type="http://schemas.openxmlformats.org/officeDocument/2006/relationships/notesSlide" Target="../notesSlides/notesSlide155.xml"/><Relationship Id="rId1" Type="http://schemas.openxmlformats.org/officeDocument/2006/relationships/slideLayout" Target="../slideLayouts/slideLayout5.xml"/><Relationship Id="rId4" Type="http://schemas.openxmlformats.org/officeDocument/2006/relationships/image" Target="../media/image487.png"/></Relationships>
</file>

<file path=ppt/slides/_rels/slide158.xml.rels><?xml version="1.0" encoding="UTF-8" standalone="yes"?>
<Relationships xmlns="http://schemas.openxmlformats.org/package/2006/relationships"><Relationship Id="rId3" Type="http://schemas.openxmlformats.org/officeDocument/2006/relationships/image" Target="../media/image488.png"/><Relationship Id="rId2" Type="http://schemas.openxmlformats.org/officeDocument/2006/relationships/notesSlide" Target="../notesSlides/notesSlide156.xml"/><Relationship Id="rId1" Type="http://schemas.openxmlformats.org/officeDocument/2006/relationships/slideLayout" Target="../slideLayouts/slideLayout5.xml"/><Relationship Id="rId4" Type="http://schemas.openxmlformats.org/officeDocument/2006/relationships/image" Target="../media/image489.png"/></Relationships>
</file>

<file path=ppt/slides/_rels/slide159.xml.rels><?xml version="1.0" encoding="UTF-8" standalone="yes"?>
<Relationships xmlns="http://schemas.openxmlformats.org/package/2006/relationships"><Relationship Id="rId8" Type="http://schemas.openxmlformats.org/officeDocument/2006/relationships/image" Target="../media/image495.png"/><Relationship Id="rId3" Type="http://schemas.openxmlformats.org/officeDocument/2006/relationships/image" Target="../media/image458.png"/><Relationship Id="rId7" Type="http://schemas.openxmlformats.org/officeDocument/2006/relationships/image" Target="../media/image461.png"/><Relationship Id="rId2" Type="http://schemas.openxmlformats.org/officeDocument/2006/relationships/notesSlide" Target="../notesSlides/notesSlide157.xml"/><Relationship Id="rId1" Type="http://schemas.openxmlformats.org/officeDocument/2006/relationships/slideLayout" Target="../slideLayouts/slideLayout5.xml"/><Relationship Id="rId6" Type="http://schemas.openxmlformats.org/officeDocument/2006/relationships/image" Target="../media/image493.png"/><Relationship Id="rId5" Type="http://schemas.openxmlformats.org/officeDocument/2006/relationships/image" Target="../media/image459.png"/><Relationship Id="rId10" Type="http://schemas.openxmlformats.org/officeDocument/2006/relationships/image" Target="../media/image497.png"/><Relationship Id="rId4" Type="http://schemas.openxmlformats.org/officeDocument/2006/relationships/image" Target="../media/image491.png"/><Relationship Id="rId9" Type="http://schemas.openxmlformats.org/officeDocument/2006/relationships/image" Target="../media/image46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3" Type="http://schemas.openxmlformats.org/officeDocument/2006/relationships/image" Target="../media/image498.png"/><Relationship Id="rId2" Type="http://schemas.openxmlformats.org/officeDocument/2006/relationships/notesSlide" Target="../notesSlides/notesSlide158.xml"/><Relationship Id="rId1" Type="http://schemas.openxmlformats.org/officeDocument/2006/relationships/slideLayout" Target="../slideLayouts/slideLayout5.xml"/><Relationship Id="rId5" Type="http://schemas.openxmlformats.org/officeDocument/2006/relationships/image" Target="../media/image500.png"/><Relationship Id="rId4" Type="http://schemas.openxmlformats.org/officeDocument/2006/relationships/image" Target="../media/image463.png"/></Relationships>
</file>

<file path=ppt/slides/_rels/slide161.xml.rels><?xml version="1.0" encoding="UTF-8" standalone="yes"?>
<Relationships xmlns="http://schemas.openxmlformats.org/package/2006/relationships"><Relationship Id="rId3" Type="http://schemas.openxmlformats.org/officeDocument/2006/relationships/image" Target="../media/image501.png"/><Relationship Id="rId2" Type="http://schemas.openxmlformats.org/officeDocument/2006/relationships/notesSlide" Target="../notesSlides/notesSlide159.xml"/><Relationship Id="rId1" Type="http://schemas.openxmlformats.org/officeDocument/2006/relationships/slideLayout" Target="../slideLayouts/slideLayout5.xml"/><Relationship Id="rId4" Type="http://schemas.openxmlformats.org/officeDocument/2006/relationships/image" Target="../media/image502.png"/></Relationships>
</file>

<file path=ppt/slides/_rels/slide162.xml.rels><?xml version="1.0" encoding="UTF-8" standalone="yes"?>
<Relationships xmlns="http://schemas.openxmlformats.org/package/2006/relationships"><Relationship Id="rId3" Type="http://schemas.openxmlformats.org/officeDocument/2006/relationships/image" Target="../media/image503.png"/><Relationship Id="rId2" Type="http://schemas.openxmlformats.org/officeDocument/2006/relationships/notesSlide" Target="../notesSlides/notesSlide160.xml"/><Relationship Id="rId1" Type="http://schemas.openxmlformats.org/officeDocument/2006/relationships/slideLayout" Target="../slideLayouts/slideLayout5.xml"/><Relationship Id="rId6" Type="http://schemas.openxmlformats.org/officeDocument/2006/relationships/image" Target="../media/image506.png"/><Relationship Id="rId5" Type="http://schemas.openxmlformats.org/officeDocument/2006/relationships/image" Target="../media/image505.png"/><Relationship Id="rId4" Type="http://schemas.openxmlformats.org/officeDocument/2006/relationships/image" Target="../media/image504.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46.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49.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52.pn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68.png"/></Relationships>
</file>

<file path=ppt/slides/_rels/slide31.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77.png"/></Relationships>
</file>

<file path=ppt/slides/_rels/slide3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79.png"/></Relationships>
</file>

<file path=ppt/slides/_rels/slide3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83.png"/></Relationships>
</file>

<file path=ppt/slides/_rels/slide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8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80.png"/><Relationship Id="rId5" Type="http://schemas.openxmlformats.org/officeDocument/2006/relationships/image" Target="../media/image91.png"/><Relationship Id="rId4" Type="http://schemas.openxmlformats.org/officeDocument/2006/relationships/image" Target="../media/image90.png"/></Relationships>
</file>

<file path=ppt/slides/_rels/slide41.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41.xml"/><Relationship Id="rId1" Type="http://schemas.openxmlformats.org/officeDocument/2006/relationships/slideLayout" Target="../slideLayouts/slideLayout5.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4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47.xml"/><Relationship Id="rId1" Type="http://schemas.openxmlformats.org/officeDocument/2006/relationships/slideLayout" Target="../slideLayouts/slideLayout5.xml"/><Relationship Id="rId5" Type="http://schemas.openxmlformats.org/officeDocument/2006/relationships/image" Target="../media/image105.png"/><Relationship Id="rId4" Type="http://schemas.openxmlformats.org/officeDocument/2006/relationships/image" Target="../media/image82.png"/></Relationships>
</file>

<file path=ppt/slides/_rels/slide48.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image" Target="../media/image110.png"/><Relationship Id="rId2" Type="http://schemas.openxmlformats.org/officeDocument/2006/relationships/notesSlide" Target="../notesSlides/notesSlide48.xml"/><Relationship Id="rId1" Type="http://schemas.openxmlformats.org/officeDocument/2006/relationships/slideLayout" Target="../slideLayouts/slideLayout5.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84.png"/></Relationships>
</file>

<file path=ppt/slides/_rels/slide4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image" Target="../media/image113.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104.png"/></Relationships>
</file>

<file path=ppt/slides/_rels/slide5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52.xml"/><Relationship Id="rId1" Type="http://schemas.openxmlformats.org/officeDocument/2006/relationships/slideLayout" Target="../slideLayouts/slideLayout5.xml"/><Relationship Id="rId5" Type="http://schemas.openxmlformats.org/officeDocument/2006/relationships/image" Target="../media/image119.png"/><Relationship Id="rId4" Type="http://schemas.openxmlformats.org/officeDocument/2006/relationships/image" Target="../media/image107.png"/></Relationships>
</file>

<file path=ppt/slides/_rels/slide53.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11.png"/><Relationship Id="rId2" Type="http://schemas.openxmlformats.org/officeDocument/2006/relationships/notesSlide" Target="../notesSlides/notesSlide53.xml"/><Relationship Id="rId1" Type="http://schemas.openxmlformats.org/officeDocument/2006/relationships/slideLayout" Target="../slideLayouts/slideLayout5.xml"/><Relationship Id="rId6" Type="http://schemas.openxmlformats.org/officeDocument/2006/relationships/image" Target="../media/image123.png"/><Relationship Id="rId11" Type="http://schemas.openxmlformats.org/officeDocument/2006/relationships/image" Target="../media/image128.png"/><Relationship Id="rId5" Type="http://schemas.openxmlformats.org/officeDocument/2006/relationships/image" Target="../media/image122.png"/><Relationship Id="rId10" Type="http://schemas.openxmlformats.org/officeDocument/2006/relationships/image" Target="../media/image127.png"/><Relationship Id="rId4" Type="http://schemas.openxmlformats.org/officeDocument/2006/relationships/image" Target="../media/image121.png"/><Relationship Id="rId9" Type="http://schemas.openxmlformats.org/officeDocument/2006/relationships/image" Target="../media/image126.png"/></Relationships>
</file>

<file path=ppt/slides/_rels/slide54.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png"/><Relationship Id="rId3" Type="http://schemas.openxmlformats.org/officeDocument/2006/relationships/image" Target="../media/image130.png"/><Relationship Id="rId7" Type="http://schemas.openxmlformats.org/officeDocument/2006/relationships/image" Target="../media/image112.png"/><Relationship Id="rId12" Type="http://schemas.openxmlformats.org/officeDocument/2006/relationships/image" Target="../media/image139.png"/><Relationship Id="rId2" Type="http://schemas.openxmlformats.org/officeDocument/2006/relationships/notesSlide" Target="../notesSlides/notesSlide54.xml"/><Relationship Id="rId1" Type="http://schemas.openxmlformats.org/officeDocument/2006/relationships/slideLayout" Target="../slideLayouts/slideLayout5.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s>
</file>

<file path=ppt/slides/_rels/slide5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openxmlformats.org/officeDocument/2006/relationships/image" Target="../media/image146.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60.xml"/><Relationship Id="rId1" Type="http://schemas.openxmlformats.org/officeDocument/2006/relationships/slideLayout" Target="../slideLayouts/slideLayout5.xml"/><Relationship Id="rId4" Type="http://schemas.openxmlformats.org/officeDocument/2006/relationships/image" Target="../media/image148.png"/></Relationships>
</file>

<file path=ppt/slides/_rels/slide6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61.xml"/><Relationship Id="rId1" Type="http://schemas.openxmlformats.org/officeDocument/2006/relationships/slideLayout" Target="../slideLayouts/slideLayout5.xml"/><Relationship Id="rId5" Type="http://schemas.openxmlformats.org/officeDocument/2006/relationships/image" Target="../media/image129.png"/><Relationship Id="rId4" Type="http://schemas.openxmlformats.org/officeDocument/2006/relationships/image" Target="../media/image118.png"/></Relationships>
</file>

<file path=ppt/slides/_rels/slide62.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62.xml"/><Relationship Id="rId1" Type="http://schemas.openxmlformats.org/officeDocument/2006/relationships/slideLayout" Target="../slideLayouts/slideLayout5.xml"/><Relationship Id="rId4" Type="http://schemas.openxmlformats.org/officeDocument/2006/relationships/image" Target="../media/image153.png"/></Relationships>
</file>

<file path=ppt/slides/_rels/slide63.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154.png"/><Relationship Id="rId7" Type="http://schemas.openxmlformats.org/officeDocument/2006/relationships/image" Target="../media/image158.png"/><Relationship Id="rId2" Type="http://schemas.openxmlformats.org/officeDocument/2006/relationships/notesSlide" Target="../notesSlides/notesSlide63.xml"/><Relationship Id="rId1" Type="http://schemas.openxmlformats.org/officeDocument/2006/relationships/slideLayout" Target="../slideLayouts/slideLayout5.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34.png"/></Relationships>
</file>

<file path=ppt/slides/_rels/slide64.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64.xml"/><Relationship Id="rId1" Type="http://schemas.openxmlformats.org/officeDocument/2006/relationships/slideLayout" Target="../slideLayouts/slideLayout5.xml"/><Relationship Id="rId5" Type="http://schemas.openxmlformats.org/officeDocument/2006/relationships/image" Target="../media/image162.png"/><Relationship Id="rId4" Type="http://schemas.openxmlformats.org/officeDocument/2006/relationships/image" Target="../media/image161.png"/></Relationships>
</file>

<file path=ppt/slides/_rels/slide65.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image" Target="../media/image147.png"/><Relationship Id="rId7" Type="http://schemas.openxmlformats.org/officeDocument/2006/relationships/image" Target="../media/image155.png"/><Relationship Id="rId2" Type="http://schemas.openxmlformats.org/officeDocument/2006/relationships/notesSlide" Target="../notesSlides/notesSlide65.xml"/><Relationship Id="rId1" Type="http://schemas.openxmlformats.org/officeDocument/2006/relationships/slideLayout" Target="../slideLayouts/slideLayout5.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 Id="rId9" Type="http://schemas.openxmlformats.org/officeDocument/2006/relationships/image" Target="../media/image164.png"/></Relationships>
</file>

<file path=ppt/slides/_rels/slide66.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66.xml"/><Relationship Id="rId1" Type="http://schemas.openxmlformats.org/officeDocument/2006/relationships/slideLayout" Target="../slideLayouts/slideLayout5.xml"/><Relationship Id="rId4" Type="http://schemas.openxmlformats.org/officeDocument/2006/relationships/image" Target="../media/image172.png"/></Relationships>
</file>

<file path=ppt/slides/_rels/slide67.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68.xml"/><Relationship Id="rId1" Type="http://schemas.openxmlformats.org/officeDocument/2006/relationships/slideLayout" Target="../slideLayouts/slideLayout5.xml"/><Relationship Id="rId4" Type="http://schemas.openxmlformats.org/officeDocument/2006/relationships/image" Target="../media/image175.png"/></Relationships>
</file>

<file path=ppt/slides/_rels/slide69.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69.xml"/><Relationship Id="rId1" Type="http://schemas.openxmlformats.org/officeDocument/2006/relationships/slideLayout" Target="../slideLayouts/slideLayout5.xml"/><Relationship Id="rId5" Type="http://schemas.openxmlformats.org/officeDocument/2006/relationships/image" Target="../media/image178.png"/><Relationship Id="rId4" Type="http://schemas.openxmlformats.org/officeDocument/2006/relationships/image" Target="../media/image16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70.xml"/><Relationship Id="rId1" Type="http://schemas.openxmlformats.org/officeDocument/2006/relationships/slideLayout" Target="../slideLayouts/slideLayout5.xml"/><Relationship Id="rId4" Type="http://schemas.openxmlformats.org/officeDocument/2006/relationships/image" Target="../media/image180.png"/></Relationships>
</file>

<file path=ppt/slides/_rels/slide71.xml.rels><?xml version="1.0" encoding="UTF-8" standalone="yes"?>
<Relationships xmlns="http://schemas.openxmlformats.org/package/2006/relationships"><Relationship Id="rId8" Type="http://schemas.openxmlformats.org/officeDocument/2006/relationships/image" Target="../media/image186.png"/><Relationship Id="rId3" Type="http://schemas.openxmlformats.org/officeDocument/2006/relationships/image" Target="../media/image181.png"/><Relationship Id="rId7" Type="http://schemas.openxmlformats.org/officeDocument/2006/relationships/image" Target="../media/image185.png"/><Relationship Id="rId2" Type="http://schemas.openxmlformats.org/officeDocument/2006/relationships/notesSlide" Target="../notesSlides/notesSlide71.xml"/><Relationship Id="rId1" Type="http://schemas.openxmlformats.org/officeDocument/2006/relationships/slideLayout" Target="../slideLayouts/slideLayout5.xml"/><Relationship Id="rId6" Type="http://schemas.openxmlformats.org/officeDocument/2006/relationships/image" Target="../media/image184.png"/><Relationship Id="rId5" Type="http://schemas.openxmlformats.org/officeDocument/2006/relationships/image" Target="../media/image183.png"/><Relationship Id="rId10" Type="http://schemas.openxmlformats.org/officeDocument/2006/relationships/image" Target="../media/image188.png"/><Relationship Id="rId4" Type="http://schemas.openxmlformats.org/officeDocument/2006/relationships/image" Target="../media/image182.png"/><Relationship Id="rId9" Type="http://schemas.openxmlformats.org/officeDocument/2006/relationships/image" Target="../media/image187.png"/></Relationships>
</file>

<file path=ppt/slides/_rels/slide72.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74.xml"/><Relationship Id="rId1" Type="http://schemas.openxmlformats.org/officeDocument/2006/relationships/slideLayout" Target="../slideLayouts/slideLayout5.xml"/><Relationship Id="rId4" Type="http://schemas.openxmlformats.org/officeDocument/2006/relationships/image" Target="../media/image192.png"/></Relationships>
</file>

<file path=ppt/slides/_rels/slide75.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75.xml"/><Relationship Id="rId1" Type="http://schemas.openxmlformats.org/officeDocument/2006/relationships/slideLayout" Target="../slideLayouts/slideLayout5.xml"/><Relationship Id="rId4" Type="http://schemas.openxmlformats.org/officeDocument/2006/relationships/image" Target="../media/image194.png"/></Relationships>
</file>

<file path=ppt/slides/_rels/slide76.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76.xml"/><Relationship Id="rId1" Type="http://schemas.openxmlformats.org/officeDocument/2006/relationships/slideLayout" Target="../slideLayouts/slideLayout5.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8.png"/></Relationships>
</file>

<file path=ppt/slides/_rels/slide77.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77.xml"/><Relationship Id="rId1" Type="http://schemas.openxmlformats.org/officeDocument/2006/relationships/slideLayout" Target="../slideLayouts/slideLayout5.xml"/><Relationship Id="rId6" Type="http://schemas.openxmlformats.org/officeDocument/2006/relationships/image" Target="../media/image193.png"/><Relationship Id="rId5" Type="http://schemas.openxmlformats.org/officeDocument/2006/relationships/image" Target="../media/image201.png"/><Relationship Id="rId4" Type="http://schemas.openxmlformats.org/officeDocument/2006/relationships/image" Target="../media/image177.png"/></Relationships>
</file>

<file path=ppt/slides/_rels/slide78.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79.xml"/><Relationship Id="rId1" Type="http://schemas.openxmlformats.org/officeDocument/2006/relationships/slideLayout" Target="../slideLayouts/slideLayout5.xml"/><Relationship Id="rId4" Type="http://schemas.openxmlformats.org/officeDocument/2006/relationships/image" Target="../media/image205.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0.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80.xml"/><Relationship Id="rId1" Type="http://schemas.openxmlformats.org/officeDocument/2006/relationships/slideLayout" Target="../slideLayouts/slideLayout5.xml"/><Relationship Id="rId4" Type="http://schemas.openxmlformats.org/officeDocument/2006/relationships/image" Target="../media/image207.png"/></Relationships>
</file>

<file path=ppt/slides/_rels/slide81.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81.xml"/><Relationship Id="rId1" Type="http://schemas.openxmlformats.org/officeDocument/2006/relationships/slideLayout" Target="../slideLayouts/slideLayout5.xml"/><Relationship Id="rId4" Type="http://schemas.openxmlformats.org/officeDocument/2006/relationships/image" Target="../media/image209.png"/></Relationships>
</file>

<file path=ppt/slides/_rels/slide82.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82.xml"/><Relationship Id="rId1" Type="http://schemas.openxmlformats.org/officeDocument/2006/relationships/slideLayout" Target="../slideLayouts/slideLayout5.xml"/><Relationship Id="rId4" Type="http://schemas.openxmlformats.org/officeDocument/2006/relationships/image" Target="../media/image211.png"/></Relationships>
</file>

<file path=ppt/slides/_rels/slide83.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83.xml"/><Relationship Id="rId1" Type="http://schemas.openxmlformats.org/officeDocument/2006/relationships/slideLayout" Target="../slideLayouts/slideLayout5.xml"/><Relationship Id="rId4" Type="http://schemas.openxmlformats.org/officeDocument/2006/relationships/image" Target="../media/image213.png"/></Relationships>
</file>

<file path=ppt/slides/_rels/slide84.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84.xml"/><Relationship Id="rId1" Type="http://schemas.openxmlformats.org/officeDocument/2006/relationships/slideLayout" Target="../slideLayouts/slideLayout5.xml"/><Relationship Id="rId4" Type="http://schemas.openxmlformats.org/officeDocument/2006/relationships/image" Target="../media/image215.png"/></Relationships>
</file>

<file path=ppt/slides/_rels/slide85.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8" Type="http://schemas.openxmlformats.org/officeDocument/2006/relationships/image" Target="../media/image223.png"/><Relationship Id="rId3" Type="http://schemas.openxmlformats.org/officeDocument/2006/relationships/image" Target="../media/image218.png"/><Relationship Id="rId7" Type="http://schemas.openxmlformats.org/officeDocument/2006/relationships/image" Target="../media/image198.png"/><Relationship Id="rId2" Type="http://schemas.openxmlformats.org/officeDocument/2006/relationships/notesSlide" Target="../notesSlides/notesSlide87.xml"/><Relationship Id="rId1" Type="http://schemas.openxmlformats.org/officeDocument/2006/relationships/slideLayout" Target="../slideLayouts/slideLayout5.xml"/><Relationship Id="rId6" Type="http://schemas.openxmlformats.org/officeDocument/2006/relationships/image" Target="../media/image197.png"/><Relationship Id="rId5" Type="http://schemas.openxmlformats.org/officeDocument/2006/relationships/image" Target="../media/image196.png"/><Relationship Id="rId4" Type="http://schemas.openxmlformats.org/officeDocument/2006/relationships/image" Target="../media/image195.png"/></Relationships>
</file>

<file path=ppt/slides/_rels/slide88.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notesSlide" Target="../notesSlides/notesSlide88.xml"/><Relationship Id="rId1" Type="http://schemas.openxmlformats.org/officeDocument/2006/relationships/slideLayout" Target="../slideLayouts/slideLayout5.xml"/><Relationship Id="rId5" Type="http://schemas.openxmlformats.org/officeDocument/2006/relationships/image" Target="../media/image226.png"/><Relationship Id="rId4" Type="http://schemas.openxmlformats.org/officeDocument/2006/relationships/image" Target="../media/image200.png"/></Relationships>
</file>

<file path=ppt/slides/_rels/slide89.xml.rels><?xml version="1.0" encoding="UTF-8" standalone="yes"?>
<Relationships xmlns="http://schemas.openxmlformats.org/package/2006/relationships"><Relationship Id="rId3" Type="http://schemas.openxmlformats.org/officeDocument/2006/relationships/image" Target="../media/image227.png"/><Relationship Id="rId7" Type="http://schemas.openxmlformats.org/officeDocument/2006/relationships/image" Target="../media/image231.png"/><Relationship Id="rId2" Type="http://schemas.openxmlformats.org/officeDocument/2006/relationships/notesSlide" Target="../notesSlides/notesSlide89.xml"/><Relationship Id="rId1" Type="http://schemas.openxmlformats.org/officeDocument/2006/relationships/slideLayout" Target="../slideLayouts/slideLayout5.xml"/><Relationship Id="rId6" Type="http://schemas.openxmlformats.org/officeDocument/2006/relationships/image" Target="../media/image230.png"/><Relationship Id="rId5" Type="http://schemas.openxmlformats.org/officeDocument/2006/relationships/image" Target="../media/image229.png"/><Relationship Id="rId4" Type="http://schemas.openxmlformats.org/officeDocument/2006/relationships/image" Target="../media/image202.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90.xml"/><Relationship Id="rId1" Type="http://schemas.openxmlformats.org/officeDocument/2006/relationships/slideLayout" Target="../slideLayouts/slideLayout5.xml"/><Relationship Id="rId5" Type="http://schemas.openxmlformats.org/officeDocument/2006/relationships/image" Target="../media/image219.png"/><Relationship Id="rId4" Type="http://schemas.openxmlformats.org/officeDocument/2006/relationships/image" Target="../media/image234.png"/></Relationships>
</file>

<file path=ppt/slides/_rels/slide91.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notesSlide" Target="../notesSlides/notesSlide91.xml"/><Relationship Id="rId1" Type="http://schemas.openxmlformats.org/officeDocument/2006/relationships/slideLayout" Target="../slideLayouts/slideLayout5.xml"/><Relationship Id="rId5" Type="http://schemas.openxmlformats.org/officeDocument/2006/relationships/image" Target="../media/image238.png"/><Relationship Id="rId4" Type="http://schemas.openxmlformats.org/officeDocument/2006/relationships/image" Target="../media/image237.png"/></Relationships>
</file>

<file path=ppt/slides/_rels/slide92.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92.xml"/><Relationship Id="rId1" Type="http://schemas.openxmlformats.org/officeDocument/2006/relationships/slideLayout" Target="../slideLayouts/slideLayout5.xml"/><Relationship Id="rId4" Type="http://schemas.openxmlformats.org/officeDocument/2006/relationships/image" Target="../media/image240.png"/></Relationships>
</file>

<file path=ppt/slides/_rels/slide93.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93.xml"/><Relationship Id="rId1" Type="http://schemas.openxmlformats.org/officeDocument/2006/relationships/slideLayout" Target="../slideLayouts/slideLayout5.xml"/><Relationship Id="rId5" Type="http://schemas.openxmlformats.org/officeDocument/2006/relationships/image" Target="../media/image225.png"/><Relationship Id="rId4" Type="http://schemas.openxmlformats.org/officeDocument/2006/relationships/image" Target="../media/image222.png"/></Relationships>
</file>

<file path=ppt/slides/_rels/slide94.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notesSlide" Target="../notesSlides/notesSlide94.xml"/><Relationship Id="rId1" Type="http://schemas.openxmlformats.org/officeDocument/2006/relationships/slideLayout" Target="../slideLayouts/slideLayout5.xml"/><Relationship Id="rId5" Type="http://schemas.openxmlformats.org/officeDocument/2006/relationships/image" Target="../media/image246.png"/><Relationship Id="rId4" Type="http://schemas.openxmlformats.org/officeDocument/2006/relationships/image" Target="../media/image228.png"/></Relationships>
</file>

<file path=ppt/slides/_rels/slide95.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95.xml"/><Relationship Id="rId1" Type="http://schemas.openxmlformats.org/officeDocument/2006/relationships/slideLayout" Target="../slideLayouts/slideLayout5.xml"/><Relationship Id="rId6" Type="http://schemas.openxmlformats.org/officeDocument/2006/relationships/image" Target="../media/image250.png"/><Relationship Id="rId5" Type="http://schemas.openxmlformats.org/officeDocument/2006/relationships/image" Target="../media/image249.png"/><Relationship Id="rId4" Type="http://schemas.openxmlformats.org/officeDocument/2006/relationships/image" Target="../media/image248.png"/></Relationships>
</file>

<file path=ppt/slides/_rels/slide96.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notesSlide" Target="../notesSlides/notesSlide96.xml"/><Relationship Id="rId1" Type="http://schemas.openxmlformats.org/officeDocument/2006/relationships/slideLayout" Target="../slideLayouts/slideLayout5.xml"/><Relationship Id="rId4" Type="http://schemas.openxmlformats.org/officeDocument/2006/relationships/image" Target="../media/image253.png"/></Relationships>
</file>

<file path=ppt/slides/_rels/slide97.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notesSlide" Target="../notesSlides/notesSlide97.xml"/><Relationship Id="rId1" Type="http://schemas.openxmlformats.org/officeDocument/2006/relationships/slideLayout" Target="../slideLayouts/slideLayout5.xml"/><Relationship Id="rId5" Type="http://schemas.openxmlformats.org/officeDocument/2006/relationships/image" Target="../media/image256.png"/><Relationship Id="rId4" Type="http://schemas.openxmlformats.org/officeDocument/2006/relationships/image" Target="../media/image232.png"/></Relationships>
</file>

<file path=ppt/slides/_rels/slide98.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99.xml"/><Relationship Id="rId1" Type="http://schemas.openxmlformats.org/officeDocument/2006/relationships/slideLayout" Target="../slideLayouts/slideLayout5.xml"/><Relationship Id="rId5" Type="http://schemas.openxmlformats.org/officeDocument/2006/relationships/image" Target="../media/image260.png"/><Relationship Id="rId4" Type="http://schemas.openxmlformats.org/officeDocument/2006/relationships/image" Target="../media/image259.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6_BD.28_1#6f40d2710?vop=1&amp;pid=f06bedf9a&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下列分散系中最不稳定的是(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29_1#6f40d2710.bracket?vop=1&amp;pid=f06bedf9a&amp;color=0,0,0&amp;vpa=18&amp;vtp=1"/>
          <p:cNvSpPr/>
          <p:nvPr/>
        </p:nvSpPr>
        <p:spPr>
          <a:xfrm>
            <a:off x="37586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28_2#6f40d2710.choices?vop=1&amp;pid=f06bedf9a&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溶液中加入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溶液得到的分散系</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向水中加入少量食盐得到的分散系</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向沸水中滴入饱和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溶液得到的红褐色液体</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溶液中通入少量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得到的无色液体</a:t>
                </a:r>
                <a:endParaRPr lang="en-US" altLang="zh-CN" sz="1800" dirty="0"/>
              </a:p>
            </p:txBody>
          </p:sp>
        </mc:Choice>
        <mc:Fallback xmlns="">
          <p:sp>
            <p:nvSpPr>
              <p:cNvPr id="4" name="QC_6_BD.28_2#6f40d2710.choices?vop=1&amp;pid=f06bedf9a&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0.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34_1#826704767?vop=1&amp;pid=08311da91&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已知在酸性溶液中</a:t>
                </a:r>
                <a:r>
                  <a:rPr lang="en-US" altLang="zh-CN" sz="1800" b="0" i="0">
                    <a:solidFill>
                      <a:srgbClr val="000000"/>
                    </a:solidFill>
                    <a:latin typeface="微软雅黑" pitchFamily="34" charset="0"/>
                    <a:ea typeface="微软雅黑" pitchFamily="34" charset="-122"/>
                    <a:cs typeface="微软雅黑" pitchFamily="34" charset="-120"/>
                  </a:rPr>
                  <a:t>，一些氧化剂氧化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单质时，</a:t>
                </a:r>
                <a:r>
                  <a:rPr lang="en-US" altLang="zh-CN" sz="1800" b="0" i="0">
                    <a:solidFill>
                      <a:srgbClr val="000000"/>
                    </a:solidFill>
                    <a:latin typeface="微软雅黑" pitchFamily="34" charset="0"/>
                    <a:ea typeface="微软雅黑" pitchFamily="34" charset="-122"/>
                    <a:cs typeface="微软雅黑" pitchFamily="34" charset="-120"/>
                  </a:rPr>
                  <a:t>自身发生如下变化：</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e>
                    </m:d>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e>
                    </m:d>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d>
                  </m:oMath>
                </a14:m>
                <a:r>
                  <a:rPr lang="en-US" altLang="zh-CN" sz="1800" b="0" i="0">
                    <a:solidFill>
                      <a:srgbClr val="000000"/>
                    </a:solidFill>
                    <a:latin typeface="微软雅黑" pitchFamily="34" charset="0"/>
                    <a:ea typeface="微软雅黑" pitchFamily="34" charset="-122"/>
                    <a:cs typeface="微软雅黑" pitchFamily="34" charset="-120"/>
                  </a:rPr>
                  <a:t>。如果分别用相同数目的这些微粒氧化足量的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，得到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单质最多的是</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334_1#826704767?vop=1&amp;pid=08311da91&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463" b="-7767"/>
                </a:stretch>
              </a:blipFill>
              <a:ln/>
            </p:spPr>
            <p:txBody>
              <a:bodyPr/>
              <a:lstStyle/>
              <a:p>
                <a:r>
                  <a:rPr lang="zh-CN" altLang="en-US">
                    <a:noFill/>
                  </a:rPr>
                  <a:t> </a:t>
                </a:r>
              </a:p>
            </p:txBody>
          </p:sp>
        </mc:Fallback>
      </mc:AlternateContent>
      <p:sp>
        <p:nvSpPr>
          <p:cNvPr id="3" name="QC_6_AN.335_1#826704767.bracket?vop=1&amp;pid=08311da91&amp;color=0,0,0&amp;vpa=176&amp;vtp=1"/>
          <p:cNvSpPr/>
          <p:nvPr/>
        </p:nvSpPr>
        <p:spPr>
          <a:xfrm>
            <a:off x="1015460" y="19258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334_2#826704767.choices?vop=1&amp;pid=08311da91&amp;color=0,0,0&amp;vtp=1&amp;bbb=1"/>
              <p:cNvSpPr/>
              <p:nvPr/>
            </p:nvSpPr>
            <p:spPr>
              <a:xfrm>
                <a:off x="832104" y="2355389"/>
                <a:ext cx="10533888" cy="482600"/>
              </a:xfrm>
              <a:prstGeom prst="rect">
                <a:avLst/>
              </a:prstGeom>
              <a:noFill/>
              <a:ln/>
            </p:spPr>
            <p:txBody>
              <a:bodyPr wrap="none" lIns="0" tIns="0" rIns="0" bIns="0" rtlCol="0" anchor="t"/>
              <a:lstStyle/>
              <a:p>
                <a:pPr marL="0" marR="0" lvl="0" indent="0" defTabSz="914400" eaLnBrk="1" fontAlgn="auto" latinLnBrk="1" hangingPunct="1">
                  <a:lnSpc>
                    <a:spcPts val="3800"/>
                  </a:lnSpc>
                  <a:spcBef>
                    <a:spcPts val="0"/>
                  </a:spcBef>
                  <a:spcAft>
                    <a:spcPts val="0"/>
                  </a:spcAft>
                  <a:buClrTx/>
                  <a:buSzTx/>
                  <a:buNone/>
                  <a:tabLst>
                    <a:tab pos="2458847" algn="l"/>
                    <a:tab pos="5184394" algn="l"/>
                    <a:tab pos="802424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334_2#826704767.choices?vop=1&amp;pid=08311da91&amp;color=0,0,0&amp;vtp=1&amp;bbb=1"/>
              <p:cNvSpPr>
                <a:spLocks noRot="1" noChangeAspect="1" noMove="1" noResize="1" noEditPoints="1" noAdjustHandles="1" noChangeArrowheads="1" noChangeShapeType="1" noTextEdit="1"/>
              </p:cNvSpPr>
              <p:nvPr/>
            </p:nvSpPr>
            <p:spPr>
              <a:xfrm>
                <a:off x="832104" y="2355389"/>
                <a:ext cx="10533888" cy="482600"/>
              </a:xfrm>
              <a:prstGeom prst="rect">
                <a:avLst/>
              </a:prstGeom>
              <a:blipFill>
                <a:blip r:embed="rId4"/>
                <a:stretch>
                  <a:fillRect l="-1389" b="-15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36_1#f04c95c81?vop=1&amp;pid=08311da91&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酸性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m:t>
                    </m:r>
                  </m:oMath>
                </a14:m>
                <a:r>
                  <a:rPr lang="en-US" altLang="zh-CN" sz="1800" b="0" i="0" dirty="0">
                    <a:solidFill>
                      <a:srgbClr val="000000"/>
                    </a:solidFill>
                    <a:latin typeface="微软雅黑" pitchFamily="34" charset="0"/>
                    <a:ea typeface="微软雅黑" pitchFamily="34" charset="-122"/>
                    <a:cs typeface="微软雅黑" pitchFamily="34" charset="-120"/>
                  </a:rPr>
                  <a:t>混合时，</a:t>
                </a:r>
                <a:r>
                  <a:rPr lang="en-US" altLang="zh-CN" sz="1800" b="0" i="0">
                    <a:solidFill>
                      <a:srgbClr val="000000"/>
                    </a:solidFill>
                    <a:latin typeface="微软雅黑" pitchFamily="34" charset="0"/>
                    <a:ea typeface="微软雅黑" pitchFamily="34" charset="-122"/>
                    <a:cs typeface="微软雅黑" pitchFamily="34" charset="-120"/>
                  </a:rPr>
                  <a:t>发生的反应如下：</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未配平），</a:t>
                </a:r>
                <a:r>
                  <a:rPr lang="en-US" altLang="zh-CN" b="0" i="0">
                    <a:solidFill>
                      <a:srgbClr val="000000"/>
                    </a:solidFill>
                    <a:latin typeface="微软雅黑" pitchFamily="34" charset="0"/>
                    <a:ea typeface="微软雅黑" pitchFamily="34" charset="-122"/>
                    <a:cs typeface="微软雅黑" pitchFamily="34" charset="-120"/>
                  </a:rPr>
                  <a:t>下列有关该反应的说法中正确的是(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336_1#f04c95c81?vop=1&amp;pid=08311da91&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6_AN.337_1#f04c95c81.bracket?vop=1&amp;pid=08311da91&amp;color=0,0,0&amp;vpa=177&amp;vtp=1"/>
          <p:cNvSpPr/>
          <p:nvPr/>
        </p:nvSpPr>
        <p:spPr>
          <a:xfrm>
            <a:off x="5828760" y="15067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336_2#f04c95c81.choices?vop=1&amp;pid=08311da91&amp;color=0,0,0&amp;vtp=1&amp;bbb=1"/>
              <p:cNvSpPr/>
              <p:nvPr/>
            </p:nvSpPr>
            <p:spPr>
              <a:xfrm>
                <a:off x="832104" y="19489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的还原性强于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的还原性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被氧化的元素只有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氧化剂与还原剂的物质的量之比为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若生成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2.24 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，转移电子的物质的量是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0.6 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336_2#f04c95c81.choices?vop=1&amp;pid=08311da91&amp;color=0,0,0&amp;vtp=1&amp;bbb=1"/>
              <p:cNvSpPr>
                <a:spLocks noRot="1" noChangeAspect="1" noMove="1" noResize="1" noEditPoints="1" noAdjustHandles="1" noChangeArrowheads="1" noChangeShapeType="1" noTextEdit="1"/>
              </p:cNvSpPr>
              <p:nvPr/>
            </p:nvSpPr>
            <p:spPr>
              <a:xfrm>
                <a:off x="832104" y="1948990"/>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sp>
        <p:nvSpPr>
          <p:cNvPr id="2" name="QC_6_BD.338_1#192fac78d?vop=1&amp;pid=08311da91&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339_1#192fac78d.bracket?vop=1&amp;pid=08311da91&amp;color=0,0,0&amp;vpa=178&amp;vtp=1"/>
          <p:cNvSpPr/>
          <p:nvPr/>
        </p:nvSpPr>
        <p:spPr>
          <a:xfrm>
            <a:off x="2844261"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338_2#192fac78d.choices?vop=1&amp;pid=08311da91&amp;color=0,0,0&amp;vtp=1&amp;bbb=1&amp;hb=1"/>
              <p:cNvSpPr/>
              <p:nvPr/>
            </p:nvSpPr>
            <p:spPr>
              <a:xfrm>
                <a:off x="832104" y="1495425"/>
                <a:ext cx="10533888" cy="33528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高锰酸钾溶液在酸性条件下可以与亚铁离子反应</a:t>
                </a:r>
                <a:r>
                  <a:rPr lang="en-US" altLang="zh-CN" b="0" i="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+8</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则每生成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800" b="0" i="0" dirty="0">
                    <a:solidFill>
                      <a:srgbClr val="000000"/>
                    </a:solidFill>
                    <a:latin typeface="微软雅黑" pitchFamily="34" charset="0"/>
                    <a:ea typeface="微软雅黑" pitchFamily="34" charset="-122"/>
                    <a:cs typeface="微软雅黑" pitchFamily="34" charset="-120"/>
                  </a:rPr>
                  <a:t>水转移</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1.25 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电子</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已知在碱性溶液中可发生反应</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R</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RO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RO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R</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的化</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合价是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在碱性条件下可被</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b="0" i="0" dirty="0">
                    <a:solidFill>
                      <a:srgbClr val="000000"/>
                    </a:solidFill>
                    <a:latin typeface="微软雅黑" pitchFamily="34" charset="0"/>
                    <a:ea typeface="微软雅黑" pitchFamily="34" charset="-122"/>
                    <a:cs typeface="微软雅黑" pitchFamily="34" charset="-120"/>
                  </a:rPr>
                  <a:t>氧化为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b="0" i="0" dirty="0">
                    <a:solidFill>
                      <a:srgbClr val="000000"/>
                    </a:solidFill>
                    <a:latin typeface="微软雅黑" pitchFamily="34" charset="0"/>
                    <a:ea typeface="微软雅黑" pitchFamily="34" charset="-122"/>
                    <a:cs typeface="微软雅黑" pitchFamily="34" charset="-120"/>
                  </a:rPr>
                  <a:t>被还原为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a:solidFill>
                      <a:srgbClr val="000000"/>
                    </a:solidFill>
                    <a:latin typeface="微软雅黑" pitchFamily="34" charset="0"/>
                    <a:ea typeface="微软雅黑" pitchFamily="34" charset="-122"/>
                    <a:cs typeface="微软雅黑" pitchFamily="34" charset="-120"/>
                  </a:rPr>
                  <a:t>，若反应中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的物质</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1:16</m:t>
                    </m:r>
                  </m:oMath>
                </a14:m>
                <a:r>
                  <a:rPr lang="en-US" altLang="zh-CN" sz="1800" b="0" i="0" dirty="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为5</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m:t>
                    </m:r>
                  </m:oMath>
                </a14:m>
                <a:r>
                  <a:rPr lang="en-US" altLang="zh-CN" sz="1800" b="0" i="0" dirty="0">
                    <a:solidFill>
                      <a:srgbClr val="000000"/>
                    </a:solidFill>
                    <a:latin typeface="微软雅黑" pitchFamily="34" charset="0"/>
                    <a:ea typeface="微软雅黑" pitchFamily="34" charset="-122"/>
                    <a:cs typeface="微软雅黑" pitchFamily="34" charset="-120"/>
                  </a:rPr>
                  <a:t>与一定浓度的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溶液反应，生成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a:solidFill>
                      <a:srgbClr val="000000"/>
                    </a:solidFill>
                    <a:latin typeface="微软雅黑" pitchFamily="34" charset="0"/>
                    <a:ea typeface="微软雅黑" pitchFamily="34" charset="-122"/>
                    <a:cs typeface="微软雅黑" pitchFamily="34" charset="-120"/>
                  </a:rPr>
                  <a:t>。当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p>
              <a:p>
                <a:pPr latinLnBrk="1">
                  <a:lnSpc>
                    <a:spcPts val="3300"/>
                  </a:lnSpc>
                </a:pP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b="0" i="0" dirty="0">
                    <a:solidFill>
                      <a:srgbClr val="000000"/>
                    </a:solidFill>
                    <a:latin typeface="微软雅黑" pitchFamily="34" charset="0"/>
                    <a:ea typeface="微软雅黑" pitchFamily="34" charset="-122"/>
                    <a:cs typeface="微软雅黑" pitchFamily="34" charset="-120"/>
                  </a:rPr>
                  <a:t>的个数之比为</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1:1:1</m:t>
                    </m:r>
                  </m:oMath>
                </a14:m>
                <a:r>
                  <a:rPr lang="en-US" altLang="zh-CN" b="0" i="0" dirty="0">
                    <a:solidFill>
                      <a:srgbClr val="000000"/>
                    </a:solidFill>
                    <a:latin typeface="微软雅黑" pitchFamily="34" charset="0"/>
                    <a:ea typeface="微软雅黑" pitchFamily="34" charset="-122"/>
                    <a:cs typeface="微软雅黑" pitchFamily="34" charset="-120"/>
                  </a:rPr>
                  <a:t>时，实际参加反应的</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FeS</m:t>
                    </m:r>
                  </m:oMath>
                </a14:m>
                <a:r>
                  <a:rPr lang="en-US" altLang="zh-CN"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的物质的量之比为</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1:6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4" name="QC_6_BD.338_2#192fac78d.choices?vop=1&amp;pid=08311da91&amp;color=0,0,0&amp;vtp=1&amp;bbb=1&amp;hb=1"/>
              <p:cNvSpPr>
                <a:spLocks noRot="1" noChangeAspect="1" noMove="1" noResize="1" noEditPoints="1" noAdjustHandles="1" noChangeArrowheads="1" noChangeShapeType="1" noTextEdit="1"/>
              </p:cNvSpPr>
              <p:nvPr/>
            </p:nvSpPr>
            <p:spPr>
              <a:xfrm>
                <a:off x="832104" y="1495425"/>
                <a:ext cx="10533888" cy="3352800"/>
              </a:xfrm>
              <a:prstGeom prst="rect">
                <a:avLst/>
              </a:prstGeom>
              <a:blipFill>
                <a:blip r:embed="rId3"/>
                <a:stretch>
                  <a:fillRect l="-1389" r="-1273" b="-290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340_1#816b213d4?sp=1&amp;vop=1&amp;pid=fa0e46548&amp;color=0,0,0&amp;vtp=1&amp;bt=1&amp;bb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工业上以石英砂</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为原料制取单质硅，其工艺流程图如下：</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流</a:t>
                </a:r>
                <a:r>
                  <a:rPr lang="en-US" altLang="zh-CN" sz="1800" b="0" i="0">
                    <a:solidFill>
                      <a:srgbClr val="000000"/>
                    </a:solidFill>
                    <a:latin typeface="微软雅黑" pitchFamily="34" charset="0"/>
                    <a:ea typeface="微软雅黑" pitchFamily="34" charset="-122"/>
                    <a:cs typeface="微软雅黑" pitchFamily="34" charset="-120"/>
                  </a:rPr>
                  <a:t>程一</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5_BD.340_1#816b213d4?sp=1&amp;vop=1&amp;pid=fa0e46548&amp;color=0,0,0&amp;vtp=1&amp;bt=1&amp;bb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pic>
        <p:nvPicPr>
          <p:cNvPr id="3" name="QC_5_BD.340_2#816b213d4?vop=1&amp;pid=fa0e46548&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425696" y="2041644"/>
            <a:ext cx="3328416" cy="42976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BD.340_3#816b213d4?vop=1&amp;pid=fa0e46548&amp;color=0,0,0&amp;vtp=1&amp;bbb=1"/>
          <p:cNvSpPr/>
          <p:nvPr/>
        </p:nvSpPr>
        <p:spPr>
          <a:xfrm>
            <a:off x="832104" y="2600444"/>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流程二：</a:t>
            </a:r>
            <a:endParaRPr lang="en-US" altLang="zh-CN" sz="1800" dirty="0"/>
          </a:p>
        </p:txBody>
      </p:sp>
      <p:pic>
        <p:nvPicPr>
          <p:cNvPr id="5" name="QC_5_BD.340_4#816b213d4?vop=1&amp;pid=fa0e46548&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544568" y="3146544"/>
            <a:ext cx="3099816" cy="4114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5_BD.340_5#816b213d4?vop=1&amp;pid=fa0e46548&amp;color=0,0,0&amp;vtp=1&amp;bbb=1"/>
              <p:cNvSpPr/>
              <p:nvPr/>
            </p:nvSpPr>
            <p:spPr>
              <a:xfrm>
                <a:off x="832104" y="3692644"/>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SiH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8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价。</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列有关反应分类说法不正确的是(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6" name="QC_5_BD.340_5#816b213d4?vop=1&amp;pid=fa0e46548&amp;color=0,0,0&amp;vtp=1&amp;bbb=1"/>
              <p:cNvSpPr>
                <a:spLocks noRot="1" noChangeAspect="1" noMove="1" noResize="1" noEditPoints="1" noAdjustHandles="1" noChangeArrowheads="1" noChangeShapeType="1" noTextEdit="1"/>
              </p:cNvSpPr>
              <p:nvPr/>
            </p:nvSpPr>
            <p:spPr>
              <a:xfrm>
                <a:off x="832104" y="3692644"/>
                <a:ext cx="10533888" cy="838200"/>
              </a:xfrm>
              <a:prstGeom prst="rect">
                <a:avLst/>
              </a:prstGeom>
              <a:blipFill>
                <a:blip r:embed="rId6"/>
                <a:stretch>
                  <a:fillRect l="-1389" b="-10949"/>
                </a:stretch>
              </a:blipFill>
              <a:ln/>
            </p:spPr>
            <p:txBody>
              <a:bodyPr/>
              <a:lstStyle/>
              <a:p>
                <a:r>
                  <a:rPr lang="zh-CN" altLang="en-US">
                    <a:noFill/>
                  </a:rPr>
                  <a:t> </a:t>
                </a:r>
              </a:p>
            </p:txBody>
          </p:sp>
        </mc:Fallback>
      </mc:AlternateContent>
      <p:sp>
        <p:nvSpPr>
          <p:cNvPr id="7" name="QC_5_AN.341_1#816b213d4.bracket?vop=1&amp;pid=fa0e46548&amp;color=0,0,0&amp;vpa=179&amp;vtp=1"/>
          <p:cNvSpPr/>
          <p:nvPr/>
        </p:nvSpPr>
        <p:spPr>
          <a:xfrm>
            <a:off x="4444460" y="4119364"/>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sp>
        <p:nvSpPr>
          <p:cNvPr id="8" name="QC_5_BD.340_6#816b213d4.choices?vop=1&amp;pid=fa0e46548&amp;color=0,0,0&amp;vtp=1&amp;bbb=1"/>
          <p:cNvSpPr/>
          <p:nvPr/>
        </p:nvSpPr>
        <p:spPr>
          <a:xfrm>
            <a:off x="832104" y="455249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①~</a:t>
            </a:r>
            <a:r>
              <a:rPr lang="en-US" altLang="zh-CN" sz="1800" b="0" i="0">
                <a:solidFill>
                  <a:srgbClr val="000000"/>
                </a:solidFill>
                <a:latin typeface="微软雅黑" pitchFamily="34" charset="0"/>
                <a:ea typeface="微软雅黑" pitchFamily="34" charset="-122"/>
                <a:cs typeface="微软雅黑" pitchFamily="34" charset="-120"/>
              </a:rPr>
              <a:t>④均属于氧化还原反应</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只有①②③属于置换反应</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⑥既属于氧化还原反应又属于分解反应</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⑤中的两个化学反应均属于复分解反应</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name="Slide 110&amp;si=110">
    <p:spTree>
      <p:nvGrpSpPr>
        <p:cNvPr id="1" name=""/>
        <p:cNvGrpSpPr/>
        <p:nvPr/>
      </p:nvGrpSpPr>
      <p:grpSpPr>
        <a:xfrm>
          <a:off x="0" y="0"/>
          <a:ext cx="0" cy="0"/>
          <a:chOff x="0" y="0"/>
          <a:chExt cx="0" cy="0"/>
        </a:xfrm>
      </p:grpSpPr>
      <p:sp>
        <p:nvSpPr>
          <p:cNvPr id="2" name="QC_5_BD.342_1#ff0c60658?vop=1&amp;pid=fa0e46548&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氧化还原反应的本质是电子转移，</a:t>
            </a:r>
            <a:r>
              <a:rPr lang="en-US" altLang="zh-CN" sz="1800" b="0" i="0">
                <a:solidFill>
                  <a:srgbClr val="000000"/>
                </a:solidFill>
                <a:latin typeface="微软雅黑" pitchFamily="34" charset="0"/>
                <a:ea typeface="微软雅黑" pitchFamily="34" charset="-122"/>
                <a:cs typeface="微软雅黑" pitchFamily="34" charset="-120"/>
              </a:rPr>
              <a:t>下列氧化还原反应中电子转移的表示方法正确的是(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343_1#ff0c60658.bracket?vop=1&amp;pid=fa0e46548&amp;color=0,0,0&amp;vpa=180&amp;vtp=1"/>
          <p:cNvSpPr/>
          <p:nvPr/>
        </p:nvSpPr>
        <p:spPr>
          <a:xfrm>
            <a:off x="94863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sp>
        <p:nvSpPr>
          <p:cNvPr id="4" name="QC_5_BD.342_2#ff0c60658.choices?vop=1&amp;pid=fa0e46548&amp;color=0,0,0&amp;vtp=1&amp;bbb=1"/>
          <p:cNvSpPr/>
          <p:nvPr/>
        </p:nvSpPr>
        <p:spPr>
          <a:xfrm>
            <a:off x="832104" y="1566672"/>
            <a:ext cx="10531904" cy="927100"/>
          </a:xfrm>
          <a:prstGeom prst="rect">
            <a:avLst/>
          </a:prstGeom>
          <a:noFill/>
          <a:ln/>
        </p:spPr>
        <p:txBody>
          <a:bodyPr wrap="none" lIns="0" tIns="0" rIns="0" bIns="0" rtlCol="0" anchor="t"/>
          <a:lstStyle/>
          <a:p>
            <a:pPr marL="0" marR="0" lvl="0" indent="0" defTabSz="914400" eaLnBrk="1" fontAlgn="auto" latinLnBrk="1" hangingPunct="1">
              <a:lnSpc>
                <a:spcPts val="7300"/>
              </a:lnSpc>
              <a:spcBef>
                <a:spcPts val="0"/>
              </a:spcBef>
              <a:spcAft>
                <a:spcPts val="0"/>
              </a:spcAft>
              <a:buClrTx/>
              <a:buSzTx/>
              <a:buNone/>
              <a:tabLst>
                <a:tab pos="2788551" algn="l"/>
                <a:tab pos="4916702" algn="l"/>
                <a:tab pos="8365653"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41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41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r>
              <a:rPr lang="en-US" altLang="zh-CN" sz="41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5" name="QC_5_BD.342_2#ff0c60658.choice_image?vop=1&amp;pid=fa0e46548&amp;color=0,0,0&amp;tib=255,255,255&amp;iip=10&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182910" y="1558925"/>
            <a:ext cx="1901952" cy="94183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5_BD.342_2#ff0c60658.choice_image?vop=1&amp;pid=fa0e46548&amp;color=0,0,0&amp;tib=255,255,255&amp;iip=11&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41159" y="1937004"/>
            <a:ext cx="1298448" cy="56692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5_BD.342_2#ff0c60658.choice_image?vop=1&amp;pid=fa0e46548&amp;color=0,0,0&amp;tib=255,255,255&amp;iip=12&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091778" y="1571244"/>
            <a:ext cx="2587752" cy="93268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5_BD.342_2#ff0c60658.choice_image?vop=1&amp;pid=fa0e46548&amp;color=0,0,0&amp;tib=255,255,255&amp;iip=13&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534621" y="1937004"/>
            <a:ext cx="1527048" cy="566928"/>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5.xml><?xml version="1.0" encoding="utf-8"?>
<p:sld xmlns:a="http://schemas.openxmlformats.org/drawingml/2006/main" xmlns:r="http://schemas.openxmlformats.org/officeDocument/2006/relationships" xmlns:p="http://schemas.openxmlformats.org/presentationml/2006/main">
  <p:cSld name="Slide 111&amp;si=111">
    <p:spTree>
      <p:nvGrpSpPr>
        <p:cNvPr id="1" name=""/>
        <p:cNvGrpSpPr/>
        <p:nvPr/>
      </p:nvGrpSpPr>
      <p:grpSpPr>
        <a:xfrm>
          <a:off x="0" y="0"/>
          <a:ext cx="0" cy="0"/>
          <a:chOff x="0" y="0"/>
          <a:chExt cx="0" cy="0"/>
        </a:xfrm>
      </p:grpSpPr>
      <p:sp>
        <p:nvSpPr>
          <p:cNvPr id="2" name="QC_5_BD.344_1#d1b694fef?sp=1&amp;vop=1&amp;pid=fa0e46548&amp;color=0,0,0&amp;vtp=1&amp;bt=1&amp;bbb=1&amp;hb=1"/>
          <p:cNvSpPr/>
          <p:nvPr/>
        </p:nvSpPr>
        <p:spPr>
          <a:xfrm>
            <a:off x="832104" y="1080000"/>
            <a:ext cx="10533888" cy="685800"/>
          </a:xfrm>
          <a:prstGeom prst="rect">
            <a:avLst/>
          </a:prstGeom>
          <a:noFill/>
          <a:ln/>
        </p:spPr>
        <p:txBody>
          <a:bodyPr wrap="none" lIns="0" tIns="0" rIns="0" bIns="0" rtlCol="0" anchor="t"/>
          <a:lstStyle/>
          <a:p>
            <a:pPr algn="l" latinLnBrk="1">
              <a:lnSpc>
                <a:spcPts val="2700"/>
              </a:lnSpc>
            </a:pPr>
            <a:r>
              <a:rPr lang="en-US" altLang="zh-CN" sz="1800" b="0" i="0" dirty="0">
                <a:solidFill>
                  <a:srgbClr val="000000"/>
                </a:solidFill>
                <a:latin typeface="微软雅黑" pitchFamily="34" charset="0"/>
                <a:ea typeface="微软雅黑" pitchFamily="34" charset="-122"/>
                <a:cs typeface="微软雅黑" pitchFamily="34" charset="-120"/>
              </a:rPr>
              <a:t>利用“价—类”二维图，可以从不同角度研究含氯物质的性质及其转化关系，图中物质甲</a:t>
            </a:r>
            <a:r>
              <a:rPr lang="en-US" altLang="zh-CN" sz="1800" b="0" i="0">
                <a:solidFill>
                  <a:srgbClr val="000000"/>
                </a:solidFill>
                <a:latin typeface="微软雅黑" pitchFamily="34" charset="0"/>
                <a:ea typeface="微软雅黑" pitchFamily="34" charset="-122"/>
                <a:cs typeface="微软雅黑" pitchFamily="34" charset="-120"/>
              </a:rPr>
              <a:t>～辛均含氯元</a:t>
            </a:r>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素</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5_AN.345_1#d1b694fef.bracket?vop=1&amp;pid=fa0e46548&amp;color=0,0,0&amp;vpa=181&amp;vtp=1"/>
          <p:cNvSpPr/>
          <p:nvPr/>
        </p:nvSpPr>
        <p:spPr>
          <a:xfrm>
            <a:off x="3301460" y="1428361"/>
            <a:ext cx="331788" cy="342900"/>
          </a:xfrm>
          <a:prstGeom prst="rect">
            <a:avLst/>
          </a:prstGeom>
          <a:noFill/>
          <a:ln/>
        </p:spPr>
        <p:txBody>
          <a:bodyPr wrap="none" lIns="0" tIns="0" rIns="0" bIns="0" rtlCol="0" anchor="t"/>
          <a:lstStyle/>
          <a:p>
            <a:pPr algn="ctr" latinLnBrk="1">
              <a:lnSpc>
                <a:spcPts val="2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pic>
        <p:nvPicPr>
          <p:cNvPr id="4" name="QC_5_BD.344_2#d1b694fef?htil=20&amp;vop=1&amp;pid=fa0e46548&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38161" y="1783891"/>
            <a:ext cx="2921179" cy="1699895"/>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5_BD.344_3#d1b694fef.choices?htil=20&amp;vop=1&amp;pid=fa0e46548&amp;color=0,0,0&amp;vtp=1&amp;bbb=1&amp;hb=1&amp;hs=1"/>
          <p:cNvSpPr/>
          <p:nvPr/>
        </p:nvSpPr>
        <p:spPr>
          <a:xfrm>
            <a:off x="832104" y="1796590"/>
            <a:ext cx="7214616" cy="1714500"/>
          </a:xfrm>
          <a:prstGeom prst="rect">
            <a:avLst/>
          </a:prstGeom>
          <a:noFill/>
          <a:ln/>
        </p:spPr>
        <p:txBody>
          <a:bodyPr wrap="none" lIns="0" tIns="0" rIns="0" bIns="0" rtlCol="0" anchor="t"/>
          <a:lstStyle/>
          <a:p>
            <a:pPr algn="l" latinLnBrk="1">
              <a:lnSpc>
                <a:spcPts val="27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物质庚的水溶液可以和甲的水溶液反应生成物质乙</a:t>
            </a:r>
            <a:endParaRPr lang="en-US" altLang="zh-CN" sz="1800" dirty="0"/>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由于物质甲中的氯元素为最低价，从化合价的角度分析</a:t>
            </a:r>
            <a:r>
              <a:rPr lang="en-US" altLang="zh-CN" sz="1800" b="0" i="0">
                <a:solidFill>
                  <a:srgbClr val="000000"/>
                </a:solidFill>
                <a:latin typeface="微软雅黑" pitchFamily="34" charset="0"/>
                <a:ea typeface="微软雅黑" pitchFamily="34" charset="-122"/>
                <a:cs typeface="微软雅黑" pitchFamily="34" charset="-120"/>
              </a:rPr>
              <a:t>，物质甲只有</a:t>
            </a:r>
          </a:p>
          <a:p>
            <a:pPr latinLnBrk="1">
              <a:lnSpc>
                <a:spcPts val="2700"/>
              </a:lnSpc>
            </a:pPr>
            <a:r>
              <a:rPr lang="en-US" altLang="zh-CN" sz="1800" b="0" i="0">
                <a:solidFill>
                  <a:srgbClr val="000000"/>
                </a:solidFill>
                <a:latin typeface="微软雅黑" pitchFamily="34" charset="0"/>
                <a:ea typeface="微软雅黑" pitchFamily="34" charset="-122"/>
                <a:cs typeface="微软雅黑" pitchFamily="34" charset="-120"/>
              </a:rPr>
              <a:t>还原性</a:t>
            </a:r>
            <a:endParaRPr lang="en-US" altLang="zh-CN" sz="1800" dirty="0"/>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物质丙是酸性氧化物</a:t>
            </a:r>
            <a:endParaRPr lang="en-US" altLang="zh-CN" sz="1800" dirty="0"/>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常温下，甲、己、戊的水溶液都为强酸性</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171EE-049C-AEB0-EF82-871D24296745}"/>
            </a:ext>
          </a:extLst>
        </p:cNvPr>
        <p:cNvGrpSpPr/>
        <p:nvPr/>
      </p:nvGrpSpPr>
      <p:grpSpPr>
        <a:xfrm>
          <a:off x="0" y="0"/>
          <a:ext cx="0" cy="0"/>
          <a:chOff x="0" y="0"/>
          <a:chExt cx="0" cy="0"/>
        </a:xfrm>
      </p:grpSpPr>
      <p:pic>
        <p:nvPicPr>
          <p:cNvPr id="6" name="QC_5_BD.346_1#b5bed9460?htil=21&amp;vop=1&amp;pid=fa0e46548&amp;color=0,0,0&amp;tib=255,255,255&amp;vtp=1" descr="preencoded.png">
            <a:extLst>
              <a:ext uri="{FF2B5EF4-FFF2-40B4-BE49-F238E27FC236}">
                <a16:creationId xmlns:a16="http://schemas.microsoft.com/office/drawing/2014/main" id="{410B95AA-617B-DF27-F43B-0BEACB052231}"/>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208008" y="1905281"/>
            <a:ext cx="2167128" cy="20391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5_BD.346_2#b5bed9460?htil=21&amp;sp=1&amp;vop=1&amp;pid=fa0e46548&amp;color=0,0,0&amp;vtp=1&amp;bbb=1&amp;hb=1&amp;hs=1">
                <a:extLst>
                  <a:ext uri="{FF2B5EF4-FFF2-40B4-BE49-F238E27FC236}">
                    <a16:creationId xmlns:a16="http://schemas.microsoft.com/office/drawing/2014/main" id="{286139AC-32D0-AC9E-7A39-A67871567212}"/>
                  </a:ext>
                </a:extLst>
              </p:cNvPr>
              <p:cNvSpPr/>
              <p:nvPr/>
            </p:nvSpPr>
            <p:spPr>
              <a:xfrm>
                <a:off x="832104" y="1470672"/>
                <a:ext cx="8284464" cy="685800"/>
              </a:xfrm>
              <a:prstGeom prst="rect">
                <a:avLst/>
              </a:prstGeom>
              <a:noFill/>
              <a:ln/>
            </p:spPr>
            <p:txBody>
              <a:bodyPr wrap="none" lIns="0" tIns="0" rIns="0" bIns="0" rtlCol="0" anchor="t"/>
              <a:lstStyle/>
              <a:p>
                <a:pPr algn="l" latinLnBrk="1">
                  <a:lnSpc>
                    <a:spcPts val="2700"/>
                  </a:lnSpc>
                </a:pPr>
                <a:r>
                  <a:rPr lang="en-US" altLang="zh-CN" sz="1800" b="1" i="0">
                    <a:solidFill>
                      <a:srgbClr val="000000"/>
                    </a:solidFill>
                    <a:latin typeface="微软雅黑" pitchFamily="34" charset="0"/>
                    <a:ea typeface="微软雅黑" pitchFamily="34" charset="-122"/>
                    <a:cs typeface="微软雅黑" pitchFamily="34" charset="-120"/>
                  </a:rPr>
                  <a:t>新情境</a:t>
                </a:r>
                <a:r>
                  <a:rPr lang="en-US" altLang="zh-CN" sz="18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与空气的混合气体通入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的混合溶液中可回收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并减</a:t>
                </a:r>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少空气污染</a:t>
                </a:r>
                <a:r>
                  <a:rPr lang="en-US" altLang="zh-CN" b="0" i="0" dirty="0">
                    <a:solidFill>
                      <a:srgbClr val="000000"/>
                    </a:solidFill>
                    <a:latin typeface="微软雅黑" pitchFamily="34" charset="0"/>
                    <a:ea typeface="微软雅黑" pitchFamily="34" charset="-122"/>
                    <a:cs typeface="微软雅黑" pitchFamily="34" charset="-120"/>
                  </a:rPr>
                  <a:t>，其机理如图所示。</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7" name="QC_5_BD.346_2#b5bed9460?htil=21&amp;sp=1&amp;vop=1&amp;pid=fa0e46548&amp;color=0,0,0&amp;vtp=1&amp;bbb=1&amp;hb=1&amp;hs=1">
                <a:extLst>
                  <a:ext uri="{FF2B5EF4-FFF2-40B4-BE49-F238E27FC236}">
                    <a16:creationId xmlns:a16="http://schemas.microsoft.com/office/drawing/2014/main" id="{286139AC-32D0-AC9E-7A39-A67871567212}"/>
                  </a:ext>
                </a:extLst>
              </p:cNvPr>
              <p:cNvSpPr>
                <a:spLocks noRot="1" noChangeAspect="1" noMove="1" noResize="1" noEditPoints="1" noAdjustHandles="1" noChangeArrowheads="1" noChangeShapeType="1" noTextEdit="1"/>
              </p:cNvSpPr>
              <p:nvPr/>
            </p:nvSpPr>
            <p:spPr>
              <a:xfrm>
                <a:off x="832104" y="1470672"/>
                <a:ext cx="8284464" cy="685800"/>
              </a:xfrm>
              <a:prstGeom prst="rect">
                <a:avLst/>
              </a:prstGeom>
              <a:blipFill>
                <a:blip r:embed="rId4"/>
                <a:stretch>
                  <a:fillRect l="-1766" t="-6195" r="-1766" b="-15929"/>
                </a:stretch>
              </a:blipFill>
              <a:ln/>
            </p:spPr>
            <p:txBody>
              <a:bodyPr/>
              <a:lstStyle/>
              <a:p>
                <a:r>
                  <a:rPr lang="zh-CN" altLang="en-US">
                    <a:noFill/>
                  </a:rPr>
                  <a:t> </a:t>
                </a:r>
              </a:p>
            </p:txBody>
          </p:sp>
        </mc:Fallback>
      </mc:AlternateContent>
      <p:sp>
        <p:nvSpPr>
          <p:cNvPr id="8" name="QC_5_AN.347_1#b5bed9460.bracket?vop=1&amp;pid=fa0e46548&amp;color=0,0,0&amp;vpa=182&amp;vtp=1">
            <a:extLst>
              <a:ext uri="{FF2B5EF4-FFF2-40B4-BE49-F238E27FC236}">
                <a16:creationId xmlns:a16="http://schemas.microsoft.com/office/drawing/2014/main" id="{996B864F-4DF1-8B7B-F612-6A4AD07ABF4F}"/>
              </a:ext>
            </a:extLst>
          </p:cNvPr>
          <p:cNvSpPr/>
          <p:nvPr/>
        </p:nvSpPr>
        <p:spPr>
          <a:xfrm>
            <a:off x="6044660" y="1819033"/>
            <a:ext cx="327025" cy="342900"/>
          </a:xfrm>
          <a:prstGeom prst="rect">
            <a:avLst/>
          </a:prstGeom>
          <a:noFill/>
          <a:ln/>
        </p:spPr>
        <p:txBody>
          <a:bodyPr wrap="none" lIns="0" tIns="0" rIns="0" bIns="0" rtlCol="0" anchor="t"/>
          <a:lstStyle/>
          <a:p>
            <a:pPr algn="ctr" latinLnBrk="1">
              <a:lnSpc>
                <a:spcPts val="2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mc:Choice xmlns:a14="http://schemas.microsoft.com/office/drawing/2010/main" Requires="a14">
          <p:sp>
            <p:nvSpPr>
              <p:cNvPr id="9" name="QC_5_BD.346_3#b5bed9460.choices?htil=21&amp;vop=1&amp;pid=fa0e46548&amp;color=0,0,0&amp;vtp=1&amp;bbb=1">
                <a:extLst>
                  <a:ext uri="{FF2B5EF4-FFF2-40B4-BE49-F238E27FC236}">
                    <a16:creationId xmlns:a16="http://schemas.microsoft.com/office/drawing/2014/main" id="{019FEAC2-364B-C009-7E7A-DBCE2E16826D}"/>
                  </a:ext>
                </a:extLst>
              </p:cNvPr>
              <p:cNvSpPr/>
              <p:nvPr/>
            </p:nvSpPr>
            <p:spPr>
              <a:xfrm>
                <a:off x="832104" y="2190818"/>
                <a:ext cx="8284464" cy="1371600"/>
              </a:xfrm>
              <a:prstGeom prst="rect">
                <a:avLst/>
              </a:prstGeom>
              <a:noFill/>
              <a:ln/>
            </p:spPr>
            <p:txBody>
              <a:bodyPr wrap="none" lIns="0" tIns="0" rIns="0" bIns="0" rtlCol="0" anchor="t"/>
              <a:lstStyle/>
              <a:p>
                <a:pPr algn="l" latinLnBrk="1">
                  <a:lnSpc>
                    <a:spcPts val="27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反应①中氧化剂与还原剂的化学计量数之比为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1:3</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a:t>
                </a:r>
                <a:r>
                  <a:rPr lang="en-US" altLang="zh-CN" sz="1800" b="0" i="0">
                    <a:solidFill>
                      <a:srgbClr val="000000"/>
                    </a:solidFill>
                    <a:latin typeface="微软雅黑" pitchFamily="34" charset="0"/>
                    <a:ea typeface="微软雅黑" pitchFamily="34" charset="-122"/>
                    <a:cs typeface="微软雅黑" pitchFamily="34" charset="-120"/>
                  </a:rPr>
                  <a:t>②的离子方程式为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转化过程中，只有硫元素和氧元素的化合价发生变化</a:t>
                </a:r>
                <a:endParaRPr lang="en-US" altLang="zh-CN" sz="1800" dirty="0"/>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总反应的化学方程式为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9" name="QC_5_BD.346_3#b5bed9460.choices?htil=21&amp;vop=1&amp;pid=fa0e46548&amp;color=0,0,0&amp;vtp=1&amp;bbb=1">
                <a:extLst>
                  <a:ext uri="{FF2B5EF4-FFF2-40B4-BE49-F238E27FC236}">
                    <a16:creationId xmlns:a16="http://schemas.microsoft.com/office/drawing/2014/main" id="{019FEAC2-364B-C009-7E7A-DBCE2E16826D}"/>
                  </a:ext>
                </a:extLst>
              </p:cNvPr>
              <p:cNvSpPr>
                <a:spLocks noRot="1" noChangeAspect="1" noMove="1" noResize="1" noEditPoints="1" noAdjustHandles="1" noChangeArrowheads="1" noChangeShapeType="1" noTextEdit="1"/>
              </p:cNvSpPr>
              <p:nvPr/>
            </p:nvSpPr>
            <p:spPr>
              <a:xfrm>
                <a:off x="832104" y="2190818"/>
                <a:ext cx="8284464" cy="1371600"/>
              </a:xfrm>
              <a:prstGeom prst="rect">
                <a:avLst/>
              </a:prstGeom>
              <a:blipFill>
                <a:blip r:embed="rId5"/>
                <a:stretch>
                  <a:fillRect l="-1766" t="-3111" b="-8444"/>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2015994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name="Slide 112&amp;si=11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348_1#392ac8d14?sp=1&amp;vop=1&amp;pid=43ba5fe49&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我国的环境空气质量标准中对空气中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的浓度限值规定如下表所示。</a:t>
                </a:r>
                <a:endParaRPr lang="en-US" altLang="zh-CN" sz="1800" dirty="0"/>
              </a:p>
            </p:txBody>
          </p:sp>
        </mc:Choice>
        <mc:Fallback xmlns="">
          <p:sp>
            <p:nvSpPr>
              <p:cNvPr id="2" name="QC_5_BD.348_1#392ac8d14?sp=1&amp;vop=1&amp;pid=43ba5fe49&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13" name="QC_5_BD.348_2#392ac8d14?colgroup=16,10,13,13&amp;vop=1&amp;pid=43ba5fe49&amp;color=0,0,0&amp;vtp=1&amp;bbb=1"/>
              <p:cNvGraphicFramePr>
                <a:graphicFrameLocks noGrp="1"/>
              </p:cNvGraphicFramePr>
              <p:nvPr>
                <p:extLst>
                  <p:ext uri="{D42A27DB-BD31-4B8C-83A1-F6EECF244321}">
                    <p14:modId xmlns:p14="http://schemas.microsoft.com/office/powerpoint/2010/main" val="2767383772"/>
                  </p:ext>
                </p:extLst>
              </p:nvPr>
            </p:nvGraphicFramePr>
            <p:xfrm>
              <a:off x="832105" y="1622544"/>
              <a:ext cx="10536018" cy="681736"/>
            </p:xfrm>
            <a:graphic>
              <a:graphicData uri="http://schemas.openxmlformats.org/drawingml/2006/table">
                <a:tbl>
                  <a:tblPr/>
                  <a:tblGrid>
                    <a:gridCol w="3170857">
                      <a:extLst>
                        <a:ext uri="{9D8B030D-6E8A-4147-A177-3AD203B41FA5}">
                          <a16:colId xmlns:a16="http://schemas.microsoft.com/office/drawing/2014/main" val="20000"/>
                        </a:ext>
                      </a:extLst>
                    </a:gridCol>
                    <a:gridCol w="2101721">
                      <a:extLst>
                        <a:ext uri="{9D8B030D-6E8A-4147-A177-3AD203B41FA5}">
                          <a16:colId xmlns:a16="http://schemas.microsoft.com/office/drawing/2014/main" val="20001"/>
                        </a:ext>
                      </a:extLst>
                    </a:gridCol>
                    <a:gridCol w="2631720">
                      <a:extLst>
                        <a:ext uri="{9D8B030D-6E8A-4147-A177-3AD203B41FA5}">
                          <a16:colId xmlns:a16="http://schemas.microsoft.com/office/drawing/2014/main" val="20002"/>
                        </a:ext>
                      </a:extLst>
                    </a:gridCol>
                    <a:gridCol w="2631720">
                      <a:extLst>
                        <a:ext uri="{9D8B030D-6E8A-4147-A177-3AD203B41FA5}">
                          <a16:colId xmlns:a16="http://schemas.microsoft.com/office/drawing/2014/main" val="20003"/>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标准等级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一级标准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二级标准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三级标准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浓度限值/</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mg</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0∼0.15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0.15∼0.50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0.50∼0.70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113" name="QC_5_BD.348_2#392ac8d14?colgroup=16,10,13,13&amp;vop=1&amp;pid=43ba5fe49&amp;color=0,0,0&amp;vtp=1&amp;bbb=1"/>
              <p:cNvGraphicFramePr>
                <a:graphicFrameLocks noGrp="1"/>
              </p:cNvGraphicFramePr>
              <p:nvPr>
                <p:extLst>
                  <p:ext uri="{D42A27DB-BD31-4B8C-83A1-F6EECF244321}">
                    <p14:modId xmlns:p14="http://schemas.microsoft.com/office/powerpoint/2010/main" val="2767383772"/>
                  </p:ext>
                </p:extLst>
              </p:nvPr>
            </p:nvGraphicFramePr>
            <p:xfrm>
              <a:off x="832105" y="1622544"/>
              <a:ext cx="10536018" cy="681736"/>
            </p:xfrm>
            <a:graphic>
              <a:graphicData uri="http://schemas.openxmlformats.org/drawingml/2006/table">
                <a:tbl>
                  <a:tblPr/>
                  <a:tblGrid>
                    <a:gridCol w="3170857">
                      <a:extLst>
                        <a:ext uri="{9D8B030D-6E8A-4147-A177-3AD203B41FA5}">
                          <a16:colId xmlns:a16="http://schemas.microsoft.com/office/drawing/2014/main" val="20000"/>
                        </a:ext>
                      </a:extLst>
                    </a:gridCol>
                    <a:gridCol w="2101721">
                      <a:extLst>
                        <a:ext uri="{9D8B030D-6E8A-4147-A177-3AD203B41FA5}">
                          <a16:colId xmlns:a16="http://schemas.microsoft.com/office/drawing/2014/main" val="20001"/>
                        </a:ext>
                      </a:extLst>
                    </a:gridCol>
                    <a:gridCol w="2631720">
                      <a:extLst>
                        <a:ext uri="{9D8B030D-6E8A-4147-A177-3AD203B41FA5}">
                          <a16:colId xmlns:a16="http://schemas.microsoft.com/office/drawing/2014/main" val="20002"/>
                        </a:ext>
                      </a:extLst>
                    </a:gridCol>
                    <a:gridCol w="2631720">
                      <a:extLst>
                        <a:ext uri="{9D8B030D-6E8A-4147-A177-3AD203B41FA5}">
                          <a16:colId xmlns:a16="http://schemas.microsoft.com/office/drawing/2014/main" val="20003"/>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标准等级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一级标准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二级标准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三级标准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92" t="-101786" r="-232885" b="-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51014" t="-101786" r="-251014" b="-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00463" t="-101786" r="-100463" b="-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00463" t="-101786" r="-463" b="-16071"/>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4" name="QC_5_BD.348_3#392ac8d14?vop=1&amp;pid=43ba5fe49&amp;color=0,0,0&amp;vtp=1&amp;bbb=1&amp;hb=1"/>
              <p:cNvSpPr/>
              <p:nvPr/>
            </p:nvSpPr>
            <p:spPr>
              <a:xfrm>
                <a:off x="832104" y="2435344"/>
                <a:ext cx="10533888" cy="12573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研究人员测定受污染空气中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含量的实验方法如下：用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溶液吸收</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空气，用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硫酸调</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a:solidFill>
                      <a:srgbClr val="000000"/>
                    </a:solidFill>
                    <a:latin typeface="微软雅黑" pitchFamily="34" charset="0"/>
                    <a:ea typeface="微软雅黑" pitchFamily="34" charset="-122"/>
                    <a:cs typeface="微软雅黑" pitchFamily="34" charset="-120"/>
                  </a:rPr>
                  <a:t>，然后用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氧化</a:t>
                </a:r>
                <a:r>
                  <a:rPr lang="en-US" altLang="zh-CN" sz="1800" b="0" i="0">
                    <a:solidFill>
                      <a:srgbClr val="000000"/>
                    </a:solidFill>
                    <a:latin typeface="微软雅黑" pitchFamily="34" charset="0"/>
                    <a:ea typeface="微软雅黑" pitchFamily="34" charset="-122"/>
                    <a:cs typeface="微软雅黑" pitchFamily="34" charset="-120"/>
                  </a:rPr>
                  <a:t>，产物是</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a:solidFill>
                      <a:srgbClr val="000000"/>
                    </a:solidFill>
                    <a:latin typeface="微软雅黑" pitchFamily="34" charset="0"/>
                    <a:ea typeface="微软雅黑" pitchFamily="34" charset="-122"/>
                    <a:cs typeface="微软雅黑" pitchFamily="34" charset="-120"/>
                  </a:rPr>
                  <a:t>，测得恰好完全反应时消耗</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2.54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。下列推断中</a:t>
                </a:r>
                <a:r>
                  <a:rPr lang="en-US" altLang="zh-CN" sz="1800" b="0" i="0">
                    <a:solidFill>
                      <a:srgbClr val="000000"/>
                    </a:solidFill>
                    <a:latin typeface="微软雅黑" pitchFamily="34" charset="0"/>
                    <a:ea typeface="微软雅黑" pitchFamily="34" charset="-122"/>
                    <a:cs typeface="微软雅黑" pitchFamily="34" charset="-120"/>
                  </a:rPr>
                  <a:t>，不正</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4" name="QC_5_BD.348_3#392ac8d14?vop=1&amp;pid=43ba5fe49&amp;color=0,0,0&amp;vtp=1&amp;bbb=1&amp;hb=1"/>
              <p:cNvSpPr>
                <a:spLocks noRot="1" noChangeAspect="1" noMove="1" noResize="1" noEditPoints="1" noAdjustHandles="1" noChangeArrowheads="1" noChangeShapeType="1" noTextEdit="1"/>
              </p:cNvSpPr>
              <p:nvPr/>
            </p:nvSpPr>
            <p:spPr>
              <a:xfrm>
                <a:off x="832104" y="2435344"/>
                <a:ext cx="10533888" cy="1257300"/>
              </a:xfrm>
              <a:prstGeom prst="rect">
                <a:avLst/>
              </a:prstGeom>
              <a:blipFill>
                <a:blip r:embed="rId5"/>
                <a:stretch>
                  <a:fillRect l="-1389" r="-347" b="-7246"/>
                </a:stretch>
              </a:blipFill>
              <a:ln/>
            </p:spPr>
            <p:txBody>
              <a:bodyPr/>
              <a:lstStyle/>
              <a:p>
                <a:r>
                  <a:rPr lang="zh-CN" altLang="en-US">
                    <a:noFill/>
                  </a:rPr>
                  <a:t> </a:t>
                </a:r>
              </a:p>
            </p:txBody>
          </p:sp>
        </mc:Fallback>
      </mc:AlternateContent>
      <p:sp>
        <p:nvSpPr>
          <p:cNvPr id="5" name="QC_5_AN.349_1#392ac8d14.bracket?vop=1&amp;pid=43ba5fe49&amp;color=0,0,0&amp;vpa=183&amp;vtp=1&amp;bbb=1"/>
          <p:cNvSpPr/>
          <p:nvPr/>
        </p:nvSpPr>
        <p:spPr>
          <a:xfrm>
            <a:off x="1752061" y="3281164"/>
            <a:ext cx="457200"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BD</a:t>
            </a:r>
            <a:endParaRPr lang="en-US" altLang="zh-CN" dirty="0"/>
          </a:p>
        </p:txBody>
      </p:sp>
      <mc:AlternateContent xmlns:mc="http://schemas.openxmlformats.org/markup-compatibility/2006" xmlns:a14="http://schemas.microsoft.com/office/drawing/2010/main">
        <mc:Choice Requires="a14">
          <p:sp>
            <p:nvSpPr>
              <p:cNvPr id="6" name="QC_5_BD.348_4#392ac8d14.choices?vop=1&amp;pid=43ba5fe49&amp;color=0,0,0&amp;vtp=1&amp;bbb=1"/>
              <p:cNvSpPr/>
              <p:nvPr/>
            </p:nvSpPr>
            <p:spPr>
              <a:xfrm>
                <a:off x="832104" y="37142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恰好完全反应时消耗</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反应中转移电子的物质的量为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被吸收的空气中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的质量为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0.64 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被测空气样品中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的浓度达到了三级标准</a:t>
                </a:r>
                <a:endParaRPr lang="en-US" altLang="zh-CN" sz="1800" dirty="0"/>
              </a:p>
            </p:txBody>
          </p:sp>
        </mc:Choice>
        <mc:Fallback xmlns="">
          <p:sp>
            <p:nvSpPr>
              <p:cNvPr id="6" name="QC_5_BD.348_4#392ac8d14.choices?vop=1&amp;pid=43ba5fe49&amp;color=0,0,0&amp;vtp=1&amp;bbb=1"/>
              <p:cNvSpPr>
                <a:spLocks noRot="1" noChangeAspect="1" noMove="1" noResize="1" noEditPoints="1" noAdjustHandles="1" noChangeArrowheads="1" noChangeShapeType="1" noTextEdit="1"/>
              </p:cNvSpPr>
              <p:nvPr/>
            </p:nvSpPr>
            <p:spPr>
              <a:xfrm>
                <a:off x="832104" y="3714290"/>
                <a:ext cx="10533888" cy="1676400"/>
              </a:xfrm>
              <a:prstGeom prst="rect">
                <a:avLst/>
              </a:prstGeom>
              <a:blipFill>
                <a:blip r:embed="rId6"/>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08.xml><?xml version="1.0" encoding="utf-8"?>
<p:sld xmlns:a="http://schemas.openxmlformats.org/drawingml/2006/main" xmlns:r="http://schemas.openxmlformats.org/officeDocument/2006/relationships" xmlns:p="http://schemas.openxmlformats.org/presentationml/2006/main">
  <p:cSld name="Slide 113&amp;si=11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350_1#8b5e8da7b?sp=1&amp;vop=1&amp;pid=43ba5fe49&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研究人员在金星大气中探测到了磷化氢</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a:solidFill>
                      <a:srgbClr val="000000"/>
                    </a:solidFill>
                    <a:latin typeface="微软雅黑" pitchFamily="34" charset="0"/>
                    <a:ea typeface="微软雅黑" pitchFamily="34" charset="-122"/>
                    <a:cs typeface="微软雅黑" pitchFamily="34" charset="-120"/>
                  </a:rPr>
                  <a:t>气体，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常作为一种熏蒸剂，在贮粮中用于防治害虫</a:t>
                </a:r>
                <a:r>
                  <a:rPr lang="en-US" altLang="zh-CN" sz="1800" b="0" i="0">
                    <a:solidFill>
                      <a:srgbClr val="000000"/>
                    </a:solidFill>
                    <a:latin typeface="微软雅黑" pitchFamily="34" charset="0"/>
                    <a:ea typeface="微软雅黑" pitchFamily="34" charset="-122"/>
                    <a:cs typeface="微软雅黑" pitchFamily="34" charset="-120"/>
                  </a:rPr>
                  <a:t>，一</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种制备</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PH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的流程如图所示。</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350_1#8b5e8da7b?sp=1&amp;vop=1&amp;pid=43ba5fe49&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pic>
        <p:nvPicPr>
          <p:cNvPr id="3" name="QC_5_BD.350_2#8b5e8da7b?vop=1&amp;pid=43ba5fe4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53538" y="2041644"/>
            <a:ext cx="5061494" cy="9575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5_AN.351_1#8b5e8da7b.bracket?vop=1&amp;pid=43ba5fe49&amp;color=0,0,0&amp;vpa=184&amp;vtp=1"/>
          <p:cNvSpPr/>
          <p:nvPr/>
        </p:nvSpPr>
        <p:spPr>
          <a:xfrm>
            <a:off x="5752497"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5" name="QC_5_BD.350_3#8b5e8da7b.choices?vop=1&amp;pid=43ba5fe49&amp;color=0,0,0&amp;vtp=1&amp;bbb=1"/>
              <p:cNvSpPr/>
              <p:nvPr/>
            </p:nvSpPr>
            <p:spPr>
              <a:xfrm>
                <a:off x="832104" y="30068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上述流程中每一步都属于氧化还原反应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白磷与浓氢氧化钠溶液反应中氧化剂和还原剂的质量比是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已知次磷酸</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为一元酸，则次磷酸钠</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属于正盐</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1个次磷酸分子分解时转移4个电子</a:t>
                </a:r>
                <a:endParaRPr lang="en-US" altLang="zh-CN" sz="1800" dirty="0"/>
              </a:p>
            </p:txBody>
          </p:sp>
        </mc:Choice>
        <mc:Fallback xmlns="">
          <p:sp>
            <p:nvSpPr>
              <p:cNvPr id="5" name="QC_5_BD.350_3#8b5e8da7b.choices?vop=1&amp;pid=43ba5fe49&amp;color=0,0,0&amp;vtp=1&amp;bbb=1"/>
              <p:cNvSpPr>
                <a:spLocks noRot="1" noChangeAspect="1" noMove="1" noResize="1" noEditPoints="1" noAdjustHandles="1" noChangeArrowheads="1" noChangeShapeType="1" noTextEdit="1"/>
              </p:cNvSpPr>
              <p:nvPr/>
            </p:nvSpPr>
            <p:spPr>
              <a:xfrm>
                <a:off x="832104" y="3006844"/>
                <a:ext cx="10533888" cy="1676400"/>
              </a:xfrm>
              <a:prstGeom prst="rect">
                <a:avLst/>
              </a:prstGeom>
              <a:blipFill>
                <a:blip r:embed="rId5"/>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9.xml><?xml version="1.0" encoding="utf-8"?>
<p:sld xmlns:a="http://schemas.openxmlformats.org/drawingml/2006/main" xmlns:r="http://schemas.openxmlformats.org/officeDocument/2006/relationships" xmlns:p="http://schemas.openxmlformats.org/presentationml/2006/main">
  <p:cSld name="Slide 114&amp;si=114">
    <p:spTree>
      <p:nvGrpSpPr>
        <p:cNvPr id="1" name=""/>
        <p:cNvGrpSpPr/>
        <p:nvPr/>
      </p:nvGrpSpPr>
      <p:grpSpPr>
        <a:xfrm>
          <a:off x="0" y="0"/>
          <a:ext cx="0" cy="0"/>
          <a:chOff x="0" y="0"/>
          <a:chExt cx="0" cy="0"/>
        </a:xfrm>
      </p:grpSpPr>
      <p:pic>
        <p:nvPicPr>
          <p:cNvPr id="2" name="QO_5_BD.352_1#e44794d94?htil=22&amp;vop=1&amp;pid=c86cec090&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11638" y="1171440"/>
            <a:ext cx="4535424" cy="22677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O_5_BD.352_2#e44794d94?htil=22&amp;sp=1&amp;vop=1&amp;pid=c86cec090&amp;color=0,0,0&amp;vtp=1&amp;bt=1&amp;bbb=1&amp;hb=1&amp;hs=1"/>
              <p:cNvSpPr/>
              <p:nvPr/>
            </p:nvSpPr>
            <p:spPr>
              <a:xfrm>
                <a:off x="832104" y="1080000"/>
                <a:ext cx="591616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一氧化二氯</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是一种强氧化剂</a:t>
                </a:r>
                <a:r>
                  <a:rPr lang="en-US" altLang="zh-CN" sz="1800" b="0" i="0">
                    <a:solidFill>
                      <a:srgbClr val="000000"/>
                    </a:solidFill>
                    <a:latin typeface="微软雅黑" pitchFamily="34" charset="0"/>
                    <a:ea typeface="微软雅黑" pitchFamily="34" charset="-122"/>
                    <a:cs typeface="微软雅黑" pitchFamily="34" charset="-120"/>
                  </a:rPr>
                  <a:t>。如图装置中用氯气和潮</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湿的</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制备少量</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3" name="QO_5_BD.352_2#e44794d94?htil=22&amp;sp=1&amp;vop=1&amp;pid=c86cec090&amp;color=0,0,0&amp;vtp=1&amp;bt=1&amp;bbb=1&amp;hb=1&amp;hs=1"/>
              <p:cNvSpPr>
                <a:spLocks noRot="1" noChangeAspect="1" noMove="1" noResize="1" noEditPoints="1" noAdjustHandles="1" noChangeArrowheads="1" noChangeShapeType="1" noTextEdit="1"/>
              </p:cNvSpPr>
              <p:nvPr/>
            </p:nvSpPr>
            <p:spPr>
              <a:xfrm>
                <a:off x="832104" y="1080000"/>
                <a:ext cx="5916168" cy="838200"/>
              </a:xfrm>
              <a:prstGeom prst="rect">
                <a:avLst/>
              </a:prstGeom>
              <a:blipFill>
                <a:blip r:embed="rId4"/>
                <a:stretch>
                  <a:fillRect l="-2474" r="-2268"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O_5_BD.352_3#e44794d94?htil=22&amp;vop=1&amp;pid=c86cec090&amp;color=0,0,0&amp;vtp=1&amp;bbb=1&amp;hb=1&amp;hs=1"/>
              <p:cNvSpPr/>
              <p:nvPr/>
            </p:nvSpPr>
            <p:spPr>
              <a:xfrm>
                <a:off x="832104" y="1948990"/>
                <a:ext cx="591616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已知：</a:t>
                </a:r>
                <a:r>
                  <a:rPr lang="en-US" altLang="zh-CN" sz="1800" b="0" i="0">
                    <a:solidFill>
                      <a:srgbClr val="000000"/>
                    </a:solidFill>
                    <a:latin typeface="微软雅黑" pitchFamily="34" charset="0"/>
                    <a:ea typeface="微软雅黑" pitchFamily="34" charset="-122"/>
                    <a:cs typeface="微软雅黑" pitchFamily="34" charset="-120"/>
                  </a:rPr>
                  <a:t>常温下，</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是棕黄色、有刺激性气味的气体</a:t>
                </a:r>
                <a:r>
                  <a:rPr lang="en-US" altLang="zh-CN" sz="1800" b="0" i="0">
                    <a:solidFill>
                      <a:srgbClr val="000000"/>
                    </a:solidFill>
                    <a:latin typeface="微软雅黑" pitchFamily="34" charset="0"/>
                    <a:ea typeface="微软雅黑" pitchFamily="34" charset="-122"/>
                    <a:cs typeface="微软雅黑" pitchFamily="34" charset="-120"/>
                  </a:rPr>
                  <a:t>，易</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溶于水</a:t>
                </a:r>
                <a:r>
                  <a:rPr lang="en-US" altLang="zh-CN" sz="1800" b="0" i="0" dirty="0">
                    <a:solidFill>
                      <a:srgbClr val="000000"/>
                    </a:solidFill>
                    <a:latin typeface="微软雅黑" pitchFamily="34" charset="0"/>
                    <a:ea typeface="微软雅黑" pitchFamily="34" charset="-122"/>
                    <a:cs typeface="微软雅黑" pitchFamily="34" charset="-120"/>
                  </a:rPr>
                  <a:t>，且与水反应生成</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HClO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，高浓度时易发生爆炸</a:t>
                </a:r>
                <a:r>
                  <a:rPr lang="en-US" altLang="zh-CN" sz="1800" b="0" i="0">
                    <a:solidFill>
                      <a:srgbClr val="000000"/>
                    </a:solidFill>
                    <a:latin typeface="微软雅黑" pitchFamily="34" charset="0"/>
                    <a:ea typeface="微软雅黑" pitchFamily="34" charset="-122"/>
                    <a:cs typeface="微软雅黑" pitchFamily="34" charset="-120"/>
                  </a:rPr>
                  <a:t>，熔</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点为</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−120.6 ℃</m:t>
                    </m:r>
                  </m:oMath>
                </a14:m>
                <a:r>
                  <a:rPr lang="en-US" altLang="zh-CN" b="0" i="0" dirty="0">
                    <a:solidFill>
                      <a:srgbClr val="000000"/>
                    </a:solidFill>
                    <a:latin typeface="微软雅黑" pitchFamily="34" charset="0"/>
                    <a:ea typeface="微软雅黑" pitchFamily="34" charset="-122"/>
                    <a:cs typeface="微软雅黑" pitchFamily="34" charset="-120"/>
                  </a:rPr>
                  <a:t>，沸点为</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20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4" name="QO_5_BD.352_3#e44794d94?htil=22&amp;vop=1&amp;pid=c86cec090&amp;color=0,0,0&amp;vtp=1&amp;bbb=1&amp;hb=1&amp;hs=1"/>
              <p:cNvSpPr>
                <a:spLocks noRot="1" noChangeAspect="1" noMove="1" noResize="1" noEditPoints="1" noAdjustHandles="1" noChangeArrowheads="1" noChangeShapeType="1" noTextEdit="1"/>
              </p:cNvSpPr>
              <p:nvPr/>
            </p:nvSpPr>
            <p:spPr>
              <a:xfrm>
                <a:off x="832104" y="1948990"/>
                <a:ext cx="5916168" cy="1257300"/>
              </a:xfrm>
              <a:prstGeom prst="rect">
                <a:avLst/>
              </a:prstGeom>
              <a:blipFill>
                <a:blip r:embed="rId5"/>
                <a:stretch>
                  <a:fillRect l="-2474" b="-72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BD.353_1#8d6ad298b?htil=22&amp;vop=1&amp;pid=e44794d94&amp;color=0,0,0&amp;vtp=1&amp;bbb=1&amp;hs=1"/>
              <p:cNvSpPr/>
              <p:nvPr/>
            </p:nvSpPr>
            <p:spPr>
              <a:xfrm>
                <a:off x="832104" y="3218990"/>
                <a:ext cx="591616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（1）仪器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的名称是</a:t>
                </a:r>
                <a:r>
                  <a:rPr lang="en-US" altLang="zh-CN" sz="1800" i="0">
                    <a:solidFill>
                      <a:srgbClr val="000000"/>
                    </a:solidFill>
                    <a:latin typeface="SimSun" pitchFamily="34" charset="0"/>
                    <a:ea typeface="SimSun" pitchFamily="34" charset="-122"/>
                    <a:cs typeface="SimSun" pitchFamily="34" charset="-120"/>
                  </a:rPr>
                  <a:t>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5" name="QB_6_BD.353_1#8d6ad298b?htil=22&amp;vop=1&amp;pid=e44794d94&amp;color=0,0,0&amp;vtp=1&amp;bbb=1&amp;hs=1"/>
              <p:cNvSpPr>
                <a:spLocks noRot="1" noChangeAspect="1" noMove="1" noResize="1" noEditPoints="1" noAdjustHandles="1" noChangeArrowheads="1" noChangeShapeType="1" noTextEdit="1"/>
              </p:cNvSpPr>
              <p:nvPr/>
            </p:nvSpPr>
            <p:spPr>
              <a:xfrm>
                <a:off x="832104" y="3218990"/>
                <a:ext cx="5916168" cy="469900"/>
              </a:xfrm>
              <a:prstGeom prst="rect">
                <a:avLst/>
              </a:prstGeom>
              <a:blipFill>
                <a:blip r:embed="rId6"/>
                <a:stretch>
                  <a:fillRect l="-2474" b="-18182"/>
                </a:stretch>
              </a:blipFill>
              <a:ln/>
            </p:spPr>
            <p:txBody>
              <a:bodyPr/>
              <a:lstStyle/>
              <a:p>
                <a:r>
                  <a:rPr lang="zh-CN" altLang="en-US">
                    <a:noFill/>
                  </a:rPr>
                  <a:t> </a:t>
                </a:r>
              </a:p>
            </p:txBody>
          </p:sp>
        </mc:Fallback>
      </mc:AlternateContent>
      <p:sp>
        <p:nvSpPr>
          <p:cNvPr id="6" name="QB_6_AN.354_1#8d6ad298b.blank?vop=1&amp;pid=e44794d94&amp;color=0,0,0&amp;vpa=185&amp;vtp=1&amp;bbb=1"/>
          <p:cNvSpPr/>
          <p:nvPr/>
        </p:nvSpPr>
        <p:spPr>
          <a:xfrm>
            <a:off x="2910935" y="3177715"/>
            <a:ext cx="10810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分液漏斗</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7" name="QB_6_BD.355_1#6b95e1f92?vop=1&amp;pid=e44794d94&amp;color=0,0,0&amp;vtp=1&amp;bbb=1&amp;hs=1"/>
              <p:cNvSpPr/>
              <p:nvPr/>
            </p:nvSpPr>
            <p:spPr>
              <a:xfrm>
                <a:off x="832104" y="3638669"/>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（2）装置</a:t>
                </a:r>
                <a:r>
                  <a:rPr lang="en-US" altLang="zh-CN" sz="1800" b="0" i="0">
                    <a:solidFill>
                      <a:srgbClr val="000000"/>
                    </a:solidFill>
                    <a:latin typeface="微软雅黑" pitchFamily="34" charset="0"/>
                    <a:ea typeface="微软雅黑" pitchFamily="34" charset="-122"/>
                    <a:cs typeface="微软雅黑" pitchFamily="34" charset="-120"/>
                  </a:rPr>
                  <a:t>A中发生反应的离子方程式为</a:t>
                </a:r>
                <a:r>
                  <a:rPr lang="en-US" altLang="zh-CN" sz="1800" i="0">
                    <a:solidFill>
                      <a:srgbClr val="000000"/>
                    </a:solidFill>
                    <a:latin typeface="SimSun" pitchFamily="34" charset="0"/>
                    <a:ea typeface="SimSun" pitchFamily="34" charset="-122"/>
                    <a:cs typeface="SimSun" pitchFamily="34" charset="-120"/>
                  </a:rPr>
                  <a:t>_________________________________________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（3）装置</a:t>
                </a:r>
                <a:r>
                  <a:rPr lang="en-US" altLang="zh-CN">
                    <a:solidFill>
                      <a:srgbClr val="000000"/>
                    </a:solidFill>
                    <a:latin typeface="微软雅黑" pitchFamily="34" charset="0"/>
                    <a:ea typeface="微软雅黑" pitchFamily="34" charset="-122"/>
                    <a:cs typeface="微软雅黑" pitchFamily="34" charset="-120"/>
                  </a:rPr>
                  <a:t>B中的试剂是</a:t>
                </a:r>
                <a:r>
                  <a:rPr lang="en-US" altLang="zh-CN">
                    <a:solidFill>
                      <a:srgbClr val="000000"/>
                    </a:solidFill>
                    <a:latin typeface="SimSun" pitchFamily="34" charset="0"/>
                    <a:ea typeface="SimSun" pitchFamily="34" charset="-122"/>
                    <a:cs typeface="SimSun" pitchFamily="34" charset="-120"/>
                  </a:rPr>
                  <a:t>____________</a:t>
                </a:r>
                <a:r>
                  <a:rPr lang="en-US" altLang="zh-CN">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装置</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F</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中碱石灰的作用是</a:t>
                </a:r>
                <a:r>
                  <a:rPr lang="en-US" altLang="zh-CN">
                    <a:solidFill>
                      <a:srgbClr val="000000"/>
                    </a:solidFill>
                    <a:latin typeface="SimSun" pitchFamily="34" charset="0"/>
                    <a:ea typeface="SimSun" pitchFamily="34" charset="-122"/>
                    <a:cs typeface="SimSun" pitchFamily="34" charset="-120"/>
                  </a:rPr>
                  <a:t>____________________________________</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7" name="QB_6_BD.355_1#6b95e1f92?vop=1&amp;pid=e44794d94&amp;color=0,0,0&amp;vtp=1&amp;bbb=1&amp;hs=1"/>
              <p:cNvSpPr>
                <a:spLocks noRot="1" noChangeAspect="1" noMove="1" noResize="1" noEditPoints="1" noAdjustHandles="1" noChangeArrowheads="1" noChangeShapeType="1" noTextEdit="1"/>
              </p:cNvSpPr>
              <p:nvPr/>
            </p:nvSpPr>
            <p:spPr>
              <a:xfrm>
                <a:off x="832104" y="3638669"/>
                <a:ext cx="10533888" cy="1257300"/>
              </a:xfrm>
              <a:prstGeom prst="rect">
                <a:avLst/>
              </a:prstGeom>
              <a:blipFill>
                <a:blip r:embed="rId7"/>
                <a:stretch>
                  <a:fillRect l="-1389" r="-752" b="-72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6_AN.356_1#6b95e1f92.blank?vop=1&amp;pid=e44794d94&amp;color=0,0,0&amp;vpa=186&amp;vtp=1&amp;bbb=1&amp;rh=26.9"/>
              <p:cNvSpPr/>
              <p:nvPr/>
            </p:nvSpPr>
            <p:spPr>
              <a:xfrm>
                <a:off x="4838954" y="3646289"/>
                <a:ext cx="4583621" cy="341630"/>
              </a:xfrm>
              <a:prstGeom prst="rect">
                <a:avLst/>
              </a:prstGeom>
              <a:noFill/>
              <a:ln/>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6_AN.356_1#6b95e1f92.blank?vop=1&amp;pid=e44794d94&amp;color=0,0,0&amp;vpa=186&amp;vtp=1&amp;bbb=1&amp;rh=26.9"/>
              <p:cNvSpPr>
                <a:spLocks noRot="1" noChangeAspect="1" noMove="1" noResize="1" noEditPoints="1" noAdjustHandles="1" noChangeArrowheads="1" noChangeShapeType="1" noTextEdit="1"/>
              </p:cNvSpPr>
              <p:nvPr/>
            </p:nvSpPr>
            <p:spPr>
              <a:xfrm>
                <a:off x="4838954" y="3646289"/>
                <a:ext cx="4583621" cy="341630"/>
              </a:xfrm>
              <a:prstGeom prst="rect">
                <a:avLst/>
              </a:prstGeom>
              <a:blipFill>
                <a:blip r:embed="rId8"/>
                <a:stretch>
                  <a:fillRect l="-665" t="-17857" r="-532" b="-12500"/>
                </a:stretch>
              </a:blipFill>
              <a:ln/>
            </p:spPr>
            <p:txBody>
              <a:bodyPr/>
              <a:lstStyle/>
              <a:p>
                <a:r>
                  <a:rPr lang="zh-CN" altLang="en-US">
                    <a:noFill/>
                  </a:rPr>
                  <a:t> </a:t>
                </a:r>
              </a:p>
            </p:txBody>
          </p:sp>
        </mc:Fallback>
      </mc:AlternateContent>
      <p:sp>
        <p:nvSpPr>
          <p:cNvPr id="10" name="QB_6_AN.358_1#6b95e1f92.blank?vop=1&amp;pid=e44794d94&amp;color=0,0,0&amp;vpa=187&amp;vtp=1&amp;bbb=1"/>
          <p:cNvSpPr/>
          <p:nvPr/>
        </p:nvSpPr>
        <p:spPr>
          <a:xfrm>
            <a:off x="3171285" y="4027289"/>
            <a:ext cx="13096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饱和食盐水</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1" name="QB_6_AN.359_1#6b95e1f92.blank?vop=1&amp;pid=e44794d94&amp;color=0,0,0&amp;vpa=188&amp;vtp=1&amp;bbb=1&amp;hb=1"/>
              <p:cNvSpPr/>
              <p:nvPr/>
            </p:nvSpPr>
            <p:spPr>
              <a:xfrm>
                <a:off x="832104" y="4019669"/>
                <a:ext cx="10531904" cy="838200"/>
              </a:xfrm>
              <a:prstGeom prst="rect">
                <a:avLst/>
              </a:prstGeom>
              <a:noFill/>
              <a:ln/>
            </p:spPr>
            <p:txBody>
              <a:bodyPr wrap="square" lIns="0" tIns="0" rIns="0" bIns="0" rtlCol="0" anchor="t"/>
              <a:lstStyle/>
              <a:p>
                <a:pPr latinLnBrk="1">
                  <a:lnSpc>
                    <a:spcPts val="3263"/>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吸收</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b="0" i="0">
                    <a:solidFill>
                      <a:srgbClr val="FF0000"/>
                    </a:solidFill>
                    <a:latin typeface="微软雅黑" pitchFamily="34" charset="0"/>
                    <a:ea typeface="微软雅黑" pitchFamily="34" charset="-122"/>
                    <a:cs typeface="微软雅黑" pitchFamily="34" charset="-120"/>
                  </a:rPr>
                  <a:t>，同时防止空气中的水蒸</a:t>
                </a:r>
              </a:p>
              <a:p>
                <a:pPr latinLnBrk="1">
                  <a:lnSpc>
                    <a:spcPts val="3263"/>
                  </a:lnSpc>
                </a:pPr>
                <a:r>
                  <a:rPr lang="en-US" altLang="zh-CN" b="0" i="0">
                    <a:solidFill>
                      <a:srgbClr val="FF0000"/>
                    </a:solidFill>
                    <a:latin typeface="微软雅黑" pitchFamily="34" charset="0"/>
                    <a:ea typeface="微软雅黑" pitchFamily="34" charset="-122"/>
                    <a:cs typeface="微软雅黑" pitchFamily="34" charset="-120"/>
                  </a:rPr>
                  <a:t>气进入</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E</m:t>
                    </m:r>
                  </m:oMath>
                </a14:m>
                <a:r>
                  <a:rPr lang="en-US" altLang="zh-CN" b="0" i="0" dirty="0">
                    <a:solidFill>
                      <a:srgbClr val="FF0000"/>
                    </a:solidFill>
                    <a:latin typeface="微软雅黑" pitchFamily="34" charset="0"/>
                    <a:ea typeface="微软雅黑" pitchFamily="34" charset="-122"/>
                    <a:cs typeface="微软雅黑" pitchFamily="34" charset="-120"/>
                  </a:rPr>
                  <a:t>中</a:t>
                </a:r>
                <a:endParaRPr lang="en-US" altLang="zh-CN" dirty="0">
                  <a:solidFill>
                    <a:srgbClr val="FF0000"/>
                  </a:solidFill>
                </a:endParaRPr>
              </a:p>
            </p:txBody>
          </p:sp>
        </mc:Choice>
        <mc:Fallback xmlns="">
          <p:sp>
            <p:nvSpPr>
              <p:cNvPr id="11" name="QB_6_AN.359_1#6b95e1f92.blank?vop=1&amp;pid=e44794d94&amp;color=0,0,0&amp;vpa=188&amp;vtp=1&amp;bbb=1&amp;hb=1"/>
              <p:cNvSpPr>
                <a:spLocks noRot="1" noChangeAspect="1" noMove="1" noResize="1" noEditPoints="1" noAdjustHandles="1" noChangeArrowheads="1" noChangeShapeType="1" noTextEdit="1"/>
              </p:cNvSpPr>
              <p:nvPr/>
            </p:nvSpPr>
            <p:spPr>
              <a:xfrm>
                <a:off x="832104" y="4019669"/>
                <a:ext cx="10531904" cy="838200"/>
              </a:xfrm>
              <a:prstGeom prst="rect">
                <a:avLst/>
              </a:prstGeom>
              <a:blipFill>
                <a:blip r:embed="rId9"/>
                <a:stretch>
                  <a:fillRect l="-1390" r="-869"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QC_6_BD.360_1#f6244a2f6?vop=1&amp;pid=e44794d94&amp;color=0,0,0&amp;vtp=1&amp;bbb=1"/>
              <p:cNvSpPr/>
              <p:nvPr/>
            </p:nvSpPr>
            <p:spPr>
              <a:xfrm>
                <a:off x="832104" y="4917615"/>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（4）装置</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sz="1800" b="0" i="0" dirty="0">
                    <a:solidFill>
                      <a:srgbClr val="000000"/>
                    </a:solidFill>
                    <a:latin typeface="微软雅黑" pitchFamily="34" charset="0"/>
                    <a:ea typeface="微软雅黑" pitchFamily="34" charset="-122"/>
                    <a:cs typeface="微软雅黑" pitchFamily="34" charset="-120"/>
                  </a:rPr>
                  <a:t>水槽中盛装的试剂</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是</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p:txBody>
          </p:sp>
        </mc:Choice>
        <mc:Fallback xmlns="">
          <p:sp>
            <p:nvSpPr>
              <p:cNvPr id="12" name="QC_6_BD.360_1#f6244a2f6?vop=1&amp;pid=e44794d94&amp;color=0,0,0&amp;vtp=1&amp;bbb=1"/>
              <p:cNvSpPr>
                <a:spLocks noRot="1" noChangeAspect="1" noMove="1" noResize="1" noEditPoints="1" noAdjustHandles="1" noChangeArrowheads="1" noChangeShapeType="1" noTextEdit="1"/>
              </p:cNvSpPr>
              <p:nvPr/>
            </p:nvSpPr>
            <p:spPr>
              <a:xfrm>
                <a:off x="832104" y="4917615"/>
                <a:ext cx="10533888" cy="469900"/>
              </a:xfrm>
              <a:prstGeom prst="rect">
                <a:avLst/>
              </a:prstGeom>
              <a:blipFill>
                <a:blip r:embed="rId10"/>
                <a:stretch>
                  <a:fillRect l="-1389" b="-16883"/>
                </a:stretch>
              </a:blipFill>
              <a:ln/>
            </p:spPr>
            <p:txBody>
              <a:bodyPr/>
              <a:lstStyle/>
              <a:p>
                <a:r>
                  <a:rPr lang="zh-CN" altLang="en-US">
                    <a:noFill/>
                  </a:rPr>
                  <a:t> </a:t>
                </a:r>
              </a:p>
            </p:txBody>
          </p:sp>
        </mc:Fallback>
      </mc:AlternateContent>
      <p:sp>
        <p:nvSpPr>
          <p:cNvPr id="13" name="QC_6_AN.361_1#f6244a2f6.blank?vop=1&amp;pid=e44794d94&amp;color=0,0,0&amp;vpa=189&amp;vtp=1"/>
          <p:cNvSpPr/>
          <p:nvPr/>
        </p:nvSpPr>
        <p:spPr>
          <a:xfrm>
            <a:off x="4160298" y="4876340"/>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4" name="QC_6_BD.360_2#f6244a2f6.choices?vop=1&amp;pid=e44794d94&amp;color=0,0,0&amp;vtp=1&amp;bbb=1"/>
              <p:cNvSpPr/>
              <p:nvPr/>
            </p:nvSpPr>
            <p:spPr>
              <a:xfrm>
                <a:off x="832104" y="5371640"/>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12847" algn="l"/>
                    <a:tab pos="5158994" algn="l"/>
                    <a:tab pos="830364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自来水</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热水</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冰水混合物</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14" name="QC_6_BD.360_2#f6244a2f6.choices?vop=1&amp;pid=e44794d94&amp;color=0,0,0&amp;vtp=1&amp;bbb=1"/>
              <p:cNvSpPr>
                <a:spLocks noRot="1" noChangeAspect="1" noMove="1" noResize="1" noEditPoints="1" noAdjustHandles="1" noChangeArrowheads="1" noChangeShapeType="1" noTextEdit="1"/>
              </p:cNvSpPr>
              <p:nvPr/>
            </p:nvSpPr>
            <p:spPr>
              <a:xfrm>
                <a:off x="832104" y="5371640"/>
                <a:ext cx="10533888" cy="469900"/>
              </a:xfrm>
              <a:prstGeom prst="rect">
                <a:avLst/>
              </a:prstGeom>
              <a:blipFill>
                <a:blip r:embed="rId11"/>
                <a:stretch>
                  <a:fillRect l="-1389" b="-1818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
                                            <p:txEl>
                                              <p:pRg st="1" end="1"/>
                                            </p:txEl>
                                          </p:spTgt>
                                        </p:tgtEl>
                                        <p:attrNameLst>
                                          <p:attrName>style.visibility</p:attrName>
                                        </p:attrNameLst>
                                      </p:cBhvr>
                                      <p:to>
                                        <p:strVal val="visible"/>
                                      </p:to>
                                    </p:set>
                                    <p:anim calcmode="lin" valueType="num">
                                      <p:cBhvr additive="base">
                                        <p:cTn id="45"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3">
                                            <p:bg/>
                                          </p:spTgt>
                                        </p:tgtEl>
                                        <p:attrNameLst>
                                          <p:attrName>style.visibility</p:attrName>
                                        </p:attrNameLst>
                                      </p:cBhvr>
                                      <p:to>
                                        <p:strVal val="visible"/>
                                      </p:to>
                                    </p:set>
                                    <p:anim calcmode="lin" valueType="num">
                                      <p:cBhvr additive="base">
                                        <p:cTn id="51"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3">
                                            <p:bg/>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3">
                                            <p:txEl>
                                              <p:pRg st="0" end="0"/>
                                            </p:txEl>
                                          </p:spTgt>
                                        </p:tgtEl>
                                        <p:attrNameLst>
                                          <p:attrName>style.visibility</p:attrName>
                                        </p:attrNameLst>
                                      </p:cBhvr>
                                      <p:to>
                                        <p:strVal val="visible"/>
                                      </p:to>
                                    </p:set>
                                    <p:anim calcmode="lin" valueType="num">
                                      <p:cBhvr additive="base">
                                        <p:cTn id="55"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10" grpId="0" build="p" animBg="1"/>
      <p:bldP spid="11" grpId="0" build="p" animBg="1"/>
      <p:bldP spid="1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6_BD.30_1#90c9e8991?sp=1&amp;vop=1&amp;pid=5f60b384a&amp;color=0,0,0&amp;vtp=1&amp;bt=1&amp;bbb=1"/>
          <p:cNvSpPr/>
          <p:nvPr/>
        </p:nvSpPr>
        <p:spPr>
          <a:xfrm>
            <a:off x="832104" y="1078992"/>
            <a:ext cx="106695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将蛋白质溶液放在半透膜上静置，其成分通过半透膜的情况如图所示。</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31_1#90c9e8991.bracket?vop=1&amp;pid=5f60b384a&amp;color=0,0,0&amp;vpa=19&amp;vtp=1"/>
          <p:cNvSpPr/>
          <p:nvPr/>
        </p:nvSpPr>
        <p:spPr>
          <a:xfrm>
            <a:off x="108452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6_BD.30_2#90c9e8991?htil=1&amp;vop=1&amp;pid=5f60b384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85449" y="1622425"/>
            <a:ext cx="2130552" cy="18653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30_3#90c9e8991.choices?htil=1&amp;vop=1&amp;pid=5f60b384a&amp;color=0,0,0&amp;vtp=1&amp;bbb=1"/>
              <p:cNvSpPr/>
              <p:nvPr/>
            </p:nvSpPr>
            <p:spPr>
              <a:xfrm>
                <a:off x="832104" y="1529771"/>
                <a:ext cx="8321040"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能用丁达尔效应鉴别</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胶体和蛋白质溶液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该半透膜的孔径大小可能为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该半透膜可用来分离</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溶液和淀粉溶液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该半透膜可用来分离泥浆和淀粉溶液</a:t>
                </a:r>
                <a:endParaRPr lang="en-US" altLang="zh-CN" sz="1800" dirty="0"/>
              </a:p>
            </p:txBody>
          </p:sp>
        </mc:Choice>
        <mc:Fallback xmlns="">
          <p:sp>
            <p:nvSpPr>
              <p:cNvPr id="5" name="QC_6_BD.30_3#90c9e8991.choices?htil=1&amp;vop=1&amp;pid=5f60b384a&amp;color=0,0,0&amp;vtp=1&amp;bbb=1"/>
              <p:cNvSpPr>
                <a:spLocks noRot="1" noChangeAspect="1" noMove="1" noResize="1" noEditPoints="1" noAdjustHandles="1" noChangeArrowheads="1" noChangeShapeType="1" noTextEdit="1"/>
              </p:cNvSpPr>
              <p:nvPr/>
            </p:nvSpPr>
            <p:spPr>
              <a:xfrm>
                <a:off x="832104" y="1529771"/>
                <a:ext cx="8321040" cy="1676400"/>
              </a:xfrm>
              <a:prstGeom prst="rect">
                <a:avLst/>
              </a:prstGeom>
              <a:blipFill>
                <a:blip r:embed="rId4"/>
                <a:stretch>
                  <a:fillRect l="-1758"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0.xml><?xml version="1.0" encoding="utf-8"?>
<p:sld xmlns:a="http://schemas.openxmlformats.org/drawingml/2006/main" xmlns:r="http://schemas.openxmlformats.org/officeDocument/2006/relationships" xmlns:p="http://schemas.openxmlformats.org/presentationml/2006/main">
  <p:cSld name="Slide 115&amp;si=11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362_1#ff8c8f96f?vop=1&amp;pid=e44794d94&amp;color=0,0,0&amp;vtp=1&amp;bt=1&amp;bbb=1&amp;hb=1"/>
              <p:cNvSpPr/>
              <p:nvPr/>
            </p:nvSpPr>
            <p:spPr>
              <a:xfrm>
                <a:off x="832104" y="1078992"/>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（5）装置</a:t>
                </a:r>
                <a:r>
                  <a:rPr lang="en-US" altLang="zh-CN" sz="1800" b="0" i="0">
                    <a:solidFill>
                      <a:srgbClr val="000000"/>
                    </a:solidFill>
                    <a:latin typeface="微软雅黑" pitchFamily="34" charset="0"/>
                    <a:ea typeface="微软雅黑" pitchFamily="34" charset="-122"/>
                    <a:cs typeface="微软雅黑" pitchFamily="34" charset="-120"/>
                  </a:rPr>
                  <a:t>C中固体产物中有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和另一种常见的钠盐，</a:t>
                </a:r>
                <a:r>
                  <a:rPr lang="en-US" altLang="zh-CN" sz="1800" b="0" i="0">
                    <a:solidFill>
                      <a:srgbClr val="000000"/>
                    </a:solidFill>
                    <a:latin typeface="微软雅黑" pitchFamily="34" charset="0"/>
                    <a:ea typeface="微软雅黑" pitchFamily="34" charset="-122"/>
                    <a:cs typeface="微软雅黑" pitchFamily="34" charset="-120"/>
                  </a:rPr>
                  <a:t>写出该反应的化学方程式：</a:t>
                </a:r>
                <a:r>
                  <a:rPr lang="en-US" altLang="zh-CN" sz="1800" i="0">
                    <a:solidFill>
                      <a:srgbClr val="000000"/>
                    </a:solidFill>
                    <a:latin typeface="SimSun" pitchFamily="34" charset="0"/>
                    <a:ea typeface="SimSun" pitchFamily="34" charset="-122"/>
                    <a:cs typeface="SimSun" pitchFamily="34" charset="-120"/>
                  </a:rPr>
                  <a:t>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（6</a:t>
                </a:r>
                <a:r>
                  <a:rPr lang="en-US" altLang="zh-CN">
                    <a:solidFill>
                      <a:srgbClr val="000000"/>
                    </a:solidFill>
                    <a:latin typeface="微软雅黑" pitchFamily="34" charset="0"/>
                    <a:ea typeface="微软雅黑" pitchFamily="34" charset="-122"/>
                    <a:cs typeface="微软雅黑" pitchFamily="34" charset="-120"/>
                  </a:rPr>
                  <a:t>）为进一步探究</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Cl</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dirty="0">
                    <a:solidFill>
                      <a:srgbClr val="000000"/>
                    </a:solidFill>
                    <a:latin typeface="微软雅黑" pitchFamily="34" charset="0"/>
                    <a:ea typeface="微软雅黑" pitchFamily="34" charset="-122"/>
                    <a:cs typeface="微软雅黑" pitchFamily="34" charset="-120"/>
                  </a:rPr>
                  <a:t>的性质，甲同学取</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Cl</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滴到湿润的有色布条上，</a:t>
                </a:r>
                <a:r>
                  <a:rPr lang="en-US" altLang="zh-CN">
                    <a:solidFill>
                      <a:srgbClr val="000000"/>
                    </a:solidFill>
                    <a:latin typeface="SimSun" pitchFamily="34" charset="0"/>
                    <a:ea typeface="SimSun" pitchFamily="34" charset="-122"/>
                    <a:cs typeface="SimSun" pitchFamily="34" charset="-120"/>
                  </a:rPr>
                  <a:t>____</a:t>
                </a:r>
                <a:r>
                  <a:rPr lang="en-US" altLang="zh-CN">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填“能”或“</a:t>
                </a:r>
                <a:r>
                  <a:rPr lang="en-US" altLang="zh-CN">
                    <a:solidFill>
                      <a:srgbClr val="000000"/>
                    </a:solidFill>
                    <a:latin typeface="微软雅黑" pitchFamily="34" charset="0"/>
                    <a:ea typeface="微软雅黑" pitchFamily="34" charset="-122"/>
                    <a:cs typeface="微软雅黑" pitchFamily="34" charset="-120"/>
                  </a:rPr>
                  <a:t>不能”）</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观察到有色布条褪色。</a:t>
                </a:r>
                <a:endParaRPr lang="en-US" altLang="zh-CN" dirty="0">
                  <a:solidFill>
                    <a:srgbClr val="000000"/>
                  </a:solidFill>
                </a:endParaRPr>
              </a:p>
            </p:txBody>
          </p:sp>
        </mc:Choice>
        <mc:Fallback xmlns="">
          <p:sp>
            <p:nvSpPr>
              <p:cNvPr id="2" name="QB_6_BD.362_1#ff8c8f96f?vop=1&amp;pid=e44794d94&amp;color=0,0,0&amp;vtp=1&amp;bt=1&amp;bbb=1&amp;hb=1"/>
              <p:cNvSpPr>
                <a:spLocks noRot="1" noChangeAspect="1" noMove="1" noResize="1" noEditPoints="1" noAdjustHandles="1" noChangeArrowheads="1" noChangeShapeType="1" noTextEdit="1"/>
              </p:cNvSpPr>
              <p:nvPr/>
            </p:nvSpPr>
            <p:spPr>
              <a:xfrm>
                <a:off x="832104" y="1078992"/>
                <a:ext cx="10533888" cy="1676400"/>
              </a:xfrm>
              <a:prstGeom prst="rect">
                <a:avLst/>
              </a:prstGeom>
              <a:blipFill>
                <a:blip r:embed="rId3"/>
                <a:stretch>
                  <a:fillRect l="-1389" r="-1447" b="-545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6_AN.363_1#ff8c8f96f.blank?vop=1&amp;pid=e44794d94&amp;color=0,0,0&amp;vpa=190&amp;vtp=1&amp;bbb=1&amp;rh=23.75&amp;hb=1"/>
              <p:cNvSpPr/>
              <p:nvPr/>
            </p:nvSpPr>
            <p:spPr>
              <a:xfrm>
                <a:off x="832104" y="1040892"/>
                <a:ext cx="10531904" cy="812800"/>
              </a:xfrm>
              <a:prstGeom prst="rect">
                <a:avLst/>
              </a:prstGeom>
              <a:noFill/>
              <a:ln/>
            </p:spPr>
            <p:txBody>
              <a:bodyPr wrap="square" lIns="0" tIns="0" rIns="0" bIns="0" rtlCol="0" anchor="t"/>
              <a:lstStyle/>
              <a:p>
                <a:pPr latinLnBrk="1">
                  <a:lnSpc>
                    <a:spcPts val="3177"/>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NaCl</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NaHCO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6_AN.363_1#ff8c8f96f.blank?vop=1&amp;pid=e44794d94&amp;color=0,0,0&amp;vpa=190&amp;vtp=1&amp;bbb=1&amp;rh=23.75&amp;hb=1"/>
              <p:cNvSpPr>
                <a:spLocks noRot="1" noChangeAspect="1" noMove="1" noResize="1" noEditPoints="1" noAdjustHandles="1" noChangeArrowheads="1" noChangeShapeType="1" noTextEdit="1"/>
              </p:cNvSpPr>
              <p:nvPr/>
            </p:nvSpPr>
            <p:spPr>
              <a:xfrm>
                <a:off x="832104" y="1040892"/>
                <a:ext cx="10531904" cy="812800"/>
              </a:xfrm>
              <a:prstGeom prst="rect">
                <a:avLst/>
              </a:prstGeom>
              <a:blipFill>
                <a:blip r:embed="rId4"/>
                <a:stretch>
                  <a:fillRect l="-753" b="-5263"/>
                </a:stretch>
              </a:blipFill>
              <a:ln/>
            </p:spPr>
            <p:txBody>
              <a:bodyPr/>
              <a:lstStyle/>
              <a:p>
                <a:r>
                  <a:rPr lang="zh-CN" altLang="en-US">
                    <a:noFill/>
                  </a:rPr>
                  <a:t> </a:t>
                </a:r>
              </a:p>
            </p:txBody>
          </p:sp>
        </mc:Fallback>
      </mc:AlternateContent>
      <p:sp>
        <p:nvSpPr>
          <p:cNvPr id="5" name="QB_6_AN.365_1#ff8c8f96f.blank?vop=1&amp;pid=e44794d94&amp;color=0,0,0&amp;vpa=191&amp;vtp=1"/>
          <p:cNvSpPr/>
          <p:nvPr/>
        </p:nvSpPr>
        <p:spPr>
          <a:xfrm>
            <a:off x="8395620" y="1886712"/>
            <a:ext cx="395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能</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111.xml><?xml version="1.0" encoding="utf-8"?>
<p:sld xmlns:a="http://schemas.openxmlformats.org/drawingml/2006/main" xmlns:r="http://schemas.openxmlformats.org/officeDocument/2006/relationships" xmlns:p="http://schemas.openxmlformats.org/presentationml/2006/main">
  <p:cSld name="Slide 116&amp;si=11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366_1#61d641576?vop=1&amp;pid=c86cec090&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某同学欲探究</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的氧化性、还原性，现进行以下探究：</a:t>
                </a:r>
                <a:endParaRPr lang="en-US" altLang="zh-CN" sz="1800" dirty="0">
                  <a:solidFill>
                    <a:srgbClr val="000000"/>
                  </a:solidFill>
                </a:endParaRPr>
              </a:p>
            </p:txBody>
          </p:sp>
        </mc:Choice>
        <mc:Fallback xmlns="">
          <p:sp>
            <p:nvSpPr>
              <p:cNvPr id="2" name="QO_5_BD.366_1#61d641576?vop=1&amp;pid=c86cec090&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6_BD.367_1#310447271?sp=1&amp;vop=1&amp;pid=61d641576&amp;color=0,0,0&amp;vtp=1&amp;bbb=1&amp;hb=1"/>
              <p:cNvSpPr/>
              <p:nvPr/>
            </p:nvSpPr>
            <p:spPr>
              <a:xfrm>
                <a:off x="832104" y="1529890"/>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a:solidFill>
                      <a:srgbClr val="000000"/>
                    </a:solidFill>
                    <a:latin typeface="微软雅黑" pitchFamily="34" charset="0"/>
                    <a:ea typeface="微软雅黑" pitchFamily="34" charset="-122"/>
                    <a:cs typeface="微软雅黑" pitchFamily="34" charset="-120"/>
                  </a:rPr>
                  <a:t>）该同学从化合价的角度分析</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既有氧化性又有还原性</a:t>
                </a:r>
                <a:r>
                  <a:rPr lang="en-US" altLang="zh-CN" sz="1800" b="0" i="0">
                    <a:solidFill>
                      <a:srgbClr val="000000"/>
                    </a:solidFill>
                    <a:latin typeface="微软雅黑" pitchFamily="34" charset="0"/>
                    <a:ea typeface="微软雅黑" pitchFamily="34" charset="-122"/>
                    <a:cs typeface="微软雅黑" pitchFamily="34" charset="-120"/>
                  </a:rPr>
                  <a:t>，探究</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的氧化性可以选取的物质是</a:t>
                </a:r>
                <a:r>
                  <a:rPr lang="en-US" altLang="zh-CN" sz="1800" i="0">
                    <a:solidFill>
                      <a:srgbClr val="000000"/>
                    </a:solidFill>
                    <a:latin typeface="SimSun" pitchFamily="34" charset="0"/>
                    <a:ea typeface="SimSun" pitchFamily="34" charset="-122"/>
                    <a:cs typeface="SimSun" pitchFamily="34" charset="-120"/>
                  </a:rPr>
                  <a:t>___</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①</a:t>
                </a:r>
                <a:r>
                  <a:rPr lang="en-US" altLang="zh-CN" sz="1800" b="0" i="0" dirty="0">
                    <a:solidFill>
                      <a:srgbClr val="000000"/>
                    </a:solidFill>
                    <a:latin typeface="微软雅黑" pitchFamily="34" charset="0"/>
                    <a:ea typeface="微软雅黑" pitchFamily="34" charset="-122"/>
                    <a:cs typeface="微软雅黑" pitchFamily="34" charset="-120"/>
                  </a:rPr>
                  <a:t>淀粉</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KI</m:t>
                    </m:r>
                  </m:oMath>
                </a14:m>
                <a:r>
                  <a:rPr lang="en-US" altLang="zh-CN" sz="1800" b="0" i="0" dirty="0">
                    <a:solidFill>
                      <a:srgbClr val="000000"/>
                    </a:solidFill>
                    <a:latin typeface="微软雅黑" pitchFamily="34" charset="0"/>
                    <a:ea typeface="微软雅黑" pitchFamily="34" charset="-122"/>
                    <a:cs typeface="微软雅黑" pitchFamily="34" charset="-120"/>
                  </a:rPr>
                  <a:t>溶液（酸性）</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②酸性</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③</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④</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根</a:t>
                </a:r>
                <a:r>
                  <a:rPr lang="en-US" altLang="zh-CN" sz="1800" b="0" i="0">
                    <a:solidFill>
                      <a:srgbClr val="000000"/>
                    </a:solidFill>
                    <a:latin typeface="微软雅黑" pitchFamily="34" charset="0"/>
                    <a:ea typeface="微软雅黑" pitchFamily="34" charset="-122"/>
                    <a:cs typeface="微软雅黑" pitchFamily="34" charset="-120"/>
                  </a:rPr>
                  <a:t>据所选的物质进行实验，观察到</a:t>
                </a:r>
                <a:r>
                  <a:rPr lang="en-US" altLang="zh-CN" sz="1800" i="0">
                    <a:solidFill>
                      <a:srgbClr val="000000"/>
                    </a:solidFill>
                    <a:latin typeface="SimSun" pitchFamily="34" charset="0"/>
                    <a:ea typeface="SimSun" pitchFamily="34" charset="-122"/>
                    <a:cs typeface="SimSun" pitchFamily="34" charset="-120"/>
                  </a:rPr>
                  <a:t>_________________________</a:t>
                </a:r>
                <a:r>
                  <a:rPr lang="en-US" altLang="zh-CN" sz="1800" b="0" i="0">
                    <a:solidFill>
                      <a:srgbClr val="000000"/>
                    </a:solidFill>
                    <a:latin typeface="微软雅黑" pitchFamily="34" charset="0"/>
                    <a:ea typeface="微软雅黑" pitchFamily="34" charset="-122"/>
                    <a:cs typeface="微软雅黑" pitchFamily="34" charset="-120"/>
                  </a:rPr>
                  <a:t>现象，证明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有氧化性</a:t>
                </a:r>
                <a:r>
                  <a:rPr lang="en-US" altLang="zh-CN" sz="1800" b="0" i="0">
                    <a:solidFill>
                      <a:srgbClr val="000000"/>
                    </a:solidFill>
                    <a:latin typeface="微软雅黑" pitchFamily="34" charset="0"/>
                    <a:ea typeface="微软雅黑" pitchFamily="34" charset="-122"/>
                    <a:cs typeface="微软雅黑" pitchFamily="34" charset="-120"/>
                  </a:rPr>
                  <a:t>，反应的离子方</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程式为</a:t>
                </a:r>
                <a:r>
                  <a:rPr lang="en-US" altLang="zh-CN" i="0">
                    <a:solidFill>
                      <a:srgbClr val="000000"/>
                    </a:solidFill>
                    <a:latin typeface="SimSun" pitchFamily="34" charset="0"/>
                    <a:ea typeface="SimSun" pitchFamily="34" charset="-122"/>
                    <a:cs typeface="SimSun" pitchFamily="34" charset="-120"/>
                  </a:rPr>
                  <a:t>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3" name="QB_6_BD.367_1#310447271?sp=1&amp;vop=1&amp;pid=61d641576&amp;color=0,0,0&amp;vtp=1&amp;bbb=1&amp;hb=1"/>
              <p:cNvSpPr>
                <a:spLocks noRot="1" noChangeAspect="1" noMove="1" noResize="1" noEditPoints="1" noAdjustHandles="1" noChangeArrowheads="1" noChangeShapeType="1" noTextEdit="1"/>
              </p:cNvSpPr>
              <p:nvPr/>
            </p:nvSpPr>
            <p:spPr>
              <a:xfrm>
                <a:off x="832104" y="1529890"/>
                <a:ext cx="10533888" cy="2095500"/>
              </a:xfrm>
              <a:prstGeom prst="rect">
                <a:avLst/>
              </a:prstGeom>
              <a:blipFill>
                <a:blip r:embed="rId4"/>
                <a:stretch>
                  <a:fillRect l="-1389" r="-810" b="-4360"/>
                </a:stretch>
              </a:blipFill>
              <a:ln/>
            </p:spPr>
            <p:txBody>
              <a:bodyPr/>
              <a:lstStyle/>
              <a:p>
                <a:r>
                  <a:rPr lang="zh-CN" altLang="en-US">
                    <a:noFill/>
                  </a:rPr>
                  <a:t> </a:t>
                </a:r>
              </a:p>
            </p:txBody>
          </p:sp>
        </mc:Fallback>
      </mc:AlternateContent>
      <p:sp>
        <p:nvSpPr>
          <p:cNvPr id="4" name="QB_6_AN.368_1#310447271.blank?vop=1&amp;pid=61d641576&amp;color=0,0,0&amp;vpa=192&amp;vtp=1"/>
          <p:cNvSpPr/>
          <p:nvPr/>
        </p:nvSpPr>
        <p:spPr>
          <a:xfrm>
            <a:off x="10873581" y="1499410"/>
            <a:ext cx="395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①</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5" name="QB_6_AN.369_1#310447271.blank?vop=1&amp;pid=61d641576&amp;color=0,0,0&amp;vpa=193&amp;vtp=1&amp;bbb=1"/>
              <p:cNvSpPr/>
              <p:nvPr/>
            </p:nvSpPr>
            <p:spPr>
              <a:xfrm>
                <a:off x="4253960" y="2839458"/>
                <a:ext cx="2843213"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淀粉</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KI</m:t>
                    </m:r>
                  </m:oMath>
                </a14:m>
                <a:r>
                  <a:rPr lang="en-US" altLang="zh-CN" b="0" i="0" dirty="0">
                    <a:solidFill>
                      <a:srgbClr val="FF0000"/>
                    </a:solidFill>
                    <a:latin typeface="微软雅黑" pitchFamily="34" charset="0"/>
                    <a:ea typeface="微软雅黑" pitchFamily="34" charset="-122"/>
                    <a:cs typeface="微软雅黑" pitchFamily="34" charset="-120"/>
                  </a:rPr>
                  <a:t>溶液（酸性）变蓝</a:t>
                </a:r>
                <a:endParaRPr lang="en-US" altLang="zh-CN" dirty="0">
                  <a:solidFill>
                    <a:srgbClr val="FF0000"/>
                  </a:solidFill>
                </a:endParaRPr>
              </a:p>
            </p:txBody>
          </p:sp>
        </mc:Choice>
        <mc:Fallback xmlns="">
          <p:sp>
            <p:nvSpPr>
              <p:cNvPr id="5" name="QB_6_AN.369_1#310447271.blank?vop=1&amp;pid=61d641576&amp;color=0,0,0&amp;vpa=193&amp;vtp=1&amp;bbb=1"/>
              <p:cNvSpPr>
                <a:spLocks noRot="1" noChangeAspect="1" noMove="1" noResize="1" noEditPoints="1" noAdjustHandles="1" noChangeArrowheads="1" noChangeShapeType="1" noTextEdit="1"/>
              </p:cNvSpPr>
              <p:nvPr/>
            </p:nvSpPr>
            <p:spPr>
              <a:xfrm>
                <a:off x="4253960" y="2839458"/>
                <a:ext cx="2843213" cy="279400"/>
              </a:xfrm>
              <a:prstGeom prst="rect">
                <a:avLst/>
              </a:prstGeom>
              <a:blipFill>
                <a:blip r:embed="rId5"/>
                <a:stretch>
                  <a:fillRect l="-2575" t="-32609" r="-2361" b="-4347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N.370_1#310447271.blank?vop=1&amp;pid=61d641576&amp;color=0,0,0&amp;vpa=194&amp;vtp=1&amp;bbb=1&amp;rh=23.75"/>
              <p:cNvSpPr/>
              <p:nvPr/>
            </p:nvSpPr>
            <p:spPr>
              <a:xfrm>
                <a:off x="1573467" y="3224395"/>
                <a:ext cx="3338322"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370_1#310447271.blank?vop=1&amp;pid=61d641576&amp;color=0,0,0&amp;vpa=194&amp;vtp=1&amp;bbb=1&amp;rh=23.75"/>
              <p:cNvSpPr>
                <a:spLocks noRot="1" noChangeAspect="1" noMove="1" noResize="1" noEditPoints="1" noAdjustHandles="1" noChangeArrowheads="1" noChangeShapeType="1" noTextEdit="1"/>
              </p:cNvSpPr>
              <p:nvPr/>
            </p:nvSpPr>
            <p:spPr>
              <a:xfrm>
                <a:off x="1573467" y="3224395"/>
                <a:ext cx="3338322" cy="301625"/>
              </a:xfrm>
              <a:prstGeom prst="rect">
                <a:avLst/>
              </a:prstGeom>
              <a:blipFill>
                <a:blip r:embed="rId6"/>
                <a:stretch>
                  <a:fillRect l="-730" r="-730" b="-2449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6_BD.371_1#34af9d752?sp=1&amp;vop=1&amp;pid=61d641576&amp;color=0,0,0&amp;vtp=1&amp;bbb=1"/>
              <p:cNvSpPr/>
              <p:nvPr/>
            </p:nvSpPr>
            <p:spPr>
              <a:xfrm>
                <a:off x="832104" y="362539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（2）继续探究：</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资</a:t>
                </a:r>
                <a:r>
                  <a:rPr lang="en-US" altLang="zh-CN" sz="1800" b="0" i="0">
                    <a:solidFill>
                      <a:srgbClr val="000000"/>
                    </a:solidFill>
                    <a:latin typeface="微软雅黑" pitchFamily="34" charset="0"/>
                    <a:ea typeface="微软雅黑" pitchFamily="34" charset="-122"/>
                    <a:cs typeface="微软雅黑" pitchFamily="34" charset="-120"/>
                  </a:rPr>
                  <a:t>料：</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7" name="QB_6_BD.371_1#34af9d752?sp=1&amp;vop=1&amp;pid=61d641576&amp;color=0,0,0&amp;vtp=1&amp;bbb=1"/>
              <p:cNvSpPr>
                <a:spLocks noRot="1" noChangeAspect="1" noMove="1" noResize="1" noEditPoints="1" noAdjustHandles="1" noChangeArrowheads="1" noChangeShapeType="1" noTextEdit="1"/>
              </p:cNvSpPr>
              <p:nvPr/>
            </p:nvSpPr>
            <p:spPr>
              <a:xfrm>
                <a:off x="832104" y="3625390"/>
                <a:ext cx="10533888" cy="838200"/>
              </a:xfrm>
              <a:prstGeom prst="rect">
                <a:avLst/>
              </a:prstGeom>
              <a:blipFill>
                <a:blip r:embed="rId7"/>
                <a:stretch>
                  <a:fillRect l="-1389" b="-10949"/>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6_BD.371_2#34af9d752?vop=1&amp;pid=61d641576&amp;color=0,0,0&amp;vtp=1&amp;bt=1&amp;bbb=1&amp;hb=1">
                <a:extLst>
                  <a:ext uri="{FF2B5EF4-FFF2-40B4-BE49-F238E27FC236}">
                    <a16:creationId xmlns:a16="http://schemas.microsoft.com/office/drawing/2014/main" id="{42EFC9C1-BF79-CFC8-E8BC-DBFFCDAF323B}"/>
                  </a:ext>
                </a:extLst>
              </p:cNvPr>
              <p:cNvSpPr/>
              <p:nvPr/>
            </p:nvSpPr>
            <p:spPr>
              <a:xfrm>
                <a:off x="829056" y="4463590"/>
                <a:ext cx="10533888" cy="113792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a:t>
                </a:r>
                <a:r>
                  <a:rPr lang="en-US" altLang="zh-CN" sz="1800" b="0" i="0" dirty="0" err="1">
                    <a:solidFill>
                      <a:srgbClr val="000000"/>
                    </a:solidFill>
                    <a:latin typeface="微软雅黑" pitchFamily="34" charset="0"/>
                    <a:ea typeface="微软雅黑" pitchFamily="34" charset="-122"/>
                    <a:cs typeface="微软雅黑" pitchFamily="34" charset="-120"/>
                  </a:rPr>
                  <a:t>制备</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err="1">
                    <a:solidFill>
                      <a:srgbClr val="000000"/>
                    </a:solidFill>
                    <a:latin typeface="微软雅黑" pitchFamily="34" charset="0"/>
                    <a:ea typeface="微软雅黑" pitchFamily="34" charset="-122"/>
                    <a:cs typeface="微软雅黑" pitchFamily="34" charset="-120"/>
                  </a:rPr>
                  <a:t>溶于冰水中，产生少量气泡，得溶液A。向A中加入过量稀</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，得溶液B。</a:t>
                </a:r>
                <a:endParaRPr lang="en-US" altLang="zh-CN" sz="1800" dirty="0">
                  <a:solidFill>
                    <a:srgbClr val="000000"/>
                  </a:solidFill>
                </a:endParaRPr>
              </a:p>
              <a:p>
                <a:pPr latinLnBrk="1">
                  <a:lnSpc>
                    <a:spcPts val="3300"/>
                  </a:lnSpc>
                </a:pPr>
                <a:r>
                  <a:rPr lang="en-US" altLang="zh-CN" b="0" i="0" dirty="0">
                    <a:solidFill>
                      <a:srgbClr val="000000"/>
                    </a:solidFill>
                    <a:latin typeface="微软雅黑" pitchFamily="34" charset="0"/>
                    <a:ea typeface="微软雅黑" pitchFamily="34" charset="-122"/>
                    <a:cs typeface="微软雅黑" pitchFamily="34" charset="-120"/>
                  </a:rPr>
                  <a:t>②</a:t>
                </a:r>
                <a:r>
                  <a:rPr lang="en-US" altLang="zh-CN" sz="1800" b="0" i="0" dirty="0" err="1">
                    <a:solidFill>
                      <a:srgbClr val="000000"/>
                    </a:solidFill>
                    <a:latin typeface="微软雅黑" pitchFamily="34" charset="0"/>
                    <a:ea typeface="微软雅黑" pitchFamily="34" charset="-122"/>
                    <a:cs typeface="微软雅黑" pitchFamily="34" charset="-120"/>
                  </a:rPr>
                  <a:t>检验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err="1">
                    <a:solidFill>
                      <a:srgbClr val="000000"/>
                    </a:solidFill>
                    <a:latin typeface="微软雅黑" pitchFamily="34" charset="0"/>
                    <a:ea typeface="微软雅黑" pitchFamily="34" charset="-122"/>
                    <a:cs typeface="微软雅黑" pitchFamily="34" charset="-120"/>
                  </a:rPr>
                  <a:t>向溶液A、B中分别滴加适量</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溶液</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8" name="QB_6_BD.371_2#34af9d752?vop=1&amp;pid=61d641576&amp;color=0,0,0&amp;vtp=1&amp;bt=1&amp;bbb=1&amp;hb=1">
                <a:extLst>
                  <a:ext uri="{FF2B5EF4-FFF2-40B4-BE49-F238E27FC236}">
                    <a16:creationId xmlns:a16="http://schemas.microsoft.com/office/drawing/2014/main" id="{42EFC9C1-BF79-CFC8-E8BC-DBFFCDAF323B}"/>
                  </a:ext>
                </a:extLst>
              </p:cNvPr>
              <p:cNvSpPr>
                <a:spLocks noRot="1" noChangeAspect="1" noMove="1" noResize="1" noEditPoints="1" noAdjustHandles="1" noChangeArrowheads="1" noChangeShapeType="1" noTextEdit="1"/>
              </p:cNvSpPr>
              <p:nvPr/>
            </p:nvSpPr>
            <p:spPr>
              <a:xfrm>
                <a:off x="829056" y="4463590"/>
                <a:ext cx="10533888" cy="1137920"/>
              </a:xfrm>
              <a:prstGeom prst="rect">
                <a:avLst/>
              </a:prstGeom>
              <a:blipFill>
                <a:blip r:embed="rId8"/>
                <a:stretch>
                  <a:fillRect l="-133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p:cSld name="Slide 117&amp;si=117">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371_2#34af9d752?vop=1&amp;pid=61d641576&amp;color=0,0,0&amp;vtp=1&amp;bt=1&amp;bbb=1&amp;hb=1"/>
              <p:cNvSpPr/>
              <p:nvPr/>
            </p:nvSpPr>
            <p:spPr>
              <a:xfrm>
                <a:off x="832104" y="1080000"/>
                <a:ext cx="10533888" cy="3771900"/>
              </a:xfrm>
              <a:prstGeom prst="rect">
                <a:avLst/>
              </a:prstGeom>
              <a:noFill/>
              <a:ln/>
            </p:spPr>
            <p:txBody>
              <a:bodyPr wrap="none" lIns="0" tIns="0" rIns="0" bIns="0" rtlCol="0" anchor="t"/>
              <a:lstStyle/>
              <a:p>
                <a:pPr latinLnBrk="1">
                  <a:lnSpc>
                    <a:spcPts val="3300"/>
                  </a:lnSpc>
                </a:pPr>
                <a:r>
                  <a:rPr lang="en-US" altLang="zh-CN" b="0" i="0" dirty="0">
                    <a:solidFill>
                      <a:srgbClr val="000000"/>
                    </a:solidFill>
                    <a:latin typeface="微软雅黑" pitchFamily="34" charset="0"/>
                    <a:ea typeface="微软雅黑" pitchFamily="34" charset="-122"/>
                    <a:cs typeface="微软雅黑" pitchFamily="34" charset="-120"/>
                  </a:rPr>
                  <a:t>Ⅰ</a:t>
                </a:r>
                <a:r>
                  <a:rPr lang="en-US" altLang="zh-CN" sz="1800" b="0" i="0" dirty="0">
                    <a:solidFill>
                      <a:srgbClr val="000000"/>
                    </a:solidFill>
                    <a:latin typeface="微软雅黑" pitchFamily="34" charset="0"/>
                    <a:ea typeface="微软雅黑" pitchFamily="34" charset="-122"/>
                    <a:cs typeface="微软雅黑" pitchFamily="34" charset="-120"/>
                  </a:rPr>
                  <a:t>.B中产生气泡，滴入的溶液紫色褪去。反应的离子方程式为</a:t>
                </a:r>
                <a:r>
                  <a:rPr lang="en-US" altLang="zh-CN" sz="1800" i="0" dirty="0">
                    <a:solidFill>
                      <a:srgbClr val="000000"/>
                    </a:solidFill>
                    <a:latin typeface="SimSun" pitchFamily="34" charset="0"/>
                    <a:ea typeface="SimSun" pitchFamily="34" charset="-122"/>
                    <a:cs typeface="SimSun" pitchFamily="34" charset="-120"/>
                  </a:rPr>
                  <a:t>______________________________________</a:t>
                </a:r>
              </a:p>
              <a:p>
                <a:pPr latinLnBrk="1">
                  <a:lnSpc>
                    <a:spcPts val="3300"/>
                  </a:lnSpc>
                </a:pPr>
                <a:r>
                  <a:rPr lang="en-US" altLang="zh-CN" sz="1800" i="0" dirty="0">
                    <a:solidFill>
                      <a:srgbClr val="000000"/>
                    </a:solidFill>
                    <a:latin typeface="SimSun" pitchFamily="34" charset="0"/>
                    <a:ea typeface="SimSun" pitchFamily="34" charset="-122"/>
                    <a:cs typeface="SimSun" pitchFamily="34" charset="-120"/>
                  </a:rPr>
                  <a:t>_________________________________________________________________________________________</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dirty="0" err="1">
                    <a:solidFill>
                      <a:srgbClr val="000000"/>
                    </a:solidFill>
                    <a:latin typeface="微软雅黑" pitchFamily="34" charset="0"/>
                    <a:ea typeface="微软雅黑" pitchFamily="34" charset="-122"/>
                    <a:cs typeface="微软雅黑" pitchFamily="34" charset="-120"/>
                  </a:rPr>
                  <a:t>Ⅱ</a:t>
                </a:r>
                <a:r>
                  <a:rPr lang="en-US" altLang="zh-CN" sz="1800" b="0" i="0" dirty="0" err="1">
                    <a:solidFill>
                      <a:srgbClr val="000000"/>
                    </a:solidFill>
                    <a:latin typeface="微软雅黑" pitchFamily="34" charset="0"/>
                    <a:ea typeface="微软雅黑" pitchFamily="34" charset="-122"/>
                    <a:cs typeface="微软雅黑" pitchFamily="34" charset="-120"/>
                  </a:rPr>
                  <a:t>.A中滴入的溶液紫色褪去，有棕褐色固体生成，产生大量气泡。推测固体可能含</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err="1">
                    <a:solidFill>
                      <a:srgbClr val="000000"/>
                    </a:solidFill>
                    <a:latin typeface="微软雅黑" pitchFamily="34" charset="0"/>
                    <a:ea typeface="微软雅黑" pitchFamily="34" charset="-122"/>
                    <a:cs typeface="微软雅黑" pitchFamily="34" charset="-120"/>
                  </a:rPr>
                  <a:t>对其产生的原</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3300"/>
                  </a:lnSpc>
                </a:pPr>
                <a:r>
                  <a:rPr lang="en-US" altLang="zh-CN" sz="1800" b="0" i="0" dirty="0" err="1">
                    <a:solidFill>
                      <a:srgbClr val="000000"/>
                    </a:solidFill>
                    <a:latin typeface="微软雅黑" pitchFamily="34" charset="0"/>
                    <a:ea typeface="微软雅黑" pitchFamily="34" charset="-122"/>
                    <a:cs typeface="微软雅黑" pitchFamily="34" charset="-120"/>
                  </a:rPr>
                  <a:t>因提出猜想</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dirty="0" err="1">
                    <a:solidFill>
                      <a:srgbClr val="000000"/>
                    </a:solidFill>
                    <a:latin typeface="微软雅黑" pitchFamily="34" charset="0"/>
                    <a:ea typeface="微软雅黑" pitchFamily="34" charset="-122"/>
                    <a:cs typeface="微软雅黑" pitchFamily="34" charset="-120"/>
                  </a:rPr>
                  <a:t>猜</a:t>
                </a:r>
                <a:r>
                  <a:rPr lang="en-US" altLang="zh-CN" sz="1800" b="0" i="0" dirty="0" err="1">
                    <a:solidFill>
                      <a:srgbClr val="000000"/>
                    </a:solidFill>
                    <a:latin typeface="微软雅黑" pitchFamily="34" charset="0"/>
                    <a:ea typeface="微软雅黑" pitchFamily="34" charset="-122"/>
                    <a:cs typeface="微软雅黑" pitchFamily="34" charset="-120"/>
                  </a:rPr>
                  <a:t>想</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err="1">
                    <a:solidFill>
                      <a:srgbClr val="000000"/>
                    </a:solidFill>
                    <a:latin typeface="微软雅黑" pitchFamily="34" charset="0"/>
                    <a:ea typeface="微软雅黑" pitchFamily="34" charset="-122"/>
                    <a:cs typeface="微软雅黑" pitchFamily="34" charset="-120"/>
                  </a:rPr>
                  <a:t>有氧化性，能被还原为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dirty="0" err="1">
                    <a:solidFill>
                      <a:srgbClr val="000000"/>
                    </a:solidFill>
                    <a:latin typeface="微软雅黑" pitchFamily="34" charset="0"/>
                    <a:ea typeface="微软雅黑" pitchFamily="34" charset="-122"/>
                    <a:cs typeface="微软雅黑" pitchFamily="34" charset="-120"/>
                  </a:rPr>
                  <a:t>猜</a:t>
                </a:r>
                <a:r>
                  <a:rPr lang="en-US" altLang="zh-CN" sz="1800" b="0" i="0" dirty="0" err="1">
                    <a:solidFill>
                      <a:srgbClr val="000000"/>
                    </a:solidFill>
                    <a:latin typeface="微软雅黑" pitchFamily="34" charset="0"/>
                    <a:ea typeface="微软雅黑" pitchFamily="34" charset="-122"/>
                    <a:cs typeface="微软雅黑" pitchFamily="34" charset="-120"/>
                  </a:rPr>
                  <a:t>想</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有</a:t>
                </a:r>
                <a:r>
                  <a:rPr lang="en-US" altLang="zh-CN" sz="1800" i="0" dirty="0">
                    <a:solidFill>
                      <a:srgbClr val="000000"/>
                    </a:solidFill>
                    <a:latin typeface="SimSun" pitchFamily="34" charset="0"/>
                    <a:ea typeface="SimSun" pitchFamily="34" charset="-122"/>
                    <a:cs typeface="SimSun" pitchFamily="34" charset="-120"/>
                  </a:rPr>
                  <a:t>______</a:t>
                </a:r>
                <a:r>
                  <a:rPr lang="en-US" altLang="zh-CN" sz="1800" b="0" i="0" dirty="0" err="1">
                    <a:solidFill>
                      <a:srgbClr val="000000"/>
                    </a:solidFill>
                    <a:latin typeface="微软雅黑" pitchFamily="34" charset="0"/>
                    <a:ea typeface="微软雅黑" pitchFamily="34" charset="-122"/>
                    <a:cs typeface="微软雅黑" pitchFamily="34" charset="-120"/>
                  </a:rPr>
                  <a:t>性，能与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反应产生</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dirty="0" err="1">
                    <a:solidFill>
                      <a:srgbClr val="000000"/>
                    </a:solidFill>
                    <a:latin typeface="微软雅黑" pitchFamily="34" charset="0"/>
                    <a:ea typeface="微软雅黑" pitchFamily="34" charset="-122"/>
                    <a:cs typeface="微软雅黑" pitchFamily="34" charset="-120"/>
                  </a:rPr>
                  <a:t>猜想</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3</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p:sp>
            <p:nvSpPr>
              <p:cNvPr id="2" name="QB_6_BD.371_2#34af9d752?vop=1&amp;pid=61d641576&amp;color=0,0,0&amp;vtp=1&amp;bt=1&amp;bbb=1&amp;hb=1"/>
              <p:cNvSpPr>
                <a:spLocks noRot="1" noChangeAspect="1" noMove="1" noResize="1" noEditPoints="1" noAdjustHandles="1" noChangeArrowheads="1" noChangeShapeType="1" noTextEdit="1"/>
              </p:cNvSpPr>
              <p:nvPr/>
            </p:nvSpPr>
            <p:spPr>
              <a:xfrm>
                <a:off x="832104" y="1080000"/>
                <a:ext cx="10533888" cy="3771900"/>
              </a:xfrm>
              <a:prstGeom prst="rect">
                <a:avLst/>
              </a:prstGeom>
              <a:blipFill>
                <a:blip r:embed="rId3"/>
                <a:stretch>
                  <a:fillRect l="-1389" r="-104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372_1#34af9d752.blank?vop=1&amp;pid=61d641576&amp;color=0,0,0&amp;vpa=195&amp;vtp=1&amp;bbb=1&amp;rh=23.75&amp;hb=1"/>
              <p:cNvSpPr/>
              <p:nvPr/>
            </p:nvSpPr>
            <p:spPr>
              <a:xfrm>
                <a:off x="834088" y="1002144"/>
                <a:ext cx="10531904" cy="838200"/>
              </a:xfrm>
              <a:prstGeom prst="rect">
                <a:avLst/>
              </a:prstGeom>
              <a:noFill/>
              <a:ln/>
            </p:spPr>
            <p:txBody>
              <a:bodyPr wrap="square" lIns="0" tIns="0" rIns="0" bIns="0" rtlCol="0" anchor="t"/>
              <a:lstStyle/>
              <a:p>
                <a:pPr latinLnBrk="1">
                  <a:lnSpc>
                    <a:spcPts val="3264"/>
                  </a:lnSpc>
                </a:pPr>
                <a:r>
                  <a:rPr lang="en-US" altLang="zh-CN" b="0" i="0" kern="0" dirty="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5</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+6</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+5</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↑+8</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3" name="QB_6_AN.372_1#34af9d752.blank?vop=1&amp;pid=61d641576&amp;color=0,0,0&amp;vpa=195&amp;vtp=1&amp;bbb=1&amp;rh=23.75&amp;hb=1"/>
              <p:cNvSpPr>
                <a:spLocks noRot="1" noChangeAspect="1" noMove="1" noResize="1" noEditPoints="1" noAdjustHandles="1" noChangeArrowheads="1" noChangeShapeType="1" noTextEdit="1"/>
              </p:cNvSpPr>
              <p:nvPr/>
            </p:nvSpPr>
            <p:spPr>
              <a:xfrm>
                <a:off x="834088" y="1002144"/>
                <a:ext cx="10531904" cy="838200"/>
              </a:xfrm>
              <a:prstGeom prst="rect">
                <a:avLst/>
              </a:prstGeom>
              <a:blipFill>
                <a:blip r:embed="rId4"/>
                <a:stretch>
                  <a:fillRect l="-810"/>
                </a:stretch>
              </a:blipFill>
              <a:ln/>
            </p:spPr>
            <p:txBody>
              <a:bodyPr/>
              <a:lstStyle/>
              <a:p>
                <a:r>
                  <a:rPr lang="zh-CN" altLang="en-US">
                    <a:noFill/>
                  </a:rPr>
                  <a:t> </a:t>
                </a:r>
              </a:p>
            </p:txBody>
          </p:sp>
        </mc:Fallback>
      </mc:AlternateContent>
      <p:sp>
        <p:nvSpPr>
          <p:cNvPr id="4" name="QB_6_AN.373_1#34af9d752.blank?vop=1&amp;pid=61d641576&amp;color=0,0,0&amp;vpa=196&amp;vtp=1&amp;bbb=1"/>
          <p:cNvSpPr/>
          <p:nvPr/>
        </p:nvSpPr>
        <p:spPr>
          <a:xfrm>
            <a:off x="2418747" y="3136572"/>
            <a:ext cx="6238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还原</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name="Slide 118&amp;si=118">
    <p:spTree>
      <p:nvGrpSpPr>
        <p:cNvPr id="1" name=""/>
        <p:cNvGrpSpPr/>
        <p:nvPr/>
      </p:nvGrpSpPr>
      <p:grpSpPr>
        <a:xfrm>
          <a:off x="0" y="0"/>
          <a:ext cx="0" cy="0"/>
          <a:chOff x="0" y="0"/>
          <a:chExt cx="0" cy="0"/>
        </a:xfrm>
      </p:grpSpPr>
      <p:sp>
        <p:nvSpPr>
          <p:cNvPr id="2" name="QB_6_BD.374_1#34af9d752?vop=1&amp;pid=61d641576&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③探究猜想2的合理性，并分析Ⅰ中没有产生棕褐色固体的原因，设计实验如下：</a:t>
            </a:r>
            <a:endParaRPr lang="en-US" altLang="zh-CN" sz="1800" dirty="0"/>
          </a:p>
        </p:txBody>
      </p:sp>
      <mc:AlternateContent xmlns:mc="http://schemas.openxmlformats.org/markup-compatibility/2006">
        <mc:Choice xmlns:a14="http://schemas.microsoft.com/office/drawing/2010/main" Requires="a14">
          <p:graphicFrame>
            <p:nvGraphicFramePr>
              <p:cNvPr id="119" name="QB_6_BD.374_2#34af9d752?colgroup=8,7,12,25&amp;vop=1&amp;pid=61d641576&amp;color=0,0,0&amp;vtp=1&amp;bbb=1"/>
              <p:cNvGraphicFramePr>
                <a:graphicFrameLocks noGrp="1"/>
              </p:cNvGraphicFramePr>
              <p:nvPr>
                <p:extLst>
                  <p:ext uri="{D42A27DB-BD31-4B8C-83A1-F6EECF244321}">
                    <p14:modId xmlns:p14="http://schemas.microsoft.com/office/powerpoint/2010/main" val="3494238357"/>
                  </p:ext>
                </p:extLst>
              </p:nvPr>
            </p:nvGraphicFramePr>
            <p:xfrm>
              <a:off x="832104" y="1625599"/>
              <a:ext cx="10533888" cy="1677338"/>
            </p:xfrm>
            <a:graphic>
              <a:graphicData uri="http://schemas.openxmlformats.org/drawingml/2006/table">
                <a:tbl>
                  <a:tblPr/>
                  <a:tblGrid>
                    <a:gridCol w="1682496">
                      <a:extLst>
                        <a:ext uri="{9D8B030D-6E8A-4147-A177-3AD203B41FA5}">
                          <a16:colId xmlns:a16="http://schemas.microsoft.com/office/drawing/2014/main" val="20000"/>
                        </a:ext>
                      </a:extLst>
                    </a:gridCol>
                    <a:gridCol w="1581912">
                      <a:extLst>
                        <a:ext uri="{9D8B030D-6E8A-4147-A177-3AD203B41FA5}">
                          <a16:colId xmlns:a16="http://schemas.microsoft.com/office/drawing/2014/main" val="20001"/>
                        </a:ext>
                      </a:extLst>
                    </a:gridCol>
                    <a:gridCol w="2423160">
                      <a:extLst>
                        <a:ext uri="{9D8B030D-6E8A-4147-A177-3AD203B41FA5}">
                          <a16:colId xmlns:a16="http://schemas.microsoft.com/office/drawing/2014/main" val="20002"/>
                        </a:ext>
                      </a:extLst>
                    </a:gridCol>
                    <a:gridCol w="4846320">
                      <a:extLst>
                        <a:ext uri="{9D8B030D-6E8A-4147-A177-3AD203B41FA5}">
                          <a16:colId xmlns:a16="http://schemas.microsoft.com/office/drawing/2014/main" val="20003"/>
                        </a:ext>
                      </a:extLst>
                    </a:gridCol>
                  </a:tblGrid>
                  <a:tr h="4174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试剂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424934">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algn="ctr" latinLnBrk="1" hangingPunct="0">
                            <a:lnSpc>
                              <a:spcPts val="5000"/>
                            </a:lnSpc>
                          </a:pPr>
                          <a:r>
                            <a:rPr lang="en-US" altLang="zh-CN" sz="2850" b="0" i="0" kern="0" spc="-99900" dirty="0">
                              <a:solidFill>
                                <a:srgbClr val="FFFFFF"/>
                              </a:solidFill>
                              <a:latin typeface="微软雅黑" pitchFamily="34" charset="0"/>
                              <a:ea typeface="微软雅黑" pitchFamily="34" charset="-122"/>
                              <a:cs typeface="微软雅黑" pitchFamily="34" charset="-120"/>
                            </a:rPr>
                            <a:t>_</a:t>
                          </a:r>
                          <a:r>
                            <a:rPr lang="en-US" altLang="zh-CN" sz="900" b="0" i="0" kern="0" spc="0" dirty="0">
                              <a:solidFill>
                                <a:srgbClr val="FFFFFF"/>
                              </a:solidFill>
                              <a:latin typeface="SimSun" panose="02010600030101010101" pitchFamily="2" charset="-122"/>
                              <a:ea typeface="微软雅黑" pitchFamily="34" charset="-122"/>
                              <a:cs typeface="微软雅黑" pitchFamily="34" charset="-120"/>
                            </a:rPr>
                            <a:t>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生成棕褐色固体</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产生大量气泡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174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有少量气泡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174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ctr"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有少量气泡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p:graphicFrame>
            <p:nvGraphicFramePr>
              <p:cNvPr id="119" name="QB_6_BD.374_2#34af9d752?colgroup=8,7,12,25&amp;vop=1&amp;pid=61d641576&amp;color=0,0,0&amp;vtp=1&amp;bbb=1"/>
              <p:cNvGraphicFramePr>
                <a:graphicFrameLocks noGrp="1"/>
              </p:cNvGraphicFramePr>
              <p:nvPr>
                <p:extLst>
                  <p:ext uri="{D42A27DB-BD31-4B8C-83A1-F6EECF244321}">
                    <p14:modId xmlns:p14="http://schemas.microsoft.com/office/powerpoint/2010/main" val="3494238357"/>
                  </p:ext>
                </p:extLst>
              </p:nvPr>
            </p:nvGraphicFramePr>
            <p:xfrm>
              <a:off x="832104" y="1625599"/>
              <a:ext cx="10533888" cy="1677338"/>
            </p:xfrm>
            <a:graphic>
              <a:graphicData uri="http://schemas.openxmlformats.org/drawingml/2006/table">
                <a:tbl>
                  <a:tblPr/>
                  <a:tblGrid>
                    <a:gridCol w="1682496">
                      <a:extLst>
                        <a:ext uri="{9D8B030D-6E8A-4147-A177-3AD203B41FA5}">
                          <a16:colId xmlns:a16="http://schemas.microsoft.com/office/drawing/2014/main" val="20000"/>
                        </a:ext>
                      </a:extLst>
                    </a:gridCol>
                    <a:gridCol w="1581912">
                      <a:extLst>
                        <a:ext uri="{9D8B030D-6E8A-4147-A177-3AD203B41FA5}">
                          <a16:colId xmlns:a16="http://schemas.microsoft.com/office/drawing/2014/main" val="20001"/>
                        </a:ext>
                      </a:extLst>
                    </a:gridCol>
                    <a:gridCol w="2423160">
                      <a:extLst>
                        <a:ext uri="{9D8B030D-6E8A-4147-A177-3AD203B41FA5}">
                          <a16:colId xmlns:a16="http://schemas.microsoft.com/office/drawing/2014/main" val="20002"/>
                        </a:ext>
                      </a:extLst>
                    </a:gridCol>
                    <a:gridCol w="4846320">
                      <a:extLst>
                        <a:ext uri="{9D8B030D-6E8A-4147-A177-3AD203B41FA5}">
                          <a16:colId xmlns:a16="http://schemas.microsoft.com/office/drawing/2014/main" val="20003"/>
                        </a:ext>
                      </a:extLst>
                    </a:gridCol>
                  </a:tblGrid>
                  <a:tr h="4174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试剂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424934">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3">
                      <a:txBody>
                        <a:bodyPr/>
                        <a:lstStyle/>
                        <a:p>
                          <a:pPr algn="ctr" latinLnBrk="1" hangingPunct="0">
                            <a:lnSpc>
                              <a:spcPts val="5000"/>
                            </a:lnSpc>
                          </a:pPr>
                          <a:r>
                            <a:rPr lang="en-US" altLang="zh-CN" sz="2850" b="0" i="0" kern="0" spc="-99900" dirty="0">
                              <a:solidFill>
                                <a:srgbClr val="FFFFFF"/>
                              </a:solidFill>
                              <a:latin typeface="微软雅黑" pitchFamily="34" charset="0"/>
                              <a:ea typeface="微软雅黑" pitchFamily="34" charset="-122"/>
                              <a:cs typeface="微软雅黑" pitchFamily="34" charset="-120"/>
                            </a:rPr>
                            <a:t>_</a:t>
                          </a:r>
                          <a:r>
                            <a:rPr lang="en-US" altLang="zh-CN" sz="900" b="0" i="0" kern="0" spc="0" dirty="0">
                              <a:solidFill>
                                <a:srgbClr val="FFFFFF"/>
                              </a:solidFill>
                              <a:latin typeface="SimSun" panose="02010600030101010101" pitchFamily="2" charset="-122"/>
                              <a:ea typeface="微软雅黑" pitchFamily="34" charset="-122"/>
                              <a:cs typeface="微软雅黑" pitchFamily="34" charset="-120"/>
                            </a:rPr>
                            <a:t>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4925" t="-100000" r="-200251" b="-198571"/>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生成棕褐色固体</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产生大量气泡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174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4925" t="-205882" r="-200251" b="-104412"/>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有少量气泡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174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4925" t="-301449" r="-200251" b="-2899"/>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有少量气泡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Fallback>
      </mc:AlternateContent>
      <p:pic>
        <p:nvPicPr>
          <p:cNvPr id="4" name="QB_6_BD.374_3#34af9d752.table_image?tii=5&amp;vop=1&amp;pid=61d64157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12549" y="2192781"/>
            <a:ext cx="589785" cy="977801"/>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QB_6_BD.374_4#34af9d752?vop=1&amp;pid=61d641576&amp;color=0,0,0&amp;vtp=1&amp;bbb=1&amp;hb=1"/>
              <p:cNvSpPr/>
              <p:nvPr/>
            </p:nvSpPr>
            <p:spPr>
              <a:xfrm>
                <a:off x="832104" y="3585541"/>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ⅲ是ⅱ和ⅰ的对照实验。取ⅰ中棕褐色固体</a:t>
                </a:r>
                <a:r>
                  <a:rPr lang="en-US" altLang="zh-CN" sz="1800" b="0" i="0">
                    <a:solidFill>
                      <a:srgbClr val="000000"/>
                    </a:solidFill>
                    <a:latin typeface="微软雅黑" pitchFamily="34" charset="0"/>
                    <a:ea typeface="微软雅黑" pitchFamily="34" charset="-122"/>
                    <a:cs typeface="微软雅黑" pitchFamily="34" charset="-120"/>
                  </a:rPr>
                  <a:t>，实验证明是</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a:solidFill>
                      <a:srgbClr val="000000"/>
                    </a:solidFill>
                    <a:latin typeface="微软雅黑" pitchFamily="34" charset="0"/>
                    <a:ea typeface="微软雅黑" pitchFamily="34" charset="-122"/>
                    <a:cs typeface="微软雅黑" pitchFamily="34" charset="-120"/>
                  </a:rPr>
                  <a:t>是</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填序号，下同）、试剂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是</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综上所述，</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体现氧化性还是还原性与反应物的性质和溶液的酸碱性有关。</a:t>
                </a:r>
                <a:endParaRPr lang="en-US" altLang="zh-CN" dirty="0"/>
              </a:p>
            </p:txBody>
          </p:sp>
        </mc:Choice>
        <mc:Fallback>
          <p:sp>
            <p:nvSpPr>
              <p:cNvPr id="5" name="QB_6_BD.374_4#34af9d752?vop=1&amp;pid=61d641576&amp;color=0,0,0&amp;vtp=1&amp;bbb=1&amp;hb=1"/>
              <p:cNvSpPr>
                <a:spLocks noRot="1" noChangeAspect="1" noMove="1" noResize="1" noEditPoints="1" noAdjustHandles="1" noChangeArrowheads="1" noChangeShapeType="1" noTextEdit="1"/>
              </p:cNvSpPr>
              <p:nvPr/>
            </p:nvSpPr>
            <p:spPr>
              <a:xfrm>
                <a:off x="832104" y="3585541"/>
                <a:ext cx="10533888" cy="2095500"/>
              </a:xfrm>
              <a:prstGeom prst="rect">
                <a:avLst/>
              </a:prstGeom>
              <a:blipFill>
                <a:blip r:embed="rId5"/>
                <a:stretch>
                  <a:fillRect l="-1389" b="-4651"/>
                </a:stretch>
              </a:blipFill>
              <a:ln/>
            </p:spPr>
            <p:txBody>
              <a:bodyPr/>
              <a:lstStyle/>
              <a:p>
                <a:r>
                  <a:rPr lang="zh-CN" altLang="en-US">
                    <a:noFill/>
                  </a:rPr>
                  <a:t> </a:t>
                </a:r>
              </a:p>
            </p:txBody>
          </p:sp>
        </mc:Fallback>
      </mc:AlternateContent>
      <p:sp>
        <p:nvSpPr>
          <p:cNvPr id="6" name="QB_6_AN.375_1#34af9d752.blank?vop=1&amp;pid=61d641576&amp;color=0,0,0&amp;vpa=197&amp;vtp=1"/>
          <p:cNvSpPr/>
          <p:nvPr/>
        </p:nvSpPr>
        <p:spPr>
          <a:xfrm>
            <a:off x="8152797" y="3555061"/>
            <a:ext cx="327025"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A</a:t>
            </a:r>
            <a:endParaRPr lang="en-US" altLang="zh-CN" dirty="0"/>
          </a:p>
        </p:txBody>
      </p:sp>
      <p:sp>
        <p:nvSpPr>
          <p:cNvPr id="7" name="QB_6_AN.376_1#34af9d752.blank?vop=1&amp;pid=61d641576&amp;color=0,0,0&amp;vpa=198&amp;vtp=1"/>
          <p:cNvSpPr/>
          <p:nvPr/>
        </p:nvSpPr>
        <p:spPr>
          <a:xfrm>
            <a:off x="1040860" y="3974161"/>
            <a:ext cx="341313"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D</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114.xml><?xml version="1.0" encoding="utf-8"?>
<p:sld xmlns:a="http://schemas.openxmlformats.org/drawingml/2006/main" xmlns:r="http://schemas.openxmlformats.org/officeDocument/2006/relationships" xmlns:p="http://schemas.openxmlformats.org/presentationml/2006/main">
  <p:cSld name="Slide 120&amp;si=12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377_1#7265c8894?vop=1&amp;pid=4cfb0c779&amp;color=0,0,0&amp;vtp=1&amp;bt=1&amp;bbb=1&amp;hb=1"/>
              <p:cNvSpPr/>
              <p:nvPr/>
            </p:nvSpPr>
            <p:spPr>
              <a:xfrm>
                <a:off x="832104" y="1080000"/>
                <a:ext cx="10533888" cy="977900"/>
              </a:xfrm>
              <a:prstGeom prst="rect">
                <a:avLst/>
              </a:prstGeom>
              <a:noFill/>
              <a:ln/>
            </p:spPr>
            <p:txBody>
              <a:bodyPr wrap="none" lIns="0" tIns="0" rIns="0" bIns="0" rtlCol="0" anchor="t"/>
              <a:lstStyle/>
              <a:p>
                <a:pPr algn="l" latinLnBrk="1">
                  <a:lnSpc>
                    <a:spcPts val="4400"/>
                  </a:lnSpc>
                </a:pPr>
                <a:r>
                  <a:rPr lang="en-US" altLang="zh-CN" sz="1800" b="0" i="0" dirty="0">
                    <a:solidFill>
                      <a:srgbClr val="000000"/>
                    </a:solidFill>
                    <a:latin typeface="微软雅黑" pitchFamily="34" charset="0"/>
                    <a:ea typeface="微软雅黑" pitchFamily="34" charset="-122"/>
                    <a:cs typeface="微软雅黑" pitchFamily="34" charset="-120"/>
                  </a:rPr>
                  <a:t>工业上应用氯化铜作催化剂</a:t>
                </a:r>
                <a:r>
                  <a:rPr lang="en-US" altLang="zh-CN" sz="1800" b="0" i="0">
                    <a:solidFill>
                      <a:srgbClr val="000000"/>
                    </a:solidFill>
                    <a:latin typeface="微软雅黑" pitchFamily="34" charset="0"/>
                    <a:ea typeface="微软雅黑" pitchFamily="34" charset="-122"/>
                    <a:cs typeface="微软雅黑" pitchFamily="34" charset="-120"/>
                  </a:rPr>
                  <a:t>，使空气中的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氧化</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800" b="0" i="0" dirty="0">
                    <a:solidFill>
                      <a:srgbClr val="000000"/>
                    </a:solidFill>
                    <a:latin typeface="微软雅黑" pitchFamily="34" charset="0"/>
                    <a:ea typeface="微软雅黑" pitchFamily="34" charset="-122"/>
                    <a:cs typeface="微软雅黑" pitchFamily="34" charset="-120"/>
                  </a:rPr>
                  <a:t>气体制备氯气</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baseline="-2000">
                                  <a:solidFill>
                                    <a:srgbClr val="000000"/>
                                  </a:solidFill>
                                  <a:latin typeface="Cambria Math" panose="02040503050406030204" pitchFamily="18" charset="0"/>
                                </a:rPr>
                                <m:t>CuCl</m:t>
                              </m:r>
                            </m:e>
                            <m:sub>
                              <m:r>
                                <a:rPr lang="en-US" altLang="zh-CN" sz="1800" b="0" baseline="-2000">
                                  <a:solidFill>
                                    <a:srgbClr val="000000"/>
                                  </a:solidFill>
                                  <a:latin typeface="Cambria Math" panose="02040503050406030204" pitchFamily="18" charset="0"/>
                                </a:rPr>
                                <m:t>2</m:t>
                              </m:r>
                            </m:sub>
                          </m:sSub>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𝑁</m:t>
                        </m:r>
                      </m:e>
                      <m: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表示</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阿伏加德罗常数的值</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3_BD.377_1#7265c8894?vop=1&amp;pid=4cfb0c779&amp;color=0,0,0&amp;vtp=1&amp;bt=1&amp;bbb=1&amp;hb=1"/>
              <p:cNvSpPr>
                <a:spLocks noRot="1" noChangeAspect="1" noMove="1" noResize="1" noEditPoints="1" noAdjustHandles="1" noChangeArrowheads="1" noChangeShapeType="1" noTextEdit="1"/>
              </p:cNvSpPr>
              <p:nvPr/>
            </p:nvSpPr>
            <p:spPr>
              <a:xfrm>
                <a:off x="832104" y="1080000"/>
                <a:ext cx="10533888" cy="977900"/>
              </a:xfrm>
              <a:prstGeom prst="rect">
                <a:avLst/>
              </a:prstGeom>
              <a:blipFill>
                <a:blip r:embed="rId3"/>
                <a:stretch>
                  <a:fillRect l="-1389" r="-1157" b="-9317"/>
                </a:stretch>
              </a:blipFill>
              <a:ln/>
            </p:spPr>
            <p:txBody>
              <a:bodyPr/>
              <a:lstStyle/>
              <a:p>
                <a:r>
                  <a:rPr lang="zh-CN" altLang="en-US">
                    <a:noFill/>
                  </a:rPr>
                  <a:t> </a:t>
                </a:r>
              </a:p>
            </p:txBody>
          </p:sp>
        </mc:Fallback>
      </mc:AlternateContent>
      <p:sp>
        <p:nvSpPr>
          <p:cNvPr id="3" name="QC_3_AN.378_1#7265c8894.bracket?vop=1&amp;pid=4cfb0c779&amp;color=0,0,0&amp;vpa=199&amp;vtp=1"/>
          <p:cNvSpPr/>
          <p:nvPr/>
        </p:nvSpPr>
        <p:spPr>
          <a:xfrm>
            <a:off x="5142960" y="16464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3_BD.377_2#7265c8894.choices?vop=1&amp;pid=4cfb0c779&amp;color=0,0,0&amp;vtp=1&amp;bbb=1"/>
              <p:cNvSpPr/>
              <p:nvPr/>
            </p:nvSpPr>
            <p:spPr>
              <a:xfrm>
                <a:off x="832104" y="20759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25 ℃</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101 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kPa</m:t>
                    </m:r>
                  </m:oMath>
                </a14:m>
                <a:r>
                  <a:rPr lang="en-US" altLang="zh-CN" sz="1800" b="0" i="0" dirty="0">
                    <a:solidFill>
                      <a:srgbClr val="000000"/>
                    </a:solidFill>
                    <a:latin typeface="微软雅黑" pitchFamily="34" charset="0"/>
                    <a:ea typeface="微软雅黑" pitchFamily="34" charset="-122"/>
                    <a:cs typeface="微软雅黑" pitchFamily="34" charset="-120"/>
                  </a:rPr>
                  <a:t>时，</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22.4 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所含原子数为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𝑁</m:t>
                        </m:r>
                      </m:e>
                      <m: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该反应生成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1.8 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，转移电子数为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𝑁</m:t>
                        </m:r>
                      </m:e>
                      <m: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数目为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𝑁</m:t>
                        </m:r>
                      </m:e>
                      <m: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溶于水</a:t>
                </a:r>
                <a:r>
                  <a:rPr lang="en-US" altLang="zh-CN" sz="1800" b="0" i="0">
                    <a:solidFill>
                      <a:srgbClr val="000000"/>
                    </a:solidFill>
                    <a:latin typeface="微软雅黑" pitchFamily="34" charset="0"/>
                    <a:ea typeface="微软雅黑" pitchFamily="34" charset="-122"/>
                    <a:cs typeface="微软雅黑" pitchFamily="34" charset="-120"/>
                  </a:rPr>
                  <a:t>，转移电子数等于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𝑁</m:t>
                        </m:r>
                      </m:e>
                      <m: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3_BD.377_2#7265c8894.choices?vop=1&amp;pid=4cfb0c779&amp;color=0,0,0&amp;vtp=1&amp;bbb=1"/>
              <p:cNvSpPr>
                <a:spLocks noRot="1" noChangeAspect="1" noMove="1" noResize="1" noEditPoints="1" noAdjustHandles="1" noChangeArrowheads="1" noChangeShapeType="1" noTextEdit="1"/>
              </p:cNvSpPr>
              <p:nvPr/>
            </p:nvSpPr>
            <p:spPr>
              <a:xfrm>
                <a:off x="832104" y="2075990"/>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name="Slide 121&amp;si=12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379_1#d2c3cfd79?vop=1&amp;pid=4cfb0c779&amp;color=0,0,0&amp;vtp=1&amp;bt=1&amp;bbb=1"/>
              <p:cNvSpPr/>
              <p:nvPr/>
            </p:nvSpPr>
            <p:spPr>
              <a:xfrm>
                <a:off x="832104" y="1078992"/>
                <a:ext cx="10533888" cy="508000"/>
              </a:xfrm>
              <a:prstGeom prst="rect">
                <a:avLst/>
              </a:prstGeom>
              <a:noFill/>
              <a:ln/>
            </p:spPr>
            <p:txBody>
              <a:bodyPr wrap="none" lIns="0" tIns="0" rIns="0" bIns="0" rtlCol="0" anchor="t"/>
              <a:lstStyle/>
              <a:p>
                <a:pPr algn="l" latinLnBrk="1">
                  <a:lnSpc>
                    <a:spcPts val="40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a:solidFill>
                      <a:srgbClr val="000000"/>
                    </a:solidFill>
                    <a:latin typeface="微软雅黑" pitchFamily="34" charset="0"/>
                    <a:ea typeface="微软雅黑" pitchFamily="34" charset="-122"/>
                    <a:cs typeface="微软雅黑" pitchFamily="34" charset="-120"/>
                  </a:rPr>
                  <a:t>）反应</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BrF</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9</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HF</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HBrO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下列说法中正确的是(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3_BD.379_1#d2c3cfd79?vop=1&amp;pid=4cfb0c779&amp;color=0,0,0&amp;vtp=1&amp;bt=1&amp;bbb=1"/>
              <p:cNvSpPr>
                <a:spLocks noRot="1" noChangeAspect="1" noMove="1" noResize="1" noEditPoints="1" noAdjustHandles="1" noChangeArrowheads="1" noChangeShapeType="1" noTextEdit="1"/>
              </p:cNvSpPr>
              <p:nvPr/>
            </p:nvSpPr>
            <p:spPr>
              <a:xfrm>
                <a:off x="832104" y="1078992"/>
                <a:ext cx="10533888" cy="508000"/>
              </a:xfrm>
              <a:prstGeom prst="rect">
                <a:avLst/>
              </a:prstGeom>
              <a:blipFill>
                <a:blip r:embed="rId3"/>
                <a:stretch>
                  <a:fillRect l="-1389" b="-14458"/>
                </a:stretch>
              </a:blipFill>
              <a:ln/>
            </p:spPr>
            <p:txBody>
              <a:bodyPr/>
              <a:lstStyle/>
              <a:p>
                <a:r>
                  <a:rPr lang="zh-CN" altLang="en-US">
                    <a:noFill/>
                  </a:rPr>
                  <a:t> </a:t>
                </a:r>
              </a:p>
            </p:txBody>
          </p:sp>
        </mc:Fallback>
      </mc:AlternateContent>
      <p:sp>
        <p:nvSpPr>
          <p:cNvPr id="3" name="QC_3_AN.380_1#d2c3cfd79.bracket?vop=1&amp;pid=4cfb0c779&amp;color=0,0,0&amp;vpa=200&amp;vtp=1&amp;bbb=1"/>
          <p:cNvSpPr/>
          <p:nvPr/>
        </p:nvSpPr>
        <p:spPr>
          <a:xfrm>
            <a:off x="9333644" y="1075690"/>
            <a:ext cx="457200" cy="508000"/>
          </a:xfrm>
          <a:prstGeom prst="rect">
            <a:avLst/>
          </a:prstGeom>
          <a:noFill/>
          <a:ln/>
        </p:spPr>
        <p:txBody>
          <a:bodyPr wrap="none" lIns="0" tIns="0" rIns="0" bIns="0" rtlCol="0" anchor="t"/>
          <a:lstStyle/>
          <a:p>
            <a:pPr algn="ctr" latinLnBrk="1">
              <a:lnSpc>
                <a:spcPts val="4000"/>
              </a:lnSpc>
            </a:pPr>
            <a:r>
              <a:rPr lang="en-US" altLang="zh-CN" b="1" i="0" dirty="0">
                <a:solidFill>
                  <a:srgbClr val="FF0000"/>
                </a:solidFill>
                <a:latin typeface="Arial (正文)" pitchFamily="34" charset="0"/>
                <a:ea typeface="微软雅黑" pitchFamily="34" charset="-122"/>
                <a:cs typeface="Arial (正文)" pitchFamily="34" charset="-120"/>
              </a:rPr>
              <a:t>BD</a:t>
            </a:r>
            <a:endParaRPr lang="en-US" altLang="zh-CN" dirty="0"/>
          </a:p>
        </p:txBody>
      </p:sp>
      <mc:AlternateContent xmlns:mc="http://schemas.openxmlformats.org/markup-compatibility/2006" xmlns:a14="http://schemas.microsoft.com/office/drawing/2010/main">
        <mc:Choice Requires="a14">
          <p:sp>
            <p:nvSpPr>
              <p:cNvPr id="4" name="QC_3_BD.379_2#d2c3cfd79.choices?vop=1&amp;pid=4cfb0c779&amp;color=0,0,0&amp;vtp=1&amp;bbb=1"/>
              <p:cNvSpPr/>
              <p:nvPr/>
            </p:nvSpPr>
            <p:spPr>
              <a:xfrm>
                <a:off x="832104" y="1533398"/>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BrF</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a:solidFill>
                      <a:srgbClr val="000000"/>
                    </a:solidFill>
                    <a:latin typeface="微软雅黑" pitchFamily="34" charset="0"/>
                    <a:ea typeface="微软雅黑" pitchFamily="34" charset="-122"/>
                    <a:cs typeface="微软雅黑" pitchFamily="34" charset="-120"/>
                  </a:rPr>
                  <a:t>仅作氧化剂，</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仅作还原剂</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还原剂与氧化剂的物质的量之比为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若生成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，则反应中转移电子的物质的量为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若有</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参加反应</a:t>
                </a:r>
                <a:r>
                  <a:rPr lang="en-US" altLang="zh-CN" sz="1800" b="0" i="0">
                    <a:solidFill>
                      <a:srgbClr val="000000"/>
                    </a:solidFill>
                    <a:latin typeface="微软雅黑" pitchFamily="34" charset="0"/>
                    <a:ea typeface="微软雅黑" pitchFamily="34" charset="-122"/>
                    <a:cs typeface="微软雅黑" pitchFamily="34" charset="-120"/>
                  </a:rPr>
                  <a:t>，被水还原的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BrF</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3_BD.379_2#d2c3cfd79.choices?vop=1&amp;pid=4cfb0c779&amp;color=0,0,0&amp;vtp=1&amp;bbb=1"/>
              <p:cNvSpPr>
                <a:spLocks noRot="1" noChangeAspect="1" noMove="1" noResize="1" noEditPoints="1" noAdjustHandles="1" noChangeArrowheads="1" noChangeShapeType="1" noTextEdit="1"/>
              </p:cNvSpPr>
              <p:nvPr/>
            </p:nvSpPr>
            <p:spPr>
              <a:xfrm>
                <a:off x="832104" y="1533398"/>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name="Slide 122&amp;si=122">
    <p:spTree>
      <p:nvGrpSpPr>
        <p:cNvPr id="1" name=""/>
        <p:cNvGrpSpPr/>
        <p:nvPr/>
      </p:nvGrpSpPr>
      <p:grpSpPr>
        <a:xfrm>
          <a:off x="0" y="0"/>
          <a:ext cx="0" cy="0"/>
          <a:chOff x="0" y="0"/>
          <a:chExt cx="0" cy="0"/>
        </a:xfrm>
      </p:grpSpPr>
      <p:sp>
        <p:nvSpPr>
          <p:cNvPr id="2" name="QC_3_BD.381_1#9682fc744?sp=1&amp;vop=1&amp;pid=4cfb0c77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）某小组进行如下实验，</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mc:Choice xmlns:a14="http://schemas.microsoft.com/office/drawing/2010/main" Requires="a14">
          <p:graphicFrame>
            <p:nvGraphicFramePr>
              <p:cNvPr id="123" name="QC_3_BD.381_2#9682fc744?colgroup=2,53&amp;vop=1&amp;pid=4cfb0c779&amp;color=0,0,0&amp;vtp=1&amp;bbb=1"/>
              <p:cNvGraphicFramePr>
                <a:graphicFrameLocks noGrp="1"/>
              </p:cNvGraphicFramePr>
              <p:nvPr>
                <p:extLst>
                  <p:ext uri="{D42A27DB-BD31-4B8C-83A1-F6EECF244321}">
                    <p14:modId xmlns:p14="http://schemas.microsoft.com/office/powerpoint/2010/main" val="685982450"/>
                  </p:ext>
                </p:extLst>
              </p:nvPr>
            </p:nvGraphicFramePr>
            <p:xfrm>
              <a:off x="832104" y="1622425"/>
              <a:ext cx="10533888" cy="1611884"/>
            </p:xfrm>
            <a:graphic>
              <a:graphicData uri="http://schemas.openxmlformats.org/drawingml/2006/table">
                <a:tbl>
                  <a:tblPr/>
                  <a:tblGrid>
                    <a:gridCol w="2129757">
                      <a:extLst>
                        <a:ext uri="{9D8B030D-6E8A-4147-A177-3AD203B41FA5}">
                          <a16:colId xmlns:a16="http://schemas.microsoft.com/office/drawing/2014/main" val="20000"/>
                        </a:ext>
                      </a:extLst>
                    </a:gridCol>
                    <a:gridCol w="8404131">
                      <a:extLst>
                        <a:ext uri="{9D8B030D-6E8A-4147-A177-3AD203B41FA5}">
                          <a16:colId xmlns:a16="http://schemas.microsoft.com/office/drawing/2014/main" val="20001"/>
                        </a:ext>
                      </a:extLst>
                    </a:gridCol>
                  </a:tblGrid>
                  <a:tr h="1271016">
                    <a:tc rowSpan="2">
                      <a:txBody>
                        <a:bodyPr/>
                        <a:lstStyle/>
                        <a:p>
                          <a:pPr algn="ctr" latinLnBrk="1" hangingPunct="0">
                            <a:lnSpc>
                              <a:spcPts val="5600"/>
                            </a:lnSpc>
                          </a:pPr>
                          <a:r>
                            <a:rPr lang="en-US" altLang="zh-CN" sz="31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反应原理：</a:t>
                          </a:r>
                          <a:endParaRPr lang="en-US" altLang="zh-CN" sz="1200" dirty="0"/>
                        </a:p>
                        <a:p>
                          <a:pPr algn="l" latinLnBrk="1" hangingPunct="0">
                            <a:lnSpc>
                              <a:spcPts val="22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①</m:t>
                              </m:r>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（慢反应）</a:t>
                          </a:r>
                          <a:endParaRPr lang="en-US" altLang="zh-CN" sz="1200" dirty="0"/>
                        </a:p>
                        <a:p>
                          <a:pPr algn="l" latinLnBrk="1" hangingPunct="0">
                            <a:lnSpc>
                              <a:spcPts val="22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②</m:t>
                              </m:r>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+5</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3</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（慢反应）</a:t>
                          </a:r>
                          <a:endParaRPr lang="en-US" altLang="zh-CN" sz="1200" dirty="0"/>
                        </a:p>
                        <a:p>
                          <a:pPr algn="l" latinLnBrk="1" hangingPunct="0">
                            <a:lnSpc>
                              <a:spcPts val="24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③</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（快反应）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vMerge="1">
                      <a:txBody>
                        <a:bodyPr/>
                        <a:lstStyle/>
                        <a:p>
                          <a:endParaRPr lang="zh-CN"/>
                        </a:p>
                      </a:txBody>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实验现象：开始无明显现象</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一段时间后</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溶液突然变蓝色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p:graphicFrame>
            <p:nvGraphicFramePr>
              <p:cNvPr id="123" name="QC_3_BD.381_2#9682fc744?colgroup=2,53&amp;vop=1&amp;pid=4cfb0c779&amp;color=0,0,0&amp;vtp=1&amp;bbb=1"/>
              <p:cNvGraphicFramePr>
                <a:graphicFrameLocks noGrp="1"/>
              </p:cNvGraphicFramePr>
              <p:nvPr>
                <p:extLst>
                  <p:ext uri="{D42A27DB-BD31-4B8C-83A1-F6EECF244321}">
                    <p14:modId xmlns:p14="http://schemas.microsoft.com/office/powerpoint/2010/main" val="685982450"/>
                  </p:ext>
                </p:extLst>
              </p:nvPr>
            </p:nvGraphicFramePr>
            <p:xfrm>
              <a:off x="832104" y="1622425"/>
              <a:ext cx="10533888" cy="1611884"/>
            </p:xfrm>
            <a:graphic>
              <a:graphicData uri="http://schemas.openxmlformats.org/drawingml/2006/table">
                <a:tbl>
                  <a:tblPr/>
                  <a:tblGrid>
                    <a:gridCol w="2129757">
                      <a:extLst>
                        <a:ext uri="{9D8B030D-6E8A-4147-A177-3AD203B41FA5}">
                          <a16:colId xmlns:a16="http://schemas.microsoft.com/office/drawing/2014/main" val="20000"/>
                        </a:ext>
                      </a:extLst>
                    </a:gridCol>
                    <a:gridCol w="8404131">
                      <a:extLst>
                        <a:ext uri="{9D8B030D-6E8A-4147-A177-3AD203B41FA5}">
                          <a16:colId xmlns:a16="http://schemas.microsoft.com/office/drawing/2014/main" val="20001"/>
                        </a:ext>
                      </a:extLst>
                    </a:gridCol>
                  </a:tblGrid>
                  <a:tr h="1271016">
                    <a:tc rowSpan="2">
                      <a:txBody>
                        <a:bodyPr/>
                        <a:lstStyle/>
                        <a:p>
                          <a:pPr algn="ctr" latinLnBrk="1" hangingPunct="0">
                            <a:lnSpc>
                              <a:spcPts val="5600"/>
                            </a:lnSpc>
                          </a:pPr>
                          <a:r>
                            <a:rPr lang="en-US" altLang="zh-CN" sz="31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a:t>
                          </a:r>
                        </a:p>
                        <a:p>
                          <a:pPr algn="ctr" latinLnBrk="1" hangingPunct="0">
                            <a:lnSpc>
                              <a:spcPct val="150000"/>
                            </a:lnSpc>
                          </a:pP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5453" t="-478" r="-145" b="-30622"/>
                          </a:stretch>
                        </a:blipFill>
                      </a:tcPr>
                    </a:tc>
                    <a:extLst>
                      <a:ext uri="{0D108BD9-81ED-4DB2-BD59-A6C34878D82A}">
                        <a16:rowId xmlns:a16="http://schemas.microsoft.com/office/drawing/2014/main" val="10000"/>
                      </a:ext>
                    </a:extLst>
                  </a:tr>
                  <a:tr h="340868">
                    <a:tc vMerge="1">
                      <a:txBody>
                        <a:bodyPr/>
                        <a:lstStyle/>
                        <a:p>
                          <a:endParaRPr lang="zh-CN"/>
                        </a:p>
                      </a:txBody>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实验现象：开始无明显现象</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一段时间后</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溶液突然变蓝色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Fallback>
      </mc:AlternateContent>
      <p:pic>
        <p:nvPicPr>
          <p:cNvPr id="4" name="QC_3_BD.381_3#9682fc744.table_image?tii=6&amp;vop=1&amp;pid=4cfb0c77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340986" y="1758271"/>
            <a:ext cx="865499" cy="133286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C_3_AN.382_1#9682fc744.bracket?vop=1&amp;pid=4cfb0c779&amp;color=0,0,0&amp;vpa=201&amp;vtp=1&amp;bbb=1"/>
          <p:cNvSpPr/>
          <p:nvPr/>
        </p:nvSpPr>
        <p:spPr>
          <a:xfrm>
            <a:off x="6095460" y="1075817"/>
            <a:ext cx="457200"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BD</a:t>
            </a:r>
            <a:endParaRPr lang="en-US" altLang="zh-CN" dirty="0"/>
          </a:p>
        </p:txBody>
      </p:sp>
      <mc:AlternateContent xmlns:mc="http://schemas.openxmlformats.org/markup-compatibility/2006" xmlns:a14="http://schemas.microsoft.com/office/drawing/2010/main">
        <mc:Choice Requires="a14">
          <p:sp>
            <p:nvSpPr>
              <p:cNvPr id="6" name="QC_3_BD.381_4#9682fc744.choices?vop=1&amp;pid=4cfb0c779&amp;color=0,0,0&amp;vtp=1&amp;bbb=1"/>
              <p:cNvSpPr/>
              <p:nvPr/>
            </p:nvSpPr>
            <p:spPr>
              <a:xfrm>
                <a:off x="832104" y="336232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该实验条件下，</a:t>
                </a:r>
                <a:r>
                  <a:rPr lang="en-US" altLang="zh-CN" sz="1800" b="0" i="0">
                    <a:solidFill>
                      <a:srgbClr val="000000"/>
                    </a:solidFill>
                    <a:latin typeface="微软雅黑" pitchFamily="34" charset="0"/>
                    <a:ea typeface="微软雅黑" pitchFamily="34" charset="-122"/>
                    <a:cs typeface="微软雅黑" pitchFamily="34" charset="-120"/>
                  </a:rPr>
                  <a:t>还原性：</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向含有淀粉的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溶液中滴加</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溶液，现象与上述实验相同</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溶液变蓝时</a:t>
                </a:r>
                <a:r>
                  <a:rPr lang="en-US" altLang="zh-CN" sz="1800" b="0" i="0">
                    <a:solidFill>
                      <a:srgbClr val="000000"/>
                    </a:solidFill>
                    <a:latin typeface="微软雅黑" pitchFamily="34" charset="0"/>
                    <a:ea typeface="微软雅黑" pitchFamily="34" charset="-122"/>
                    <a:cs typeface="微软雅黑" pitchFamily="34" charset="-120"/>
                  </a:rPr>
                  <a:t>，加入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的总量一定大于</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0.01 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当溶液中</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)=3:5</m:t>
                    </m:r>
                  </m:oMath>
                </a14:m>
                <a:r>
                  <a:rPr lang="en-US" altLang="zh-CN" sz="1800" b="0" i="0" dirty="0">
                    <a:solidFill>
                      <a:srgbClr val="000000"/>
                    </a:solidFill>
                    <a:latin typeface="微软雅黑" pitchFamily="34" charset="0"/>
                    <a:ea typeface="微软雅黑" pitchFamily="34" charset="-122"/>
                    <a:cs typeface="微软雅黑" pitchFamily="34" charset="-120"/>
                  </a:rPr>
                  <a:t>时，溶液中的氧化产物为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0.032 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6" name="QC_3_BD.381_4#9682fc744.choices?vop=1&amp;pid=4cfb0c779&amp;color=0,0,0&amp;vtp=1&amp;bbb=1"/>
              <p:cNvSpPr>
                <a:spLocks noRot="1" noChangeAspect="1" noMove="1" noResize="1" noEditPoints="1" noAdjustHandles="1" noChangeArrowheads="1" noChangeShapeType="1" noTextEdit="1"/>
              </p:cNvSpPr>
              <p:nvPr/>
            </p:nvSpPr>
            <p:spPr>
              <a:xfrm>
                <a:off x="832104" y="3362325"/>
                <a:ext cx="10533888" cy="1676400"/>
              </a:xfrm>
              <a:prstGeom prst="rect">
                <a:avLst/>
              </a:prstGeom>
              <a:blipFill>
                <a:blip r:embed="rId5"/>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7.xml><?xml version="1.0" encoding="utf-8"?>
<p:sld xmlns:a="http://schemas.openxmlformats.org/drawingml/2006/main" xmlns:r="http://schemas.openxmlformats.org/officeDocument/2006/relationships" xmlns:p="http://schemas.openxmlformats.org/presentationml/2006/main">
  <p:cSld name="Slide 123&amp;si=12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383_1#d5ae8d68c?sp=1&amp;vop=1&amp;pid=4cfb0c779&amp;color=0,0,0&amp;vtp=1&amp;bt=1&amp;bbb=1&amp;hb=1"/>
              <p:cNvSpPr/>
              <p:nvPr/>
            </p:nvSpPr>
            <p:spPr>
              <a:xfrm>
                <a:off x="832104" y="1080000"/>
                <a:ext cx="10533888" cy="7874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工业上常用氧化剂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b="0" i="0" dirty="0">
                    <a:solidFill>
                      <a:srgbClr val="000000"/>
                    </a:solidFill>
                    <a:latin typeface="微软雅黑" pitchFamily="34" charset="0"/>
                    <a:ea typeface="微软雅黑" pitchFamily="34" charset="-122"/>
                    <a:cs typeface="微软雅黑" pitchFamily="34" charset="-120"/>
                  </a:rPr>
                  <a:t>处理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NaCN</m:t>
                    </m:r>
                  </m:oMath>
                </a14:m>
                <a:r>
                  <a:rPr lang="en-US" altLang="zh-CN" sz="1800" b="0" i="0" dirty="0">
                    <a:solidFill>
                      <a:srgbClr val="000000"/>
                    </a:solidFill>
                    <a:latin typeface="微软雅黑" pitchFamily="34" charset="0"/>
                    <a:ea typeface="微软雅黑" pitchFamily="34" charset="-122"/>
                    <a:cs typeface="微软雅黑" pitchFamily="34" charset="-120"/>
                  </a:rPr>
                  <a:t>超标的废水。现用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b="0" i="0" dirty="0">
                    <a:solidFill>
                      <a:srgbClr val="000000"/>
                    </a:solidFill>
                    <a:latin typeface="微软雅黑" pitchFamily="34" charset="0"/>
                    <a:ea typeface="微软雅黑" pitchFamily="34" charset="-122"/>
                    <a:cs typeface="微软雅黑" pitchFamily="34" charset="-120"/>
                  </a:rPr>
                  <a:t>溶液处理</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超标的电镀废</a:t>
                </a:r>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水</a:t>
                </a:r>
                <a:r>
                  <a:rPr lang="en-US" altLang="zh-CN" b="0" i="0" dirty="0">
                    <a:solidFill>
                      <a:srgbClr val="000000"/>
                    </a:solidFill>
                    <a:latin typeface="微软雅黑" pitchFamily="34" charset="0"/>
                    <a:ea typeface="微软雅黑" pitchFamily="34" charset="-122"/>
                    <a:cs typeface="微软雅黑" pitchFamily="34" charset="-120"/>
                  </a:rPr>
                  <a:t>，测得溶液中生成的</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𝑛</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OCN</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𝑛</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b="0" i="0" dirty="0">
                    <a:solidFill>
                      <a:srgbClr val="000000"/>
                    </a:solidFill>
                    <a:latin typeface="微软雅黑" pitchFamily="34" charset="0"/>
                    <a:ea typeface="微软雅黑" pitchFamily="34" charset="-122"/>
                    <a:cs typeface="微软雅黑" pitchFamily="34" charset="-120"/>
                  </a:rPr>
                  <a:t>随</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溶液加入量的变化关系如图所示：</a:t>
                </a:r>
                <a:endParaRPr lang="en-US" altLang="zh-CN" dirty="0"/>
              </a:p>
            </p:txBody>
          </p:sp>
        </mc:Choice>
        <mc:Fallback xmlns="">
          <p:sp>
            <p:nvSpPr>
              <p:cNvPr id="2" name="QC_3_BD.383_1#d5ae8d68c?sp=1&amp;vop=1&amp;pid=4cfb0c779&amp;color=0,0,0&amp;vtp=1&amp;bt=1&amp;bbb=1&amp;hb=1"/>
              <p:cNvSpPr>
                <a:spLocks noRot="1" noChangeAspect="1" noMove="1" noResize="1" noEditPoints="1" noAdjustHandles="1" noChangeArrowheads="1" noChangeShapeType="1" noTextEdit="1"/>
              </p:cNvSpPr>
              <p:nvPr/>
            </p:nvSpPr>
            <p:spPr>
              <a:xfrm>
                <a:off x="832104" y="1080000"/>
                <a:ext cx="10533888" cy="787400"/>
              </a:xfrm>
              <a:prstGeom prst="rect">
                <a:avLst/>
              </a:prstGeom>
              <a:blipFill>
                <a:blip r:embed="rId3"/>
                <a:stretch>
                  <a:fillRect l="-1389" t="-775" b="-13178"/>
                </a:stretch>
              </a:blipFill>
              <a:ln/>
            </p:spPr>
            <p:txBody>
              <a:bodyPr/>
              <a:lstStyle/>
              <a:p>
                <a:r>
                  <a:rPr lang="zh-CN" altLang="en-US">
                    <a:noFill/>
                  </a:rPr>
                  <a:t> </a:t>
                </a:r>
              </a:p>
            </p:txBody>
          </p:sp>
        </mc:Fallback>
      </mc:AlternateContent>
      <p:pic>
        <p:nvPicPr>
          <p:cNvPr id="3" name="QC_3_BD.383_2#d5ae8d68c?vop=1&amp;pid=4cfb0c77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202442" y="2089594"/>
            <a:ext cx="2340864" cy="15179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C_3_BD.383_3#d5ae8d68c?vop=1&amp;pid=4cfb0c779&amp;color=0,0,0&amp;vtp=1&amp;bbb=1"/>
              <p:cNvSpPr/>
              <p:nvPr/>
            </p:nvSpPr>
            <p:spPr>
              <a:xfrm>
                <a:off x="829056" y="2046759"/>
                <a:ext cx="10533888" cy="7874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HCN</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HOCN</m:t>
                    </m:r>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800" b="0" i="0" dirty="0">
                    <a:solidFill>
                      <a:srgbClr val="000000"/>
                    </a:solidFill>
                    <a:latin typeface="微软雅黑" pitchFamily="34" charset="0"/>
                    <a:ea typeface="微软雅黑" pitchFamily="34" charset="-122"/>
                    <a:cs typeface="微软雅黑" pitchFamily="34" charset="-120"/>
                  </a:rPr>
                  <a:t>元素的化合价均与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元素的化合价相同。</a:t>
                </a:r>
                <a:endParaRPr lang="en-US" altLang="zh-CN" sz="1800" dirty="0"/>
              </a:p>
              <a:p>
                <a:pPr latinLnBrk="1">
                  <a:lnSpc>
                    <a:spcPts val="3100"/>
                  </a:lnSpc>
                </a:pPr>
                <a:r>
                  <a:rPr lang="en-US" altLang="zh-CN" b="0" i="0" dirty="0" err="1">
                    <a:solidFill>
                      <a:srgbClr val="000000"/>
                    </a:solidFill>
                    <a:latin typeface="微软雅黑" pitchFamily="34" charset="0"/>
                    <a:ea typeface="微软雅黑" pitchFamily="34" charset="-122"/>
                    <a:cs typeface="微软雅黑" pitchFamily="34" charset="-120"/>
                  </a:rPr>
                  <a:t>下</a:t>
                </a:r>
                <a:r>
                  <a:rPr lang="en-US" altLang="zh-CN" sz="1800" b="0" i="0" dirty="0" err="1">
                    <a:solidFill>
                      <a:srgbClr val="000000"/>
                    </a:solidFill>
                    <a:latin typeface="微软雅黑" pitchFamily="34" charset="0"/>
                    <a:ea typeface="微软雅黑" pitchFamily="34" charset="-122"/>
                    <a:cs typeface="微软雅黑" pitchFamily="34" charset="-120"/>
                  </a:rPr>
                  <a:t>列说法不正确的是</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4" name="QC_3_BD.383_3#d5ae8d68c?vop=1&amp;pid=4cfb0c779&amp;color=0,0,0&amp;vtp=1&amp;bbb=1"/>
              <p:cNvSpPr>
                <a:spLocks noRot="1" noChangeAspect="1" noMove="1" noResize="1" noEditPoints="1" noAdjustHandles="1" noChangeArrowheads="1" noChangeShapeType="1" noTextEdit="1"/>
              </p:cNvSpPr>
              <p:nvPr/>
            </p:nvSpPr>
            <p:spPr>
              <a:xfrm>
                <a:off x="829056" y="2046759"/>
                <a:ext cx="10533888" cy="787400"/>
              </a:xfrm>
              <a:prstGeom prst="rect">
                <a:avLst/>
              </a:prstGeom>
              <a:blipFill>
                <a:blip r:embed="rId5"/>
                <a:stretch>
                  <a:fillRect l="-1331" t="-775" b="-12403"/>
                </a:stretch>
              </a:blipFill>
              <a:ln/>
            </p:spPr>
            <p:txBody>
              <a:bodyPr/>
              <a:lstStyle/>
              <a:p>
                <a:r>
                  <a:rPr lang="zh-CN" altLang="en-US">
                    <a:noFill/>
                  </a:rPr>
                  <a:t> </a:t>
                </a:r>
              </a:p>
            </p:txBody>
          </p:sp>
        </mc:Fallback>
      </mc:AlternateContent>
      <p:sp>
        <p:nvSpPr>
          <p:cNvPr id="5" name="QC_3_AN.384_1#d5ae8d68c.bracket?vop=1&amp;pid=4cfb0c779&amp;color=0,0,0&amp;vpa=202&amp;vtp=1"/>
          <p:cNvSpPr/>
          <p:nvPr/>
        </p:nvSpPr>
        <p:spPr>
          <a:xfrm>
            <a:off x="3069812" y="2444650"/>
            <a:ext cx="331788" cy="393700"/>
          </a:xfrm>
          <a:prstGeom prst="rect">
            <a:avLst/>
          </a:prstGeom>
          <a:noFill/>
          <a:ln/>
        </p:spPr>
        <p:txBody>
          <a:bodyPr wrap="none" lIns="0" tIns="0" rIns="0" bIns="0" rtlCol="0" anchor="t"/>
          <a:lstStyle/>
          <a:p>
            <a:pPr algn="ctr" latinLnBrk="1">
              <a:lnSpc>
                <a:spcPts val="31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6" name="QC_3_BD.383_4#d5ae8d68c.choices?vop=1&amp;pid=4cfb0c779&amp;color=0,0,0&amp;vtp=1&amp;bbb=1"/>
              <p:cNvSpPr/>
              <p:nvPr/>
            </p:nvSpPr>
            <p:spPr>
              <a:xfrm>
                <a:off x="829056" y="2868505"/>
                <a:ext cx="10533888" cy="15748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NaOCN</m:t>
                    </m:r>
                  </m:oMath>
                </a14:m>
                <a:r>
                  <a:rPr lang="en-US" altLang="zh-CN" sz="1800" b="0" i="0" dirty="0">
                    <a:solidFill>
                      <a:srgbClr val="000000"/>
                    </a:solidFill>
                    <a:latin typeface="微软雅黑" pitchFamily="34" charset="0"/>
                    <a:ea typeface="微软雅黑" pitchFamily="34" charset="-122"/>
                    <a:cs typeface="微软雅黑" pitchFamily="34" charset="-120"/>
                  </a:rPr>
                  <a:t>中C元素为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价</a:t>
                </a:r>
                <a:endParaRPr lang="en-US" altLang="zh-CN" sz="1800" dirty="0"/>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曲线</a:t>
                </a:r>
                <a:r>
                  <a:rPr lang="en-US" altLang="zh-CN" sz="1800" b="0" i="0">
                    <a:solidFill>
                      <a:srgbClr val="000000"/>
                    </a:solidFill>
                    <a:latin typeface="微软雅黑" pitchFamily="34" charset="0"/>
                    <a:ea typeface="微软雅黑" pitchFamily="34" charset="-122"/>
                    <a:cs typeface="微软雅黑" pitchFamily="34" charset="-120"/>
                  </a:rPr>
                  <a:t>Ⅱ表示溶液中产生</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的物质的量变化</a:t>
                </a:r>
                <a:endParaRPr lang="en-US" altLang="zh-CN" sz="1800" dirty="0"/>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当向溶液中加入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320 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b="0" i="0" dirty="0">
                    <a:solidFill>
                      <a:srgbClr val="000000"/>
                    </a:solidFill>
                    <a:latin typeface="微软雅黑" pitchFamily="34" charset="0"/>
                    <a:ea typeface="微软雅黑" pitchFamily="34" charset="-122"/>
                    <a:cs typeface="微软雅黑" pitchFamily="34" charset="-120"/>
                  </a:rPr>
                  <a:t>溶液时生成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672 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（标准状况）</a:t>
                </a:r>
                <a:endParaRPr lang="en-US" altLang="zh-CN" sz="1800" dirty="0"/>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该电镀废水中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的浓度为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6" name="QC_3_BD.383_4#d5ae8d68c.choices?vop=1&amp;pid=4cfb0c779&amp;color=0,0,0&amp;vtp=1&amp;bbb=1"/>
              <p:cNvSpPr>
                <a:spLocks noRot="1" noChangeAspect="1" noMove="1" noResize="1" noEditPoints="1" noAdjustHandles="1" noChangeArrowheads="1" noChangeShapeType="1" noTextEdit="1"/>
              </p:cNvSpPr>
              <p:nvPr/>
            </p:nvSpPr>
            <p:spPr>
              <a:xfrm>
                <a:off x="829056" y="2868505"/>
                <a:ext cx="10533888" cy="1574800"/>
              </a:xfrm>
              <a:prstGeom prst="rect">
                <a:avLst/>
              </a:prstGeom>
              <a:blipFill>
                <a:blip r:embed="rId6"/>
                <a:stretch>
                  <a:fillRect l="-1331" t="-388" b="-620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8.xml><?xml version="1.0" encoding="utf-8"?>
<p:sld xmlns:a="http://schemas.openxmlformats.org/drawingml/2006/main" xmlns:r="http://schemas.openxmlformats.org/officeDocument/2006/relationships" xmlns:p="http://schemas.openxmlformats.org/presentationml/2006/main">
  <p:cSld name="Slide 124&amp;si=124">
    <p:spTree>
      <p:nvGrpSpPr>
        <p:cNvPr id="1" name=""/>
        <p:cNvGrpSpPr/>
        <p:nvPr/>
      </p:nvGrpSpPr>
      <p:grpSpPr>
        <a:xfrm>
          <a:off x="0" y="0"/>
          <a:ext cx="0" cy="0"/>
          <a:chOff x="0" y="0"/>
          <a:chExt cx="0" cy="0"/>
        </a:xfrm>
      </p:grpSpPr>
      <p:sp>
        <p:nvSpPr>
          <p:cNvPr id="2" name="QO_3_BD.385_1#0d9fcc964?vop=1&amp;pid=4cfb0c779&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完成下列计算：</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3" name="QB_4_BD.386_1#2ef9a80f5?vop=1&amp;pid=0d9fcc964&amp;color=0,0,0&amp;vtp=1&amp;bbb=1&amp;hb=1"/>
              <p:cNvSpPr/>
              <p:nvPr/>
            </p:nvSpPr>
            <p:spPr>
              <a:xfrm>
                <a:off x="832104" y="1529890"/>
                <a:ext cx="10533888" cy="41910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（1）某强氧化剂</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XO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被</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还原。若还原</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2.4×</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XO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需用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0.2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溶液</a:t>
                </a:r>
                <a:r>
                  <a:rPr lang="en-US" altLang="zh-CN" b="0" i="0" dirty="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元素被还原后的价态是</a:t>
                </a:r>
                <a:r>
                  <a:rPr lang="en-US" altLang="zh-CN" i="0">
                    <a:solidFill>
                      <a:srgbClr val="000000"/>
                    </a:solidFill>
                    <a:latin typeface="SimSun" pitchFamily="34" charset="0"/>
                    <a:ea typeface="SimSun" pitchFamily="34" charset="-122"/>
                    <a:cs typeface="SimSun" pitchFamily="34" charset="-120"/>
                  </a:rPr>
                  <a:t>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（2）若</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dirty="0">
                    <a:solidFill>
                      <a:srgbClr val="000000"/>
                    </a:solidFill>
                    <a:latin typeface="微软雅黑" pitchFamily="34" charset="0"/>
                    <a:ea typeface="微软雅黑" pitchFamily="34" charset="-122"/>
                    <a:cs typeface="微软雅黑" pitchFamily="34" charset="-120"/>
                  </a:rPr>
                  <a:t>在强热时分解的产物是</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dirty="0">
                    <a:solidFill>
                      <a:srgbClr val="000000"/>
                    </a:solidFill>
                    <a:latin typeface="微软雅黑" pitchFamily="34" charset="0"/>
                    <a:ea typeface="微软雅黑" pitchFamily="34" charset="-122"/>
                    <a:cs typeface="微软雅黑" pitchFamily="34" charset="-120"/>
                  </a:rPr>
                  <a:t>，则该反应中被氧化和未被氧化的</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原子</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质量之比为</a:t>
                </a:r>
                <a:r>
                  <a:rPr lang="en-US" altLang="zh-CN">
                    <a:solidFill>
                      <a:srgbClr val="000000"/>
                    </a:solidFill>
                    <a:latin typeface="SimSun" pitchFamily="34" charset="0"/>
                    <a:ea typeface="SimSun" pitchFamily="34" charset="-122"/>
                    <a:cs typeface="SimSun" pitchFamily="34" charset="-120"/>
                  </a:rPr>
                  <a:t>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（3</a:t>
                </a:r>
                <a:r>
                  <a:rPr lang="en-US" altLang="zh-CN">
                    <a:solidFill>
                      <a:srgbClr val="000000"/>
                    </a:solidFill>
                    <a:latin typeface="微软雅黑" pitchFamily="34" charset="0"/>
                    <a:ea typeface="微软雅黑" pitchFamily="34" charset="-122"/>
                    <a:cs typeface="微软雅黑" pitchFamily="34" charset="-120"/>
                  </a:rPr>
                  <a:t>）在反应</a:t>
                </a:r>
                <a14:m>
                  <m:oMath xmlns:m="http://schemas.openxmlformats.org/officeDocument/2006/math">
                    <m:d>
                      <m:dPr>
                        <m:begChr m:val=""/>
                        <m:endChr m:val=""/>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P</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Cu</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P</m:t>
                        </m:r>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PO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e>
                    </m:d>
                  </m:oMath>
                </a14:m>
                <a:r>
                  <a:rPr lang="en-US" altLang="zh-CN" dirty="0">
                    <a:solidFill>
                      <a:srgbClr val="000000"/>
                    </a:solidFill>
                    <a:latin typeface="微软雅黑" pitchFamily="34" charset="0"/>
                    <a:ea typeface="微软雅黑" pitchFamily="34" charset="-122"/>
                    <a:cs typeface="微软雅黑" pitchFamily="34" charset="-120"/>
                  </a:rPr>
                  <a:t>中</a:t>
                </a:r>
                <a:r>
                  <a:rPr lang="en-US" altLang="zh-CN">
                    <a:solidFill>
                      <a:srgbClr val="000000"/>
                    </a:solidFill>
                    <a:latin typeface="微软雅黑" pitchFamily="34" charset="0"/>
                    <a:ea typeface="微软雅黑" pitchFamily="34" charset="-122"/>
                    <a:cs typeface="微软雅黑" pitchFamily="34" charset="-120"/>
                  </a:rPr>
                  <a:t>，每摩尔</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dirty="0">
                    <a:solidFill>
                      <a:srgbClr val="000000"/>
                    </a:solidFill>
                    <a:latin typeface="微软雅黑" pitchFamily="34" charset="0"/>
                    <a:ea typeface="微软雅黑" pitchFamily="34" charset="-122"/>
                    <a:cs typeface="微软雅黑" pitchFamily="34" charset="-120"/>
                  </a:rPr>
                  <a:t>能氧化</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P</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的物质的量为</a:t>
                </a:r>
                <a:r>
                  <a:rPr lang="en-US" altLang="zh-CN">
                    <a:solidFill>
                      <a:srgbClr val="000000"/>
                    </a:solidFill>
                    <a:latin typeface="SimSun" pitchFamily="34" charset="0"/>
                    <a:ea typeface="SimSun" pitchFamily="34" charset="-122"/>
                    <a:cs typeface="SimSun" pitchFamily="34" charset="-120"/>
                  </a:rPr>
                  <a:t>______</a:t>
                </a:r>
              </a:p>
              <a:p>
                <a:pPr lvl="0" latinLnBrk="1">
                  <a:lnSpc>
                    <a:spcPts val="3300"/>
                  </a:lnSpc>
                </a:pP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（4）</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3 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dirty="0">
                    <a:solidFill>
                      <a:srgbClr val="000000"/>
                    </a:solidFill>
                    <a:latin typeface="微软雅黑" pitchFamily="34" charset="0"/>
                    <a:ea typeface="微软雅黑" pitchFamily="34" charset="-122"/>
                    <a:cs typeface="微软雅黑" pitchFamily="34" charset="-120"/>
                  </a:rPr>
                  <a:t>镁铝合金与</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100 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dirty="0">
                    <a:solidFill>
                      <a:srgbClr val="000000"/>
                    </a:solidFill>
                    <a:latin typeface="微软雅黑" pitchFamily="34" charset="0"/>
                    <a:ea typeface="微软雅黑" pitchFamily="34" charset="-122"/>
                    <a:cs typeface="微软雅黑" pitchFamily="34" charset="-120"/>
                  </a:rPr>
                  <a:t>稀硫酸恰好完全反应，将反应后的溶液加热蒸干，得到无水硫酸盐</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17.4 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，则</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原硫酸的物质的量浓度为</a:t>
                </a:r>
                <a:r>
                  <a:rPr lang="en-US" altLang="zh-CN">
                    <a:solidFill>
                      <a:srgbClr val="000000"/>
                    </a:solidFill>
                    <a:latin typeface="SimSun" pitchFamily="34" charset="0"/>
                    <a:ea typeface="SimSun" pitchFamily="34" charset="-122"/>
                    <a:cs typeface="SimSun" pitchFamily="34" charset="-120"/>
                  </a:rPr>
                  <a:t>_____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L</m:t>
                        </m:r>
                      </m:e>
                      <m:sup>
                        <m:r>
                          <a:rPr lang="en-US" altLang="zh-CN"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（5）现有</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CuO</m:t>
                    </m:r>
                  </m:oMath>
                </a14:m>
                <a:r>
                  <a:rPr lang="en-US" altLang="zh-CN"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Fe</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a:solidFill>
                      <a:srgbClr val="000000"/>
                    </a:solidFill>
                    <a:latin typeface="微软雅黑" pitchFamily="34" charset="0"/>
                    <a:ea typeface="微软雅黑" pitchFamily="34" charset="-122"/>
                    <a:cs typeface="微软雅黑" pitchFamily="34" charset="-120"/>
                  </a:rPr>
                  <a:t>组成的混合物</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𝑎</m:t>
                    </m:r>
                    <m:r>
                      <a:rPr lang="en-US" altLang="zh-CN" dirty="0" smtClean="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dirty="0">
                    <a:solidFill>
                      <a:srgbClr val="000000"/>
                    </a:solidFill>
                    <a:latin typeface="微软雅黑" pitchFamily="34" charset="0"/>
                    <a:ea typeface="微软雅黑" pitchFamily="34" charset="-122"/>
                    <a:cs typeface="微软雅黑" pitchFamily="34" charset="-120"/>
                  </a:rPr>
                  <a:t>，向其中加入</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L</m:t>
                        </m:r>
                      </m:e>
                      <m:sup>
                        <m:r>
                          <a:rPr lang="en-US" altLang="zh-CN"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dirty="0">
                    <a:solidFill>
                      <a:srgbClr val="000000"/>
                    </a:solidFill>
                    <a:latin typeface="微软雅黑" pitchFamily="34" charset="0"/>
                    <a:ea typeface="微软雅黑" pitchFamily="34" charset="-122"/>
                    <a:cs typeface="微软雅黑" pitchFamily="34" charset="-120"/>
                  </a:rPr>
                  <a:t>的稀硫酸</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50 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，恰好完全反应</a:t>
                </a:r>
                <a:r>
                  <a:rPr lang="en-US" altLang="zh-CN">
                    <a:solidFill>
                      <a:srgbClr val="000000"/>
                    </a:solidFill>
                    <a:latin typeface="微软雅黑" pitchFamily="34" charset="0"/>
                    <a:ea typeface="微软雅黑" pitchFamily="34" charset="-122"/>
                    <a:cs typeface="微软雅黑" pitchFamily="34" charset="-120"/>
                  </a:rPr>
                  <a:t>。若另取</a:t>
                </a:r>
              </a:p>
              <a:p>
                <a:pPr lvl="0" latinLnBrk="1">
                  <a:lnSpc>
                    <a:spcPts val="3300"/>
                  </a:lnSpc>
                </a:pP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𝑎</m:t>
                    </m:r>
                    <m:r>
                      <a:rPr lang="en-US" altLang="zh-CN" dirty="0" smtClean="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dirty="0">
                    <a:solidFill>
                      <a:srgbClr val="000000"/>
                    </a:solidFill>
                    <a:latin typeface="微软雅黑" pitchFamily="34" charset="0"/>
                    <a:ea typeface="微软雅黑" pitchFamily="34" charset="-122"/>
                    <a:cs typeface="微软雅黑" pitchFamily="34" charset="-120"/>
                  </a:rPr>
                  <a:t>该混合物在足量</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a:solidFill>
                      <a:srgbClr val="000000"/>
                    </a:solidFill>
                    <a:latin typeface="微软雅黑" pitchFamily="34" charset="0"/>
                    <a:ea typeface="微软雅黑" pitchFamily="34" charset="-122"/>
                    <a:cs typeface="微软雅黑" pitchFamily="34" charset="-120"/>
                  </a:rPr>
                  <a:t>中加热，使其充分反应</a:t>
                </a:r>
                <a:r>
                  <a:rPr lang="en-US" altLang="zh-CN">
                    <a:solidFill>
                      <a:srgbClr val="000000"/>
                    </a:solidFill>
                    <a:latin typeface="微软雅黑" pitchFamily="34" charset="0"/>
                    <a:ea typeface="微软雅黑" pitchFamily="34" charset="-122"/>
                    <a:cs typeface="微软雅黑" pitchFamily="34" charset="-120"/>
                  </a:rPr>
                  <a:t>，冷却后剩余固体的质量为</a:t>
                </a:r>
                <a:r>
                  <a:rPr lang="en-US" altLang="zh-CN">
                    <a:solidFill>
                      <a:srgbClr val="000000"/>
                    </a:solidFill>
                    <a:latin typeface="SimSun" pitchFamily="34" charset="0"/>
                    <a:ea typeface="SimSun" pitchFamily="34" charset="-122"/>
                    <a:cs typeface="SimSun" pitchFamily="34" charset="-120"/>
                  </a:rPr>
                  <a:t>________</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3" name="QB_4_BD.386_1#2ef9a80f5?vop=1&amp;pid=0d9fcc964&amp;color=0,0,0&amp;vtp=1&amp;bbb=1&amp;hb=1"/>
              <p:cNvSpPr>
                <a:spLocks noRot="1" noChangeAspect="1" noMove="1" noResize="1" noEditPoints="1" noAdjustHandles="1" noChangeArrowheads="1" noChangeShapeType="1" noTextEdit="1"/>
              </p:cNvSpPr>
              <p:nvPr/>
            </p:nvSpPr>
            <p:spPr>
              <a:xfrm>
                <a:off x="832104" y="1529890"/>
                <a:ext cx="10533888" cy="4191000"/>
              </a:xfrm>
              <a:prstGeom prst="rect">
                <a:avLst/>
              </a:prstGeom>
              <a:blipFill>
                <a:blip r:embed="rId3"/>
                <a:stretch>
                  <a:fillRect l="-1389" r="-694" b="-2183"/>
                </a:stretch>
              </a:blipFill>
              <a:ln/>
            </p:spPr>
            <p:txBody>
              <a:bodyPr/>
              <a:lstStyle/>
              <a:p>
                <a:r>
                  <a:rPr lang="zh-CN" altLang="en-US">
                    <a:noFill/>
                  </a:rPr>
                  <a:t> </a:t>
                </a:r>
              </a:p>
            </p:txBody>
          </p:sp>
        </mc:Fallback>
      </mc:AlternateContent>
      <p:sp>
        <p:nvSpPr>
          <p:cNvPr id="4" name="QB_4_AN.387_1#2ef9a80f5.blank?vop=1&amp;pid=0d9fcc964&amp;color=0,0,0&amp;vpa=203&amp;vtp=1"/>
          <p:cNvSpPr/>
          <p:nvPr/>
        </p:nvSpPr>
        <p:spPr>
          <a:xfrm>
            <a:off x="4168235" y="1918510"/>
            <a:ext cx="30003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0</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6" name="QB_4_AN.389_1#2ef9a80f5.blank?vop=1&amp;pid=0d9fcc964&amp;color=0,0,0&amp;vpa=204&amp;vtp=1&amp;bbb=1"/>
              <p:cNvSpPr/>
              <p:nvPr/>
            </p:nvSpPr>
            <p:spPr>
              <a:xfrm>
                <a:off x="2030667" y="2843585"/>
                <a:ext cx="469900"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4_AN.389_1#2ef9a80f5.blank?vop=1&amp;pid=0d9fcc964&amp;color=0,0,0&amp;vpa=204&amp;vtp=1&amp;bbb=1"/>
              <p:cNvSpPr>
                <a:spLocks noRot="1" noChangeAspect="1" noMove="1" noResize="1" noEditPoints="1" noAdjustHandles="1" noChangeArrowheads="1" noChangeShapeType="1" noTextEdit="1"/>
              </p:cNvSpPr>
              <p:nvPr/>
            </p:nvSpPr>
            <p:spPr>
              <a:xfrm>
                <a:off x="2030667" y="2843585"/>
                <a:ext cx="469900" cy="279400"/>
              </a:xfrm>
              <a:prstGeom prst="rect">
                <a:avLst/>
              </a:prstGeom>
              <a:blipFill>
                <a:blip r:embed="rId4"/>
                <a:stretch>
                  <a:fillRect l="-5195" r="-5195" b="-4348"/>
                </a:stretch>
              </a:blipFill>
              <a:ln/>
            </p:spPr>
            <p:txBody>
              <a:bodyPr/>
              <a:lstStyle/>
              <a:p>
                <a:r>
                  <a:rPr lang="zh-CN" altLang="en-US">
                    <a:noFill/>
                  </a:rPr>
                  <a:t> </a:t>
                </a:r>
              </a:p>
            </p:txBody>
          </p:sp>
        </mc:Fallback>
      </mc:AlternateContent>
      <p:sp>
        <p:nvSpPr>
          <p:cNvPr id="8" name="QB_4_AN.391_1#2ef9a80f5.blank?vop=1&amp;pid=0d9fcc964&amp;color=0,0,0&amp;vpa=205&amp;vtp=1&amp;bbb=1"/>
          <p:cNvSpPr/>
          <p:nvPr/>
        </p:nvSpPr>
        <p:spPr>
          <a:xfrm>
            <a:off x="10583005" y="3175810"/>
            <a:ext cx="622300"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0.05</a:t>
            </a:r>
            <a:endParaRPr lang="en-US" altLang="zh-CN" dirty="0">
              <a:solidFill>
                <a:srgbClr val="FF0000"/>
              </a:solidFill>
            </a:endParaRPr>
          </a:p>
        </p:txBody>
      </p:sp>
      <p:sp>
        <p:nvSpPr>
          <p:cNvPr id="10" name="QB_4_AN.393_1#2ef9a80f5.blank?vop=1&amp;pid=0d9fcc964&amp;color=0,0,0&amp;vpa=206&amp;vtp=1&amp;bbb=1"/>
          <p:cNvSpPr/>
          <p:nvPr/>
        </p:nvSpPr>
        <p:spPr>
          <a:xfrm>
            <a:off x="3364960" y="4433110"/>
            <a:ext cx="488950"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1.5</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2" name="QB_4_AN.395_1#2ef9a80f5.blank?vop=1&amp;pid=0d9fcc964&amp;color=0,0,0&amp;vpa=207&amp;vtp=1&amp;bbb=1"/>
              <p:cNvSpPr/>
              <p:nvPr/>
            </p:nvSpPr>
            <p:spPr>
              <a:xfrm>
                <a:off x="8076629" y="5358185"/>
                <a:ext cx="824738"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𝑎</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2" name="QB_4_AN.395_1#2ef9a80f5.blank?vop=1&amp;pid=0d9fcc964&amp;color=0,0,0&amp;vpa=207&amp;vtp=1&amp;bbb=1"/>
              <p:cNvSpPr>
                <a:spLocks noRot="1" noChangeAspect="1" noMove="1" noResize="1" noEditPoints="1" noAdjustHandles="1" noChangeArrowheads="1" noChangeShapeType="1" noTextEdit="1"/>
              </p:cNvSpPr>
              <p:nvPr/>
            </p:nvSpPr>
            <p:spPr>
              <a:xfrm>
                <a:off x="8076629" y="5358185"/>
                <a:ext cx="824738" cy="279400"/>
              </a:xfrm>
              <a:prstGeom prst="rect">
                <a:avLst/>
              </a:prstGeom>
              <a:blipFill>
                <a:blip r:embed="rId5"/>
                <a:stretch>
                  <a:fillRect l="-741" r="-2963" b="-217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 calcmode="lin" valueType="num">
                                      <p:cBhvr additive="base">
                                        <p:cTn id="3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10" grpId="0" build="p" animBg="1"/>
      <p:bldP spid="12" grpId="0" build="p" animBg="1"/>
    </p:bldLst>
  </p:timing>
</p:sld>
</file>

<file path=ppt/slides/slide119.xml><?xml version="1.0" encoding="utf-8"?>
<p:sld xmlns:a="http://schemas.openxmlformats.org/drawingml/2006/main" xmlns:r="http://schemas.openxmlformats.org/officeDocument/2006/relationships" xmlns:p="http://schemas.openxmlformats.org/presentationml/2006/main">
  <p:cSld name="Slide 125&amp;si=125">
    <p:spTree>
      <p:nvGrpSpPr>
        <p:cNvPr id="1" name=""/>
        <p:cNvGrpSpPr/>
        <p:nvPr/>
      </p:nvGrpSpPr>
      <p:grpSpPr>
        <a:xfrm>
          <a:off x="0" y="0"/>
          <a:ext cx="0" cy="0"/>
          <a:chOff x="0" y="0"/>
          <a:chExt cx="0" cy="0"/>
        </a:xfrm>
      </p:grpSpPr>
      <p:sp>
        <p:nvSpPr>
          <p:cNvPr id="3" name="QO_3_BD.396_1#6abb5c48a?vop=1&amp;pid=81063b25d&amp;color=0,0,0&amp;vtp=1&amp;bbb=1"/>
          <p:cNvSpPr/>
          <p:nvPr/>
        </p:nvSpPr>
        <p:spPr>
          <a:xfrm>
            <a:off x="832104" y="1116375"/>
            <a:ext cx="10533888" cy="393700"/>
          </a:xfrm>
          <a:prstGeom prst="rect">
            <a:avLst/>
          </a:prstGeom>
          <a:noFill/>
          <a:ln/>
        </p:spPr>
        <p:txBody>
          <a:bodyPr wrap="none" lIns="0" tIns="0" rIns="0" bIns="0" rtlCol="0" anchor="t"/>
          <a:lstStyle/>
          <a:p>
            <a:pPr algn="l" latinLnBrk="1">
              <a:lnSpc>
                <a:spcPts val="31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回答下列问题：</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4" name="QB_4_BD.397_1#8ad999e30?vop=1&amp;pid=6abb5c48a&amp;color=0,0,0&amp;vtp=1&amp;bbb=1&amp;hb=1"/>
              <p:cNvSpPr/>
              <p:nvPr/>
            </p:nvSpPr>
            <p:spPr>
              <a:xfrm>
                <a:off x="832104" y="1516735"/>
                <a:ext cx="10533888" cy="11049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（1）我国古代炼丹术中用的铅丹与硝酸反应的化学方程式为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铅丹</a:t>
                </a:r>
                <a:r>
                  <a:rPr lang="en-US" altLang="zh-CN" b="0" i="0">
                    <a:solidFill>
                      <a:srgbClr val="000000"/>
                    </a:solidFill>
                    <a:latin typeface="微软雅黑" pitchFamily="34" charset="0"/>
                    <a:ea typeface="微软雅黑" pitchFamily="34" charset="-122"/>
                    <a:cs typeface="微软雅黑" pitchFamily="34" charset="-120"/>
                  </a:rPr>
                  <a:t>）</a:t>
                </a:r>
              </a:p>
              <a:p>
                <a:pPr latinLnBrk="1">
                  <a:lnSpc>
                    <a:spcPts val="29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PbO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Pb</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a:solidFill>
                      <a:srgbClr val="000000"/>
                    </a:solidFill>
                    <a:latin typeface="微软雅黑" pitchFamily="34" charset="0"/>
                    <a:ea typeface="微软雅黑" pitchFamily="34" charset="-122"/>
                    <a:cs typeface="微软雅黑" pitchFamily="34" charset="-120"/>
                  </a:rPr>
                  <a:t>，则铅丹的化学式为</a:t>
                </a:r>
                <a:r>
                  <a:rPr lang="en-US" altLang="zh-CN" sz="1800" i="0">
                    <a:solidFill>
                      <a:srgbClr val="000000"/>
                    </a:solidFill>
                    <a:latin typeface="SimSun" pitchFamily="34" charset="0"/>
                    <a:ea typeface="SimSun" pitchFamily="34" charset="-122"/>
                    <a:cs typeface="SimSun" pitchFamily="34" charset="-120"/>
                  </a:rPr>
                  <a:t>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其中</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oMath>
                </a14:m>
                <a:r>
                  <a:rPr lang="en-US" altLang="zh-CN" sz="1800" b="0" i="0" dirty="0">
                    <a:solidFill>
                      <a:srgbClr val="000000"/>
                    </a:solidFill>
                    <a:latin typeface="微软雅黑" pitchFamily="34" charset="0"/>
                    <a:ea typeface="微软雅黑" pitchFamily="34" charset="-122"/>
                    <a:cs typeface="微软雅黑" pitchFamily="34" charset="-120"/>
                  </a:rPr>
                  <a:t>价的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Pb</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oMath>
                </a14:m>
                <a:r>
                  <a:rPr lang="en-US" altLang="zh-CN" sz="1800" b="0" i="0" dirty="0">
                    <a:solidFill>
                      <a:srgbClr val="000000"/>
                    </a:solidFill>
                    <a:latin typeface="微软雅黑" pitchFamily="34" charset="0"/>
                    <a:ea typeface="微软雅黑" pitchFamily="34" charset="-122"/>
                    <a:cs typeface="微软雅黑" pitchFamily="34" charset="-120"/>
                  </a:rPr>
                  <a:t>价的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含量之</a:t>
                </a: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比为</a:t>
                </a:r>
                <a:r>
                  <a:rPr lang="en-US" altLang="zh-CN" i="0">
                    <a:solidFill>
                      <a:srgbClr val="000000"/>
                    </a:solidFill>
                    <a:latin typeface="SimSun" pitchFamily="34" charset="0"/>
                    <a:ea typeface="SimSun" pitchFamily="34" charset="-122"/>
                    <a:cs typeface="SimSun" pitchFamily="34" charset="-120"/>
                  </a:rPr>
                  <a:t>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4" name="QB_4_BD.397_1#8ad999e30?vop=1&amp;pid=6abb5c48a&amp;color=0,0,0&amp;vtp=1&amp;bbb=1&amp;hb=1"/>
              <p:cNvSpPr>
                <a:spLocks noRot="1" noChangeAspect="1" noMove="1" noResize="1" noEditPoints="1" noAdjustHandles="1" noChangeArrowheads="1" noChangeShapeType="1" noTextEdit="1"/>
              </p:cNvSpPr>
              <p:nvPr/>
            </p:nvSpPr>
            <p:spPr>
              <a:xfrm>
                <a:off x="832104" y="1516735"/>
                <a:ext cx="10533888" cy="1104900"/>
              </a:xfrm>
              <a:prstGeom prst="rect">
                <a:avLst/>
              </a:prstGeom>
              <a:blipFill>
                <a:blip r:embed="rId3"/>
                <a:stretch>
                  <a:fillRect l="-1389" t="-2210" r="-579" b="-939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AN.398_1#8ad999e30.blank?vop=1&amp;pid=6abb5c48a&amp;color=0,0,0&amp;vpa=208&amp;vtp=1&amp;bbb=1"/>
              <p:cNvSpPr/>
              <p:nvPr/>
            </p:nvSpPr>
            <p:spPr>
              <a:xfrm>
                <a:off x="6888100" y="1887518"/>
                <a:ext cx="734886"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Pb</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5" name="QB_4_AN.398_1#8ad999e30.blank?vop=1&amp;pid=6abb5c48a&amp;color=0,0,0&amp;vpa=208&amp;vtp=1&amp;bbb=1"/>
              <p:cNvSpPr>
                <a:spLocks noRot="1" noChangeAspect="1" noMove="1" noResize="1" noEditPoints="1" noAdjustHandles="1" noChangeArrowheads="1" noChangeShapeType="1" noTextEdit="1"/>
              </p:cNvSpPr>
              <p:nvPr/>
            </p:nvSpPr>
            <p:spPr>
              <a:xfrm>
                <a:off x="6888100" y="1887518"/>
                <a:ext cx="734886" cy="279400"/>
              </a:xfrm>
              <a:prstGeom prst="rect">
                <a:avLst/>
              </a:prstGeom>
              <a:blipFill>
                <a:blip r:embed="rId4"/>
                <a:stretch>
                  <a:fillRect l="-4167" t="-2222" b="-1333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4_AN.399_1#8ad999e30.blank?vop=1&amp;pid=6abb5c48a&amp;color=0,0,0&amp;vpa=209&amp;vtp=1&amp;bbb=1"/>
              <p:cNvSpPr/>
              <p:nvPr/>
            </p:nvSpPr>
            <p:spPr>
              <a:xfrm>
                <a:off x="1344866" y="2269534"/>
                <a:ext cx="469900"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6" name="QB_4_AN.399_1#8ad999e30.blank?vop=1&amp;pid=6abb5c48a&amp;color=0,0,0&amp;vpa=209&amp;vtp=1&amp;bbb=1"/>
              <p:cNvSpPr>
                <a:spLocks noRot="1" noChangeAspect="1" noMove="1" noResize="1" noEditPoints="1" noAdjustHandles="1" noChangeArrowheads="1" noChangeShapeType="1" noTextEdit="1"/>
              </p:cNvSpPr>
              <p:nvPr/>
            </p:nvSpPr>
            <p:spPr>
              <a:xfrm>
                <a:off x="1344866" y="2269534"/>
                <a:ext cx="469900" cy="279400"/>
              </a:xfrm>
              <a:prstGeom prst="rect">
                <a:avLst/>
              </a:prstGeom>
              <a:blipFill>
                <a:blip r:embed="rId5"/>
                <a:stretch>
                  <a:fillRect l="-6494" r="-3896" b="-434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4_BD.400_1#a81b00a45?vop=1&amp;pid=6abb5c48a&amp;color=0,0,0&amp;vtp=1&amp;bbb=1&amp;hb=1"/>
              <p:cNvSpPr/>
              <p:nvPr/>
            </p:nvSpPr>
            <p:spPr>
              <a:xfrm>
                <a:off x="832104" y="2659290"/>
                <a:ext cx="10533888" cy="9144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（2）治理汽车尾气方法之一是在汽车的排气管上安装“催化转化器”，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可以转化为两种无毒的</a:t>
                </a:r>
              </a:p>
              <a:p>
                <a:pPr latinLnBrk="1">
                  <a:lnSpc>
                    <a:spcPts val="4300"/>
                  </a:lnSpc>
                </a:pPr>
                <a:r>
                  <a:rPr lang="en-US" altLang="zh-CN" b="0" i="0">
                    <a:solidFill>
                      <a:srgbClr val="000000"/>
                    </a:solidFill>
                    <a:latin typeface="微软雅黑" pitchFamily="34" charset="0"/>
                    <a:ea typeface="微软雅黑" pitchFamily="34" charset="-122"/>
                    <a:cs typeface="微软雅黑" pitchFamily="34" charset="-120"/>
                  </a:rPr>
                  <a:t>气体</a:t>
                </a:r>
                <a:r>
                  <a:rPr lang="en-US" altLang="zh-CN" b="0" i="0" dirty="0" err="1">
                    <a:solidFill>
                      <a:srgbClr val="000000"/>
                    </a:solidFill>
                    <a:latin typeface="微软雅黑" pitchFamily="34" charset="0"/>
                    <a:ea typeface="微软雅黑" pitchFamily="34" charset="-122"/>
                    <a:cs typeface="微软雅黑" pitchFamily="34" charset="-120"/>
                  </a:rPr>
                  <a:t>，请写出化学方程式，</a:t>
                </a:r>
                <a:r>
                  <a:rPr lang="en-US" altLang="zh-CN" b="0" i="0" err="1">
                    <a:solidFill>
                      <a:srgbClr val="000000"/>
                    </a:solidFill>
                    <a:latin typeface="微软雅黑" pitchFamily="34" charset="0"/>
                    <a:ea typeface="微软雅黑" pitchFamily="34" charset="-122"/>
                    <a:cs typeface="微软雅黑" pitchFamily="34" charset="-120"/>
                  </a:rPr>
                  <a:t>并用单线桥标出电子转移的方向和数目</a:t>
                </a:r>
                <a:r>
                  <a:rPr lang="en-US" altLang="zh-CN" b="0" i="0">
                    <a:solidFill>
                      <a:srgbClr val="000000"/>
                    </a:solidFill>
                    <a:latin typeface="微软雅黑" pitchFamily="34" charset="0"/>
                    <a:ea typeface="微软雅黑" pitchFamily="34" charset="-122"/>
                    <a:cs typeface="微软雅黑" pitchFamily="34" charset="-120"/>
                  </a:rPr>
                  <a:t>：</a:t>
                </a:r>
                <a:r>
                  <a:rPr lang="en-US" altLang="zh-CN" i="0">
                    <a:solidFill>
                      <a:srgbClr val="000000"/>
                    </a:solidFill>
                    <a:latin typeface="SimSun" panose="02010600030101010101" pitchFamily="2" charset="-122"/>
                    <a:ea typeface="微软雅黑" pitchFamily="34" charset="-122"/>
                    <a:cs typeface="微软雅黑" pitchFamily="34" charset="-120"/>
                  </a:rPr>
                  <a:t>_</a:t>
                </a:r>
                <a:r>
                  <a:rPr lang="en-US" altLang="zh-CN" sz="2700" b="0" i="0" u="sng" kern="0" spc="-99900">
                    <a:solidFill>
                      <a:srgbClr val="FF00FF"/>
                    </a:solidFill>
                    <a:latin typeface="SimSun" panose="02010600030101010101" pitchFamily="2" charset="-122"/>
                    <a:ea typeface="微软雅黑" pitchFamily="34" charset="-122"/>
                    <a:cs typeface="微软雅黑" pitchFamily="34" charset="-120"/>
                  </a:rPr>
                  <a:t> </a:t>
                </a:r>
                <a:r>
                  <a:rPr lang="en-US" altLang="zh-CN" i="0" dirty="0">
                    <a:solidFill>
                      <a:srgbClr val="000000"/>
                    </a:solidFill>
                    <a:latin typeface="SimSun" pitchFamily="34" charset="0"/>
                    <a:ea typeface="SimSun" pitchFamily="34" charset="-122"/>
                    <a:cs typeface="SimSun" pitchFamily="34" charset="-120"/>
                  </a:rPr>
                  <a:t>________________</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7" name="QB_4_BD.400_1#a81b00a45?vop=1&amp;pid=6abb5c48a&amp;color=0,0,0&amp;vtp=1&amp;bbb=1&amp;hb=1"/>
              <p:cNvSpPr>
                <a:spLocks noRot="1" noChangeAspect="1" noMove="1" noResize="1" noEditPoints="1" noAdjustHandles="1" noChangeArrowheads="1" noChangeShapeType="1" noTextEdit="1"/>
              </p:cNvSpPr>
              <p:nvPr/>
            </p:nvSpPr>
            <p:spPr>
              <a:xfrm>
                <a:off x="832104" y="2659290"/>
                <a:ext cx="10533888" cy="914400"/>
              </a:xfrm>
              <a:prstGeom prst="rect">
                <a:avLst/>
              </a:prstGeom>
              <a:blipFill>
                <a:blip r:embed="rId6"/>
                <a:stretch>
                  <a:fillRect l="-1389" t="-2667" b="-7333"/>
                </a:stretch>
              </a:blipFill>
              <a:ln/>
            </p:spPr>
            <p:txBody>
              <a:bodyPr/>
              <a:lstStyle/>
              <a:p>
                <a:r>
                  <a:rPr lang="zh-CN" altLang="en-US">
                    <a:noFill/>
                  </a:rPr>
                  <a:t> </a:t>
                </a:r>
              </a:p>
            </p:txBody>
          </p:sp>
        </mc:Fallback>
      </mc:AlternateContent>
      <p:pic>
        <p:nvPicPr>
          <p:cNvPr id="9" name="QB_4_AN.402_1#a81b00a45?vop=1&amp;pid=6abb5c48a&amp;color=0,0,0&amp;tib=255,255,255&amp;iip=14&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7728204" y="2955906"/>
            <a:ext cx="1755648" cy="46634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0" name="QB_4_BD.403_1#4ba7f5616?sp=1&amp;vop=1&amp;pid=6abb5c48a&amp;color=0,0,0&amp;vtp=1&amp;bbb=1&amp;hb=1"/>
              <p:cNvSpPr/>
              <p:nvPr/>
            </p:nvSpPr>
            <p:spPr>
              <a:xfrm>
                <a:off x="832104" y="3552044"/>
                <a:ext cx="10533888" cy="14732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（3）次磷酸</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常用于化学镀银</a:t>
                </a:r>
                <a:r>
                  <a:rPr lang="en-US" altLang="zh-CN" sz="1800" b="0" i="0">
                    <a:solidFill>
                      <a:srgbClr val="000000"/>
                    </a:solidFill>
                    <a:latin typeface="微软雅黑" pitchFamily="34" charset="0"/>
                    <a:ea typeface="微软雅黑" pitchFamily="34" charset="-122"/>
                    <a:cs typeface="微软雅黑" pitchFamily="34" charset="-120"/>
                  </a:rPr>
                  <a:t>，化学方程式为</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2900"/>
                  </a:lnSpc>
                </a:pP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未配平）。</a:t>
                </a:r>
                <a:endParaRPr lang="en-US" altLang="zh-CN" sz="1800" dirty="0">
                  <a:solidFill>
                    <a:srgbClr val="000000"/>
                  </a:solidFill>
                </a:endParaRPr>
              </a:p>
              <a:p>
                <a:pPr latinLnBrk="1">
                  <a:lnSpc>
                    <a:spcPts val="29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元素的化合价为</a:t>
                </a:r>
                <a:r>
                  <a:rPr lang="en-US" altLang="zh-CN" sz="1800" i="0">
                    <a:solidFill>
                      <a:srgbClr val="000000"/>
                    </a:solidFill>
                    <a:latin typeface="SimSun" pitchFamily="34" charset="0"/>
                    <a:ea typeface="SimSun" pitchFamily="34" charset="-122"/>
                    <a:cs typeface="SimSun" pitchFamily="34" charset="-120"/>
                  </a:rPr>
                  <a:t>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2900"/>
                  </a:lnSpc>
                </a:pP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是一元弱酸，写出其与足量</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溶液反应的离子方程式：</a:t>
                </a:r>
                <a:r>
                  <a:rPr lang="en-US" altLang="zh-CN" i="0">
                    <a:solidFill>
                      <a:srgbClr val="000000"/>
                    </a:solidFill>
                    <a:latin typeface="SimSun" pitchFamily="34" charset="0"/>
                    <a:ea typeface="SimSun" pitchFamily="34" charset="-122"/>
                    <a:cs typeface="SimSun" pitchFamily="34" charset="-120"/>
                  </a:rPr>
                  <a:t>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10" name="QB_4_BD.403_1#4ba7f5616?sp=1&amp;vop=1&amp;pid=6abb5c48a&amp;color=0,0,0&amp;vtp=1&amp;bbb=1&amp;hb=1"/>
              <p:cNvSpPr>
                <a:spLocks noRot="1" noChangeAspect="1" noMove="1" noResize="1" noEditPoints="1" noAdjustHandles="1" noChangeArrowheads="1" noChangeShapeType="1" noTextEdit="1"/>
              </p:cNvSpPr>
              <p:nvPr/>
            </p:nvSpPr>
            <p:spPr>
              <a:xfrm>
                <a:off x="832104" y="3552044"/>
                <a:ext cx="10533888" cy="1473200"/>
              </a:xfrm>
              <a:prstGeom prst="rect">
                <a:avLst/>
              </a:prstGeom>
              <a:blipFill>
                <a:blip r:embed="rId8"/>
                <a:stretch>
                  <a:fillRect l="-1389" t="-1660" b="-7469"/>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4_AN.404_1#4ba7f5616.blank?vop=1&amp;pid=6abb5c48a&amp;color=0,0,0&amp;vpa=211&amp;vtp=1&amp;bbb=1"/>
              <p:cNvSpPr/>
              <p:nvPr/>
            </p:nvSpPr>
            <p:spPr>
              <a:xfrm>
                <a:off x="3927603" y="4294422"/>
                <a:ext cx="415925"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1" name="QB_4_AN.404_1#4ba7f5616.blank?vop=1&amp;pid=6abb5c48a&amp;color=0,0,0&amp;vpa=211&amp;vtp=1&amp;bbb=1"/>
              <p:cNvSpPr>
                <a:spLocks noRot="1" noChangeAspect="1" noMove="1" noResize="1" noEditPoints="1" noAdjustHandles="1" noChangeArrowheads="1" noChangeShapeType="1" noTextEdit="1"/>
              </p:cNvSpPr>
              <p:nvPr/>
            </p:nvSpPr>
            <p:spPr>
              <a:xfrm>
                <a:off x="3927603" y="4294422"/>
                <a:ext cx="415925" cy="279400"/>
              </a:xfrm>
              <a:prstGeom prst="rect">
                <a:avLst/>
              </a:prstGeom>
              <a:blipFill>
                <a:blip r:embed="rId9"/>
                <a:stretch>
                  <a:fillRect l="-4348" r="-4348" b="-434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QB_4_AN.405_1#4ba7f5616.blank?vop=1&amp;pid=6abb5c48a&amp;color=0,0,0&amp;vpa=212&amp;vtp=1&amp;bbb=1&amp;rh=23.75"/>
              <p:cNvSpPr/>
              <p:nvPr/>
            </p:nvSpPr>
            <p:spPr>
              <a:xfrm>
                <a:off x="7583615" y="4630147"/>
                <a:ext cx="3243771"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PO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PO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2" name="QB_4_AN.405_1#4ba7f5616.blank?vop=1&amp;pid=6abb5c48a&amp;color=0,0,0&amp;vpa=212&amp;vtp=1&amp;bbb=1&amp;rh=23.75"/>
              <p:cNvSpPr>
                <a:spLocks noRot="1" noChangeAspect="1" noMove="1" noResize="1" noEditPoints="1" noAdjustHandles="1" noChangeArrowheads="1" noChangeShapeType="1" noTextEdit="1"/>
              </p:cNvSpPr>
              <p:nvPr/>
            </p:nvSpPr>
            <p:spPr>
              <a:xfrm>
                <a:off x="7583615" y="4630147"/>
                <a:ext cx="3243771" cy="301625"/>
              </a:xfrm>
              <a:prstGeom prst="rect">
                <a:avLst/>
              </a:prstGeom>
              <a:blipFill>
                <a:blip r:embed="rId10"/>
                <a:stretch>
                  <a:fillRect l="-752" b="-2449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QB_4_BD.406_1#f9a2518d5?vop=1&amp;pid=6abb5c48a&amp;color=0,0,0&amp;vtp=1&amp;bbb=1&amp;hb=1"/>
              <p:cNvSpPr/>
              <p:nvPr/>
            </p:nvSpPr>
            <p:spPr>
              <a:xfrm>
                <a:off x="832104" y="5021490"/>
                <a:ext cx="10533888" cy="7366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（4</a:t>
                </a:r>
                <a:r>
                  <a:rPr lang="en-US" altLang="zh-CN" sz="1800" b="0" i="0">
                    <a:solidFill>
                      <a:srgbClr val="000000"/>
                    </a:solidFill>
                    <a:latin typeface="微软雅黑" pitchFamily="34" charset="0"/>
                    <a:ea typeface="微软雅黑" pitchFamily="34" charset="-122"/>
                    <a:cs typeface="微软雅黑" pitchFamily="34" charset="-120"/>
                  </a:rPr>
                  <a:t>）工业上可利用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制备亚氯酸钠</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反应体系中涉及下列物质：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2900"/>
                  </a:lnSpc>
                </a:pP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请写出反应的化学方程式：</a:t>
                </a:r>
                <a:r>
                  <a:rPr lang="en-US" altLang="zh-CN" i="0">
                    <a:solidFill>
                      <a:srgbClr val="000000"/>
                    </a:solidFill>
                    <a:latin typeface="SimSun" pitchFamily="34" charset="0"/>
                    <a:ea typeface="SimSun" pitchFamily="34" charset="-122"/>
                    <a:cs typeface="SimSun" pitchFamily="34" charset="-120"/>
                  </a:rPr>
                  <a:t>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13" name="QB_4_BD.406_1#f9a2518d5?vop=1&amp;pid=6abb5c48a&amp;color=0,0,0&amp;vtp=1&amp;bbb=1&amp;hb=1"/>
              <p:cNvSpPr>
                <a:spLocks noRot="1" noChangeAspect="1" noMove="1" noResize="1" noEditPoints="1" noAdjustHandles="1" noChangeArrowheads="1" noChangeShapeType="1" noTextEdit="1"/>
              </p:cNvSpPr>
              <p:nvPr/>
            </p:nvSpPr>
            <p:spPr>
              <a:xfrm>
                <a:off x="832104" y="5021490"/>
                <a:ext cx="10533888" cy="736600"/>
              </a:xfrm>
              <a:prstGeom prst="rect">
                <a:avLst/>
              </a:prstGeom>
              <a:blipFill>
                <a:blip r:embed="rId11"/>
                <a:stretch>
                  <a:fillRect l="-1389" t="-3306" b="-1405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QB_4_AN.407_1#f9a2518d5.blank?vop=1&amp;pid=6abb5c48a&amp;color=0,0,0&amp;vpa=213&amp;vtp=1&amp;bbb=1&amp;rh=23.75"/>
              <p:cNvSpPr/>
              <p:nvPr/>
            </p:nvSpPr>
            <p:spPr>
              <a:xfrm>
                <a:off x="5557965" y="5368017"/>
                <a:ext cx="5038344"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NaOH</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4" name="QB_4_AN.407_1#f9a2518d5.blank?vop=1&amp;pid=6abb5c48a&amp;color=0,0,0&amp;vpa=213&amp;vtp=1&amp;bbb=1&amp;rh=23.75"/>
              <p:cNvSpPr>
                <a:spLocks noRot="1" noChangeAspect="1" noMove="1" noResize="1" noEditPoints="1" noAdjustHandles="1" noChangeArrowheads="1" noChangeShapeType="1" noTextEdit="1"/>
              </p:cNvSpPr>
              <p:nvPr/>
            </p:nvSpPr>
            <p:spPr>
              <a:xfrm>
                <a:off x="5557965" y="5368017"/>
                <a:ext cx="5038344" cy="301625"/>
              </a:xfrm>
              <a:prstGeom prst="rect">
                <a:avLst/>
              </a:prstGeom>
              <a:blipFill>
                <a:blip r:embed="rId12"/>
                <a:stretch>
                  <a:fillRect l="-605" b="-2449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bg/>
                                          </p:spTgt>
                                        </p:tgtEl>
                                        <p:attrNameLst>
                                          <p:attrName>style.visibility</p:attrName>
                                        </p:attrNameLst>
                                      </p:cBhvr>
                                      <p:to>
                                        <p:strVal val="visible"/>
                                      </p:to>
                                    </p:set>
                                    <p:anim calcmode="lin" valueType="num">
                                      <p:cBhvr additive="base">
                                        <p:cTn id="33"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11">
                                            <p:bg/>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 calcmode="lin" valueType="num">
                                      <p:cBhvr additive="base">
                                        <p:cTn id="3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bg/>
                                          </p:spTgt>
                                        </p:tgtEl>
                                        <p:attrNameLst>
                                          <p:attrName>style.visibility</p:attrName>
                                        </p:attrNameLst>
                                      </p:cBhvr>
                                      <p:to>
                                        <p:strVal val="visible"/>
                                      </p:to>
                                    </p:set>
                                    <p:anim calcmode="lin" valueType="num">
                                      <p:cBhvr additive="base">
                                        <p:cTn id="43"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2">
                                            <p:bg/>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 calcmode="lin" valueType="num">
                                      <p:cBhvr additive="base">
                                        <p:cTn id="4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4">
                                            <p:bg/>
                                          </p:spTgt>
                                        </p:tgtEl>
                                        <p:attrNameLst>
                                          <p:attrName>style.visibility</p:attrName>
                                        </p:attrNameLst>
                                      </p:cBhvr>
                                      <p:to>
                                        <p:strVal val="visible"/>
                                      </p:to>
                                    </p:set>
                                    <p:anim calcmode="lin" valueType="num">
                                      <p:cBhvr additive="base">
                                        <p:cTn id="53"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54" dur="500" fill="hold"/>
                                        <p:tgtEl>
                                          <p:spTgt spid="14">
                                            <p:bg/>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
                                            <p:txEl>
                                              <p:pRg st="0" end="0"/>
                                            </p:txEl>
                                          </p:spTgt>
                                        </p:tgtEl>
                                        <p:attrNameLst>
                                          <p:attrName>style.visibility</p:attrName>
                                        </p:attrNameLst>
                                      </p:cBhvr>
                                      <p:to>
                                        <p:strVal val="visible"/>
                                      </p:to>
                                    </p:set>
                                    <p:anim calcmode="lin" valueType="num">
                                      <p:cBhvr additive="base">
                                        <p:cTn id="5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11" grpId="0" build="p" animBg="1"/>
      <p:bldP spid="12" grpId="0" build="p" animBg="1"/>
      <p:bldP spid="14"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2_1#f87421db2?vop=1&amp;pid=5f60b384a&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胶体和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悬浊液是重要的分散系。</a:t>
                </a:r>
                <a:r>
                  <a:rPr lang="en-US" altLang="zh-CN" sz="1800" b="0" i="0">
                    <a:solidFill>
                      <a:srgbClr val="000000"/>
                    </a:solidFill>
                    <a:latin typeface="微软雅黑" pitchFamily="34" charset="0"/>
                    <a:ea typeface="微软雅黑" pitchFamily="34" charset="-122"/>
                    <a:cs typeface="微软雅黑" pitchFamily="34" charset="-120"/>
                  </a:rPr>
                  <a:t>下列叙述中不正确的是(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C_6_BD.32_1#f87421db2?vop=1&amp;pid=5f60b384a&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810" b="-16883"/>
                </a:stretch>
              </a:blipFill>
              <a:ln/>
            </p:spPr>
            <p:txBody>
              <a:bodyPr/>
              <a:lstStyle/>
              <a:p>
                <a:r>
                  <a:rPr lang="zh-CN" altLang="en-US">
                    <a:noFill/>
                  </a:rPr>
                  <a:t> </a:t>
                </a:r>
              </a:p>
            </p:txBody>
          </p:sp>
        </mc:Fallback>
      </mc:AlternateContent>
      <p:sp>
        <p:nvSpPr>
          <p:cNvPr id="3" name="QC_6_AN.33_1#f87421db2.bracket?vop=1&amp;pid=5f60b384a&amp;color=0,0,0&amp;vpa=20&amp;vtp=1"/>
          <p:cNvSpPr/>
          <p:nvPr/>
        </p:nvSpPr>
        <p:spPr>
          <a:xfrm>
            <a:off x="9390921"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32_2#f87421db2.choices?vop=1&amp;pid=5f60b384a&amp;color=0,0,0&amp;vtp=1&amp;bbb=1&amp;hb=1"/>
              <p:cNvSpPr/>
              <p:nvPr/>
            </p:nvSpPr>
            <p:spPr>
              <a:xfrm>
                <a:off x="832104" y="1529771"/>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三种分散系中分散质的微粒直径：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悬浊液</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胶体</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可通过过滤的方式从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悬浊液中分离出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胶体区别于其他分散系的本质特征是丁达尔效应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胶体电泳实验，与直流电源负极相连的一极附近颜色加深</a:t>
                </a:r>
                <a:r>
                  <a:rPr lang="en-US" altLang="zh-CN" sz="1800" b="0" i="0">
                    <a:solidFill>
                      <a:srgbClr val="000000"/>
                    </a:solidFill>
                    <a:latin typeface="微软雅黑" pitchFamily="34" charset="0"/>
                    <a:ea typeface="微软雅黑" pitchFamily="34" charset="-122"/>
                    <a:cs typeface="微软雅黑" pitchFamily="34" charset="-120"/>
                  </a:rPr>
                  <a:t>，与直流电源正极相连的一极附近</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颜色变浅</a:t>
                </a:r>
                <a:endParaRPr lang="en-US" altLang="zh-CN" dirty="0"/>
              </a:p>
            </p:txBody>
          </p:sp>
        </mc:Choice>
        <mc:Fallback xmlns="">
          <p:sp>
            <p:nvSpPr>
              <p:cNvPr id="4" name="QC_6_BD.32_2#f87421db2.choices?vop=1&amp;pid=5f60b384a&amp;color=0,0,0&amp;vtp=1&amp;bbb=1&amp;hb=1"/>
              <p:cNvSpPr>
                <a:spLocks noRot="1" noChangeAspect="1" noMove="1" noResize="1" noEditPoints="1" noAdjustHandles="1" noChangeArrowheads="1" noChangeShapeType="1" noTextEdit="1"/>
              </p:cNvSpPr>
              <p:nvPr/>
            </p:nvSpPr>
            <p:spPr>
              <a:xfrm>
                <a:off x="832104" y="1529771"/>
                <a:ext cx="10533888" cy="2095500"/>
              </a:xfrm>
              <a:prstGeom prst="rect">
                <a:avLst/>
              </a:prstGeom>
              <a:blipFill>
                <a:blip r:embed="rId4"/>
                <a:stretch>
                  <a:fillRect l="-1389" b="-436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0.xml><?xml version="1.0" encoding="utf-8"?>
<p:sld xmlns:a="http://schemas.openxmlformats.org/drawingml/2006/main" xmlns:r="http://schemas.openxmlformats.org/officeDocument/2006/relationships" xmlns:p="http://schemas.openxmlformats.org/presentationml/2006/main">
  <p:cSld name="Slide 126&amp;si=12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3_BD.408_1#d301f26b9?sp=1&amp;vop=1&amp;pid=81063b25d&amp;color=0,0,0&amp;vtp=1&amp;bt=1&amp;bb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碘酸钾</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是重要的食品添加剂，可由多种方法制得。</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方</a:t>
                </a:r>
                <a:r>
                  <a:rPr lang="en-US" altLang="zh-CN" sz="1800" b="0" i="0">
                    <a:solidFill>
                      <a:srgbClr val="000000"/>
                    </a:solidFill>
                    <a:latin typeface="微软雅黑" pitchFamily="34" charset="0"/>
                    <a:ea typeface="微软雅黑" pitchFamily="34" charset="-122"/>
                    <a:cs typeface="微软雅黑" pitchFamily="34" charset="-120"/>
                  </a:rPr>
                  <a:t>法一：制取</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的物质转化如图所示（部分产物未列出）。</a:t>
                </a:r>
                <a:endParaRPr lang="en-US" altLang="zh-CN" sz="1800" dirty="0">
                  <a:solidFill>
                    <a:srgbClr val="000000"/>
                  </a:solidFill>
                </a:endParaRPr>
              </a:p>
            </p:txBody>
          </p:sp>
        </mc:Choice>
        <mc:Fallback xmlns="">
          <p:sp>
            <p:nvSpPr>
              <p:cNvPr id="2" name="QO_3_BD.408_1#d301f26b9?sp=1&amp;vop=1&amp;pid=81063b25d&amp;color=0,0,0&amp;vtp=1&amp;bt=1&amp;bb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pic>
        <p:nvPicPr>
          <p:cNvPr id="3" name="QO_3_BD.408_2#d301f26b9?vop=1&amp;pid=81063b25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590288" y="2041644"/>
            <a:ext cx="3008376" cy="7315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O_3_BD.408_3#d301f26b9?vop=1&amp;pid=81063b25d&amp;color=0,0,0&amp;vtp=1&amp;bbb=1"/>
              <p:cNvSpPr/>
              <p:nvPr/>
            </p:nvSpPr>
            <p:spPr>
              <a:xfrm>
                <a:off x="832104" y="2905244"/>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方法二</a:t>
                </a:r>
                <a:r>
                  <a:rPr lang="en-US" altLang="zh-CN" sz="18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KOH</m:t>
                    </m:r>
                  </m:oMath>
                </a14:m>
                <a:r>
                  <a:rPr lang="en-US" altLang="zh-CN" sz="1800" b="0" i="0" dirty="0">
                    <a:solidFill>
                      <a:srgbClr val="000000"/>
                    </a:solidFill>
                    <a:latin typeface="微软雅黑" pitchFamily="34" charset="0"/>
                    <a:ea typeface="微软雅黑" pitchFamily="34" charset="-122"/>
                    <a:cs typeface="微软雅黑" pitchFamily="34" charset="-120"/>
                  </a:rPr>
                  <a:t>溶液共热</a:t>
                </a:r>
                <a:r>
                  <a:rPr lang="en-US" altLang="zh-CN" sz="1800" b="0" i="0">
                    <a:solidFill>
                      <a:srgbClr val="000000"/>
                    </a:solidFill>
                    <a:latin typeface="微软雅黑" pitchFamily="34" charset="0"/>
                    <a:ea typeface="微软雅黑" pitchFamily="34" charset="-122"/>
                    <a:cs typeface="微软雅黑" pitchFamily="34" charset="-120"/>
                  </a:rPr>
                  <a:t>，产物有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、水和另一种含碘化合物。</a:t>
                </a:r>
                <a:endParaRPr lang="en-US" altLang="zh-CN" sz="1800" dirty="0">
                  <a:solidFill>
                    <a:srgbClr val="000000"/>
                  </a:solidFill>
                </a:endParaRPr>
              </a:p>
            </p:txBody>
          </p:sp>
        </mc:Choice>
        <mc:Fallback xmlns="">
          <p:sp>
            <p:nvSpPr>
              <p:cNvPr id="4" name="QO_3_BD.408_3#d301f26b9?vop=1&amp;pid=81063b25d&amp;color=0,0,0&amp;vtp=1&amp;bbb=1"/>
              <p:cNvSpPr>
                <a:spLocks noRot="1" noChangeAspect="1" noMove="1" noResize="1" noEditPoints="1" noAdjustHandles="1" noChangeArrowheads="1" noChangeShapeType="1" noTextEdit="1"/>
              </p:cNvSpPr>
              <p:nvPr/>
            </p:nvSpPr>
            <p:spPr>
              <a:xfrm>
                <a:off x="832104" y="2905244"/>
                <a:ext cx="10533888" cy="469900"/>
              </a:xfrm>
              <a:prstGeom prst="rect">
                <a:avLst/>
              </a:prstGeom>
              <a:blipFill>
                <a:blip r:embed="rId5"/>
                <a:stretch>
                  <a:fillRect l="-1389" b="-16883"/>
                </a:stretch>
              </a:blipFill>
              <a:ln/>
            </p:spPr>
            <p:txBody>
              <a:bodyPr/>
              <a:lstStyle/>
              <a:p>
                <a:r>
                  <a:rPr lang="zh-CN" altLang="en-US">
                    <a:noFill/>
                  </a:rPr>
                  <a:t> </a:t>
                </a:r>
              </a:p>
            </p:txBody>
          </p:sp>
        </mc:Fallback>
      </mc:AlternateContent>
      <p:sp>
        <p:nvSpPr>
          <p:cNvPr id="5" name="QB_4_BD.409_1#18148c0d5?vop=1&amp;pid=d301f26b9&amp;color=0,0,0&amp;vtp=1&amp;bbb=1"/>
          <p:cNvSpPr/>
          <p:nvPr/>
        </p:nvSpPr>
        <p:spPr>
          <a:xfrm>
            <a:off x="832104" y="3324344"/>
            <a:ext cx="10533888" cy="14097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（1）写出方法一中反应1</a:t>
            </a:r>
            <a:r>
              <a:rPr lang="en-US" altLang="zh-CN" sz="1800" b="0" i="0">
                <a:solidFill>
                  <a:srgbClr val="000000"/>
                </a:solidFill>
                <a:latin typeface="微软雅黑" pitchFamily="34" charset="0"/>
                <a:ea typeface="微软雅黑" pitchFamily="34" charset="-122"/>
                <a:cs typeface="微软雅黑" pitchFamily="34" charset="-120"/>
              </a:rPr>
              <a:t>的化学方程式：</a:t>
            </a:r>
            <a:r>
              <a:rPr lang="en-US" altLang="zh-CN" sz="1800" i="0">
                <a:solidFill>
                  <a:srgbClr val="000000"/>
                </a:solidFill>
                <a:latin typeface="SimSun" pitchFamily="34" charset="0"/>
                <a:ea typeface="SimSun" pitchFamily="34" charset="-122"/>
                <a:cs typeface="SimSun" pitchFamily="34" charset="-120"/>
              </a:rPr>
              <a:t>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（2）写出方法一中反应2的化学方程式：</a:t>
            </a:r>
            <a:r>
              <a:rPr lang="en-US" altLang="zh-CN">
                <a:solidFill>
                  <a:srgbClr val="000000"/>
                </a:solidFill>
                <a:latin typeface="SimSun" pitchFamily="34" charset="0"/>
                <a:ea typeface="SimSun" pitchFamily="34" charset="-122"/>
                <a:cs typeface="SimSun" pitchFamily="34" charset="-120"/>
              </a:rPr>
              <a:t>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4500"/>
              </a:lnSpc>
            </a:pPr>
            <a:r>
              <a:rPr lang="en-US" altLang="zh-CN">
                <a:solidFill>
                  <a:srgbClr val="000000"/>
                </a:solidFill>
                <a:latin typeface="微软雅黑" pitchFamily="34" charset="0"/>
                <a:ea typeface="微软雅黑" pitchFamily="34" charset="-122"/>
                <a:cs typeface="微软雅黑" pitchFamily="34" charset="-120"/>
              </a:rPr>
              <a:t>（3）写出方法二中反应的离子方程式：</a:t>
            </a:r>
            <a:r>
              <a:rPr lang="en-US" altLang="zh-CN">
                <a:solidFill>
                  <a:srgbClr val="000000"/>
                </a:solidFill>
                <a:latin typeface="SimSun" pitchFamily="34" charset="0"/>
                <a:ea typeface="SimSun" pitchFamily="34" charset="-122"/>
                <a:cs typeface="SimSun" pitchFamily="34" charset="-120"/>
              </a:rPr>
              <a:t>_</a:t>
            </a:r>
            <a:r>
              <a:rPr lang="en-US" altLang="zh-CN" sz="2450" u="sng" kern="0" spc="-99900">
                <a:solidFill>
                  <a:srgbClr val="FF00FF"/>
                </a:solidFill>
                <a:latin typeface="SimSun" panose="02010600030101010101" pitchFamily="2" charset="-122"/>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6" name="QB_4_AN.410_1#18148c0d5.blank?vop=1&amp;pid=d301f26b9&amp;color=0,0,0&amp;vpa=214&amp;vtp=1&amp;bbb=1&amp;rh=23.75"/>
              <p:cNvSpPr/>
              <p:nvPr/>
            </p:nvSpPr>
            <p:spPr>
              <a:xfrm>
                <a:off x="5027866" y="3336917"/>
                <a:ext cx="3698621"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+5</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+6</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10</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HCl</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HIO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4_AN.410_1#18148c0d5.blank?vop=1&amp;pid=d301f26b9&amp;color=0,0,0&amp;vpa=214&amp;vtp=1&amp;bbb=1&amp;rh=23.75"/>
              <p:cNvSpPr>
                <a:spLocks noRot="1" noChangeAspect="1" noMove="1" noResize="1" noEditPoints="1" noAdjustHandles="1" noChangeArrowheads="1" noChangeShapeType="1" noTextEdit="1"/>
              </p:cNvSpPr>
              <p:nvPr/>
            </p:nvSpPr>
            <p:spPr>
              <a:xfrm>
                <a:off x="5027866" y="3336917"/>
                <a:ext cx="3698621" cy="301625"/>
              </a:xfrm>
              <a:prstGeom prst="rect">
                <a:avLst/>
              </a:prstGeom>
              <a:blipFill>
                <a:blip r:embed="rId6"/>
                <a:stretch>
                  <a:fillRect l="-659"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4_AN.412_1#18148c0d5.blank?vop=1&amp;pid=d301f26b9&amp;color=0,0,0&amp;vpa=215&amp;vtp=1&amp;bbb=1&amp;rh=23.75"/>
              <p:cNvSpPr/>
              <p:nvPr/>
            </p:nvSpPr>
            <p:spPr>
              <a:xfrm>
                <a:off x="5040566" y="3762875"/>
                <a:ext cx="4126548"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HIO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KIO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4_AN.412_1#18148c0d5.blank?vop=1&amp;pid=d301f26b9&amp;color=0,0,0&amp;vpa=215&amp;vtp=1&amp;bbb=1&amp;rh=23.75"/>
              <p:cNvSpPr>
                <a:spLocks noRot="1" noChangeAspect="1" noMove="1" noResize="1" noEditPoints="1" noAdjustHandles="1" noChangeArrowheads="1" noChangeShapeType="1" noTextEdit="1"/>
              </p:cNvSpPr>
              <p:nvPr/>
            </p:nvSpPr>
            <p:spPr>
              <a:xfrm>
                <a:off x="5040566" y="3762875"/>
                <a:ext cx="4126548" cy="301625"/>
              </a:xfrm>
              <a:prstGeom prst="rect">
                <a:avLst/>
              </a:prstGeom>
              <a:blipFill>
                <a:blip r:embed="rId7"/>
                <a:stretch>
                  <a:fillRect l="-739" r="-591"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4_AN.414_1#18148c0d5.blank?vop=1&amp;pid=d301f26b9&amp;color=0,0,0&amp;vpa=216&amp;vtp=1&amp;bbb=1"/>
              <p:cNvSpPr/>
              <p:nvPr/>
            </p:nvSpPr>
            <p:spPr>
              <a:xfrm>
                <a:off x="4894516" y="4192008"/>
                <a:ext cx="3476498" cy="406400"/>
              </a:xfrm>
              <a:prstGeom prst="rect">
                <a:avLst/>
              </a:prstGeom>
              <a:noFill/>
              <a:ln/>
            </p:spPr>
            <p:txBody>
              <a:bodyPr wrap="none" lIns="0" tIns="0" rIns="0" bIns="0" rtlCol="0" anchor="t"/>
              <a:lstStyle/>
              <a:p>
                <a:pPr algn="ctr" latinLnBrk="1">
                  <a:lnSpc>
                    <a:spcPts val="3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+6</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5</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0" name="QB_4_AN.414_1#18148c0d5.blank?vop=1&amp;pid=d301f26b9&amp;color=0,0,0&amp;vpa=216&amp;vtp=1&amp;bbb=1"/>
              <p:cNvSpPr>
                <a:spLocks noRot="1" noChangeAspect="1" noMove="1" noResize="1" noEditPoints="1" noAdjustHandles="1" noChangeArrowheads="1" noChangeShapeType="1" noTextEdit="1"/>
              </p:cNvSpPr>
              <p:nvPr/>
            </p:nvSpPr>
            <p:spPr>
              <a:xfrm>
                <a:off x="4894516" y="4192008"/>
                <a:ext cx="3476498" cy="406400"/>
              </a:xfrm>
              <a:prstGeom prst="rect">
                <a:avLst/>
              </a:prstGeom>
              <a:blipFill>
                <a:blip r:embed="rId8"/>
                <a:stretch>
                  <a:fillRect l="-702" t="-12121" r="-87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bg/>
                                          </p:spTgt>
                                        </p:tgtEl>
                                        <p:attrNameLst>
                                          <p:attrName>style.visibility</p:attrName>
                                        </p:attrNameLst>
                                      </p:cBhvr>
                                      <p:to>
                                        <p:strVal val="visible"/>
                                      </p:to>
                                    </p:set>
                                    <p:anim calcmode="lin" valueType="num">
                                      <p:cBhvr additive="base">
                                        <p:cTn id="2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10"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name="Slide 127&amp;si=12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3_BD.415_1#79de78b11?sp=1&amp;vop=1&amp;pid=81063b25d&amp;color=0,0,0&amp;vtp=1&amp;bt=1&amp;bbb=1&amp;hb=1"/>
              <p:cNvSpPr/>
              <p:nvPr/>
            </p:nvSpPr>
            <p:spPr>
              <a:xfrm>
                <a:off x="832104" y="1080000"/>
                <a:ext cx="10533888" cy="3352800"/>
              </a:xfrm>
              <a:prstGeom prst="rect">
                <a:avLst/>
              </a:prstGeom>
              <a:noFill/>
              <a:ln/>
            </p:spPr>
            <p:txBody>
              <a:bodyPr wrap="none" lIns="0" tIns="0" rIns="0" bIns="0" rtlCol="0" anchor="t"/>
              <a:lstStyle/>
              <a:p>
                <a:pPr algn="l" latinLnBrk="1">
                  <a:lnSpc>
                    <a:spcPts val="3300"/>
                  </a:lnSpc>
                </a:pP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在实验室和工业上均有重要应用，其工业制备的部分工艺如下：</a:t>
                </a:r>
                <a:endParaRPr lang="en-US" altLang="zh-CN" sz="1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①</a:t>
                </a:r>
                <a:r>
                  <a:rPr lang="en-US" altLang="zh-CN" sz="1800" b="0" i="0" dirty="0">
                    <a:solidFill>
                      <a:srgbClr val="000000"/>
                    </a:solidFill>
                    <a:latin typeface="微软雅黑" pitchFamily="34" charset="0"/>
                    <a:ea typeface="微软雅黑" pitchFamily="34" charset="-122"/>
                    <a:cs typeface="微软雅黑" pitchFamily="34" charset="-120"/>
                  </a:rPr>
                  <a:t>将软锰矿</a:t>
                </a:r>
                <a:r>
                  <a:rPr lang="en-US" altLang="zh-CN" sz="1800" b="0" i="0">
                    <a:solidFill>
                      <a:srgbClr val="000000"/>
                    </a:solidFill>
                    <a:latin typeface="微软雅黑" pitchFamily="34" charset="0"/>
                    <a:ea typeface="微软雅黑" pitchFamily="34" charset="-122"/>
                    <a:cs typeface="微软雅黑" pitchFamily="34" charset="-120"/>
                  </a:rPr>
                  <a:t>（主要成分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）粉碎后，与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KOH</m:t>
                    </m:r>
                  </m:oMath>
                </a14:m>
                <a:r>
                  <a:rPr lang="en-US" altLang="zh-CN" sz="1800" b="0" i="0" dirty="0">
                    <a:solidFill>
                      <a:srgbClr val="000000"/>
                    </a:solidFill>
                    <a:latin typeface="微软雅黑" pitchFamily="34" charset="0"/>
                    <a:ea typeface="微软雅黑" pitchFamily="34" charset="-122"/>
                    <a:cs typeface="微软雅黑" pitchFamily="34" charset="-120"/>
                  </a:rPr>
                  <a:t>固体混合，通入空气充分焙烧，生成暗绿色</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熔融</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态物质</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②</a:t>
                </a:r>
                <a:r>
                  <a:rPr lang="en-US" altLang="zh-CN" sz="1800" b="0" i="0" dirty="0">
                    <a:solidFill>
                      <a:srgbClr val="000000"/>
                    </a:solidFill>
                    <a:latin typeface="微软雅黑" pitchFamily="34" charset="0"/>
                    <a:ea typeface="微软雅黑" pitchFamily="34" charset="-122"/>
                    <a:cs typeface="微软雅黑" pitchFamily="34" charset="-120"/>
                  </a:rPr>
                  <a:t>冷却，将固体研细，用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溶液浸取，过滤，得暗绿色溶液。</a:t>
                </a:r>
                <a:endParaRPr lang="en-US" altLang="zh-CN" sz="1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③</a:t>
                </a:r>
                <a:r>
                  <a:rPr lang="en-US" altLang="zh-CN" sz="1800" b="0" i="0">
                    <a:solidFill>
                      <a:srgbClr val="000000"/>
                    </a:solidFill>
                    <a:latin typeface="微软雅黑" pitchFamily="34" charset="0"/>
                    <a:ea typeface="微软雅黑" pitchFamily="34" charset="-122"/>
                    <a:cs typeface="微软雅黑" pitchFamily="34" charset="-120"/>
                  </a:rPr>
                  <a:t>向暗绿色溶液中通入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，溶液变为紫红色。</a:t>
                </a:r>
                <a:endParaRPr lang="en-US" altLang="zh-CN" sz="1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④</a:t>
                </a:r>
                <a:r>
                  <a:rPr lang="en-US" altLang="zh-CN" sz="1800" b="0" i="0" dirty="0">
                    <a:solidFill>
                      <a:srgbClr val="000000"/>
                    </a:solidFill>
                    <a:latin typeface="微软雅黑" pitchFamily="34" charset="0"/>
                    <a:ea typeface="微软雅黑" pitchFamily="34" charset="-122"/>
                    <a:cs typeface="微软雅黑" pitchFamily="34" charset="-120"/>
                  </a:rPr>
                  <a:t>将紫红色溶液蒸发浓缩、冷却结晶、过滤、洗涤、干燥</a:t>
                </a:r>
                <a:r>
                  <a:rPr lang="en-US" altLang="zh-CN" sz="1800" b="0" i="0">
                    <a:solidFill>
                      <a:srgbClr val="000000"/>
                    </a:solidFill>
                    <a:latin typeface="微软雅黑" pitchFamily="34" charset="0"/>
                    <a:ea typeface="微软雅黑" pitchFamily="34" charset="-122"/>
                    <a:cs typeface="微软雅黑" pitchFamily="34" charset="-120"/>
                  </a:rPr>
                  <a:t>，得</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a:t>
                </a:r>
                <a:endParaRPr lang="en-US" altLang="zh-CN" sz="1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资</a:t>
                </a:r>
                <a:r>
                  <a:rPr lang="en-US" altLang="zh-CN" sz="1800" b="0" i="0">
                    <a:solidFill>
                      <a:srgbClr val="000000"/>
                    </a:solidFill>
                    <a:latin typeface="微软雅黑" pitchFamily="34" charset="0"/>
                    <a:ea typeface="微软雅黑" pitchFamily="34" charset="-122"/>
                    <a:cs typeface="微软雅黑" pitchFamily="34" charset="-120"/>
                  </a:rPr>
                  <a:t>料</a:t>
                </a:r>
                <a:r>
                  <a:rPr lang="en-US" altLang="zh-CN" b="0" i="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为暗绿色固体，在强碱性溶液中稳定，在近中性或酸性溶液中易发生歧化反应（</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的化合</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价既升高又降低</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xmlns="">
          <p:sp>
            <p:nvSpPr>
              <p:cNvPr id="2" name="QO_3_BD.415_1#79de78b11?sp=1&amp;vop=1&amp;pid=81063b25d&amp;color=0,0,0&amp;vtp=1&amp;bt=1&amp;bbb=1&amp;hb=1"/>
              <p:cNvSpPr>
                <a:spLocks noRot="1" noChangeAspect="1" noMove="1" noResize="1" noEditPoints="1" noAdjustHandles="1" noChangeArrowheads="1" noChangeShapeType="1" noTextEdit="1"/>
              </p:cNvSpPr>
              <p:nvPr/>
            </p:nvSpPr>
            <p:spPr>
              <a:xfrm>
                <a:off x="832104" y="1080000"/>
                <a:ext cx="10533888" cy="3352800"/>
              </a:xfrm>
              <a:prstGeom prst="rect">
                <a:avLst/>
              </a:prstGeom>
              <a:blipFill>
                <a:blip r:embed="rId3"/>
                <a:stretch>
                  <a:fillRect l="-1389" r="-1331" b="-290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4_BD.416_1#b2c991f27?vop=1&amp;pid=79de78b11&amp;color=0,0,0&amp;vtp=1&amp;bbb=1"/>
              <p:cNvSpPr/>
              <p:nvPr/>
            </p:nvSpPr>
            <p:spPr>
              <a:xfrm>
                <a:off x="832104" y="4412790"/>
                <a:ext cx="10533888" cy="1422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a:solidFill>
                      <a:srgbClr val="000000"/>
                    </a:solidFill>
                    <a:latin typeface="微软雅黑" pitchFamily="34" charset="0"/>
                    <a:ea typeface="微软雅黑" pitchFamily="34" charset="-122"/>
                    <a:cs typeface="微软雅黑" pitchFamily="34" charset="-120"/>
                  </a:rPr>
                  <a:t>①中生成</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的化学方程式为</a:t>
                </a:r>
                <a:r>
                  <a:rPr lang="en-US" altLang="zh-CN" sz="1800" i="0">
                    <a:solidFill>
                      <a:srgbClr val="000000"/>
                    </a:solidFill>
                    <a:latin typeface="SimSun" pitchFamily="34" charset="0"/>
                    <a:ea typeface="SimSun" pitchFamily="34" charset="-122"/>
                    <a:cs typeface="SimSun" pitchFamily="34" charset="-120"/>
                  </a:rPr>
                  <a:t>_______________________________________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（2）②中浸取时用</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KOH</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溶液的原因是</a:t>
                </a:r>
                <a:r>
                  <a:rPr lang="en-US" altLang="zh-CN">
                    <a:solidFill>
                      <a:srgbClr val="000000"/>
                    </a:solidFill>
                    <a:latin typeface="SimSun" pitchFamily="34" charset="0"/>
                    <a:ea typeface="SimSun" pitchFamily="34" charset="-122"/>
                    <a:cs typeface="SimSun" pitchFamily="34" charset="-120"/>
                  </a:rPr>
                  <a:t>___________________________________________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4600"/>
                  </a:lnSpc>
                </a:pPr>
                <a:r>
                  <a:rPr lang="en-US" altLang="zh-CN">
                    <a:solidFill>
                      <a:srgbClr val="000000"/>
                    </a:solidFill>
                    <a:latin typeface="微软雅黑" pitchFamily="34" charset="0"/>
                    <a:ea typeface="微软雅黑" pitchFamily="34" charset="-122"/>
                    <a:cs typeface="微软雅黑" pitchFamily="34" charset="-120"/>
                  </a:rPr>
                  <a:t>（3）③中生成两种盐，写出③的化学方程式，并用单线桥标出电子转移：</a:t>
                </a:r>
                <a:r>
                  <a:rPr lang="en-US" altLang="zh-CN">
                    <a:solidFill>
                      <a:srgbClr val="000000"/>
                    </a:solidFill>
                    <a:latin typeface="SimSun" panose="02010600030101010101" pitchFamily="2" charset="-122"/>
                    <a:ea typeface="微软雅黑" pitchFamily="34" charset="-122"/>
                    <a:cs typeface="微软雅黑" pitchFamily="34" charset="-120"/>
                  </a:rPr>
                  <a:t>_</a:t>
                </a:r>
                <a:r>
                  <a:rPr lang="en-US" altLang="zh-CN" sz="2550" u="sng" kern="0" spc="-99900">
                    <a:solidFill>
                      <a:srgbClr val="FF00FF"/>
                    </a:solidFill>
                    <a:latin typeface="SimSun" panose="02010600030101010101" pitchFamily="2" charset="-122"/>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3" name="QB_4_BD.416_1#b2c991f27?vop=1&amp;pid=79de78b11&amp;color=0,0,0&amp;vtp=1&amp;bbb=1"/>
              <p:cNvSpPr>
                <a:spLocks noRot="1" noChangeAspect="1" noMove="1" noResize="1" noEditPoints="1" noAdjustHandles="1" noChangeArrowheads="1" noChangeShapeType="1" noTextEdit="1"/>
              </p:cNvSpPr>
              <p:nvPr/>
            </p:nvSpPr>
            <p:spPr>
              <a:xfrm>
                <a:off x="832104" y="4412790"/>
                <a:ext cx="10533888" cy="1422400"/>
              </a:xfrm>
              <a:prstGeom prst="rect">
                <a:avLst/>
              </a:prstGeom>
              <a:blipFill>
                <a:blip r:embed="rId4"/>
                <a:stretch>
                  <a:fillRect l="-1389" b="-343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4_AN.417_1#b2c991f27.blank?vop=1&amp;pid=79de78b11&amp;color=0,0,0&amp;vpa=217&amp;vtp=1&amp;bbb=1&amp;rh=28.12504"/>
              <p:cNvSpPr/>
              <p:nvPr/>
            </p:nvSpPr>
            <p:spPr>
              <a:xfrm>
                <a:off x="4820793" y="4407082"/>
                <a:ext cx="4366324" cy="357188"/>
              </a:xfrm>
              <a:prstGeom prst="rect">
                <a:avLst/>
              </a:prstGeom>
              <a:noFill/>
              <a:ln/>
            </p:spPr>
            <p:txBody>
              <a:bodyPr wrap="none" lIns="0" tIns="0" rIns="0" bIns="0" rtlCol="0" anchor="t"/>
              <a:lstStyle/>
              <a:p>
                <a:pPr algn="ctr" latinLnBrk="1">
                  <a:lnSpc>
                    <a:spcPts val="33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KOH</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焙烧</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4_AN.417_1#b2c991f27.blank?vop=1&amp;pid=79de78b11&amp;color=0,0,0&amp;vpa=217&amp;vtp=1&amp;bbb=1&amp;rh=28.12504"/>
              <p:cNvSpPr>
                <a:spLocks noRot="1" noChangeAspect="1" noMove="1" noResize="1" noEditPoints="1" noAdjustHandles="1" noChangeArrowheads="1" noChangeShapeType="1" noTextEdit="1"/>
              </p:cNvSpPr>
              <p:nvPr/>
            </p:nvSpPr>
            <p:spPr>
              <a:xfrm>
                <a:off x="4820793" y="4407082"/>
                <a:ext cx="4366324" cy="357188"/>
              </a:xfrm>
              <a:prstGeom prst="rect">
                <a:avLst/>
              </a:prstGeom>
              <a:blipFill>
                <a:blip r:embed="rId5"/>
                <a:stretch>
                  <a:fillRect l="-698" t="-18644" r="-559" b="-1016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4_AN.419_1#b2c991f27.blank?vop=1&amp;pid=79de78b11&amp;color=0,0,0&amp;vpa=218&amp;vtp=1&amp;bbb=1"/>
              <p:cNvSpPr/>
              <p:nvPr/>
            </p:nvSpPr>
            <p:spPr>
              <a:xfrm>
                <a:off x="4609560" y="4884666"/>
                <a:ext cx="4880864"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保持溶液呈强碱性</a:t>
                </a:r>
                <a:r>
                  <a:rPr lang="en-US" altLang="zh-CN" b="0" i="0">
                    <a:solidFill>
                      <a:srgbClr val="FF0000"/>
                    </a:solidFill>
                    <a:latin typeface="微软雅黑" pitchFamily="34" charset="0"/>
                    <a:ea typeface="微软雅黑" pitchFamily="34" charset="-122"/>
                    <a:cs typeface="微软雅黑" pitchFamily="34" charset="-120"/>
                  </a:rPr>
                  <a:t>，防止</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FF0000"/>
                    </a:solidFill>
                    <a:latin typeface="微软雅黑" pitchFamily="34" charset="0"/>
                    <a:ea typeface="微软雅黑" pitchFamily="34" charset="-122"/>
                    <a:cs typeface="微软雅黑" pitchFamily="34" charset="-120"/>
                  </a:rPr>
                  <a:t>发生歧化反应</a:t>
                </a:r>
                <a:endParaRPr lang="en-US" altLang="zh-CN" dirty="0">
                  <a:solidFill>
                    <a:srgbClr val="FF0000"/>
                  </a:solidFill>
                </a:endParaRPr>
              </a:p>
            </p:txBody>
          </p:sp>
        </mc:Choice>
        <mc:Fallback xmlns="">
          <p:sp>
            <p:nvSpPr>
              <p:cNvPr id="6" name="QB_4_AN.419_1#b2c991f27.blank?vop=1&amp;pid=79de78b11&amp;color=0,0,0&amp;vpa=218&amp;vtp=1&amp;bbb=1"/>
              <p:cNvSpPr>
                <a:spLocks noRot="1" noChangeAspect="1" noMove="1" noResize="1" noEditPoints="1" noAdjustHandles="1" noChangeArrowheads="1" noChangeShapeType="1" noTextEdit="1"/>
              </p:cNvSpPr>
              <p:nvPr/>
            </p:nvSpPr>
            <p:spPr>
              <a:xfrm>
                <a:off x="4609560" y="4884666"/>
                <a:ext cx="4880864" cy="279400"/>
              </a:xfrm>
              <a:prstGeom prst="rect">
                <a:avLst/>
              </a:prstGeom>
              <a:blipFill>
                <a:blip r:embed="rId6"/>
                <a:stretch>
                  <a:fillRect l="-1373" t="-32609" r="-1373" b="-45652"/>
                </a:stretch>
              </a:blipFill>
              <a:ln/>
            </p:spPr>
            <p:txBody>
              <a:bodyPr/>
              <a:lstStyle/>
              <a:p>
                <a:r>
                  <a:rPr lang="zh-CN" altLang="en-US">
                    <a:noFill/>
                  </a:rPr>
                  <a:t> </a:t>
                </a:r>
              </a:p>
            </p:txBody>
          </p:sp>
        </mc:Fallback>
      </mc:AlternateContent>
      <p:pic>
        <p:nvPicPr>
          <p:cNvPr id="9" name="QB_4_AN.422_1#1b01d236a?vop=1&amp;pid=79de78b11&amp;color=0,0,0&amp;tib=255,255,255&amp;iip=1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8344154" y="5187180"/>
            <a:ext cx="2039112" cy="48463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name="Slide 128&amp;si=12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3_BD.423_1#deccdb138?sp=1&amp;vop=1&amp;pid=81063b25d&amp;color=0,0,0&amp;vtp=1&amp;bt=1&amp;bbb=1&amp;hb=1"/>
              <p:cNvSpPr/>
              <p:nvPr/>
            </p:nvSpPr>
            <p:spPr>
              <a:xfrm>
                <a:off x="832104" y="1080000"/>
                <a:ext cx="10533888" cy="787400"/>
              </a:xfrm>
              <a:prstGeom prst="rect">
                <a:avLst/>
              </a:prstGeom>
              <a:noFill/>
              <a:ln/>
            </p:spPr>
            <p:txBody>
              <a:bodyPr wrap="none" lIns="0" tIns="0" rIns="0" bIns="0" rtlCol="0" anchor="t"/>
              <a:lstStyle/>
              <a:p>
                <a:pPr algn="l" latinLnBrk="1">
                  <a:lnSpc>
                    <a:spcPts val="31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以软锰矿浆</a:t>
                </a:r>
                <a:r>
                  <a:rPr lang="en-US" altLang="zh-CN" sz="1800" b="0" i="0">
                    <a:solidFill>
                      <a:srgbClr val="000000"/>
                    </a:solidFill>
                    <a:latin typeface="微软雅黑" pitchFamily="34" charset="0"/>
                    <a:ea typeface="微软雅黑" pitchFamily="34" charset="-122"/>
                    <a:cs typeface="微软雅黑" pitchFamily="34" charset="-120"/>
                  </a:rPr>
                  <a:t>（主要成分为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，含少量</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MgO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以及其他难溶于水、酸等杂质</a:t>
                </a:r>
                <a:r>
                  <a:rPr lang="en-US" altLang="zh-CN" sz="1800" b="0" i="0">
                    <a:solidFill>
                      <a:srgbClr val="000000"/>
                    </a:solidFill>
                    <a:latin typeface="微软雅黑" pitchFamily="34" charset="0"/>
                    <a:ea typeface="微软雅黑" pitchFamily="34" charset="-122"/>
                    <a:cs typeface="微软雅黑" pitchFamily="34" charset="-120"/>
                  </a:rPr>
                  <a:t>）为原</a:t>
                </a:r>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料吸收烟气中的</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并制备</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Mn</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，主要流程如图所示：</a:t>
                </a:r>
                <a:endParaRPr lang="en-US" altLang="zh-CN" dirty="0">
                  <a:solidFill>
                    <a:srgbClr val="000000"/>
                  </a:solidFill>
                </a:endParaRPr>
              </a:p>
            </p:txBody>
          </p:sp>
        </mc:Choice>
        <mc:Fallback xmlns="">
          <p:sp>
            <p:nvSpPr>
              <p:cNvPr id="2" name="QO_3_BD.423_1#deccdb138?sp=1&amp;vop=1&amp;pid=81063b25d&amp;color=0,0,0&amp;vtp=1&amp;bt=1&amp;bbb=1&amp;hb=1"/>
              <p:cNvSpPr>
                <a:spLocks noRot="1" noChangeAspect="1" noMove="1" noResize="1" noEditPoints="1" noAdjustHandles="1" noChangeArrowheads="1" noChangeShapeType="1" noTextEdit="1"/>
              </p:cNvSpPr>
              <p:nvPr/>
            </p:nvSpPr>
            <p:spPr>
              <a:xfrm>
                <a:off x="832104" y="1080000"/>
                <a:ext cx="10533888" cy="787400"/>
              </a:xfrm>
              <a:prstGeom prst="rect">
                <a:avLst/>
              </a:prstGeom>
              <a:blipFill>
                <a:blip r:embed="rId3"/>
                <a:stretch>
                  <a:fillRect l="-1389" t="-775" r="-289" b="-13178"/>
                </a:stretch>
              </a:blipFill>
              <a:ln/>
            </p:spPr>
            <p:txBody>
              <a:bodyPr/>
              <a:lstStyle/>
              <a:p>
                <a:r>
                  <a:rPr lang="zh-CN" altLang="en-US">
                    <a:noFill/>
                  </a:rPr>
                  <a:t> </a:t>
                </a:r>
              </a:p>
            </p:txBody>
          </p:sp>
        </mc:Fallback>
      </mc:AlternateContent>
      <p:pic>
        <p:nvPicPr>
          <p:cNvPr id="3" name="QO_3_BD.423_2#deccdb138?vop=1&amp;pid=81063b25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68496" y="1990844"/>
            <a:ext cx="4251960" cy="69494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O_3_BD.423_3#deccdb138?vop=1&amp;pid=81063b25d&amp;color=0,0,0&amp;vtp=1&amp;bbb=1"/>
              <p:cNvSpPr/>
              <p:nvPr/>
            </p:nvSpPr>
            <p:spPr>
              <a:xfrm>
                <a:off x="832104" y="2816344"/>
                <a:ext cx="10533888" cy="7874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①</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Mn</m:t>
                    </m:r>
                  </m:oMath>
                </a14:m>
                <a:r>
                  <a:rPr lang="en-US" altLang="zh-CN" sz="1800" b="0" i="0" dirty="0">
                    <a:solidFill>
                      <a:srgbClr val="000000"/>
                    </a:solidFill>
                    <a:latin typeface="微软雅黑" pitchFamily="34" charset="0"/>
                    <a:ea typeface="微软雅黑" pitchFamily="34" charset="-122"/>
                    <a:cs typeface="微软雅黑" pitchFamily="34" charset="-120"/>
                  </a:rPr>
                  <a:t>元素主要化合价有</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+6</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1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受热易分解，挥发出氨气。</a:t>
                </a:r>
                <a:endParaRPr lang="en-US" altLang="zh-CN" sz="1800" dirty="0">
                  <a:solidFill>
                    <a:srgbClr val="000000"/>
                  </a:solidFill>
                </a:endParaRPr>
              </a:p>
            </p:txBody>
          </p:sp>
        </mc:Choice>
        <mc:Fallback xmlns="">
          <p:sp>
            <p:nvSpPr>
              <p:cNvPr id="4" name="QO_3_BD.423_3#deccdb138?vop=1&amp;pid=81063b25d&amp;color=0,0,0&amp;vtp=1&amp;bbb=1"/>
              <p:cNvSpPr>
                <a:spLocks noRot="1" noChangeAspect="1" noMove="1" noResize="1" noEditPoints="1" noAdjustHandles="1" noChangeArrowheads="1" noChangeShapeType="1" noTextEdit="1"/>
              </p:cNvSpPr>
              <p:nvPr/>
            </p:nvSpPr>
            <p:spPr>
              <a:xfrm>
                <a:off x="832104" y="2816344"/>
                <a:ext cx="10533888" cy="787400"/>
              </a:xfrm>
              <a:prstGeom prst="rect">
                <a:avLst/>
              </a:prstGeom>
              <a:blipFill>
                <a:blip r:embed="rId5"/>
                <a:stretch>
                  <a:fillRect l="-1389" t="-775" b="-1240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4_BD.424_1#61e01cab1?vop=1&amp;pid=deccdb138&amp;color=0,0,0&amp;vtp=1&amp;bbb=1&amp;hb=1"/>
              <p:cNvSpPr/>
              <p:nvPr/>
            </p:nvSpPr>
            <p:spPr>
              <a:xfrm>
                <a:off x="832104" y="3638090"/>
                <a:ext cx="10533888" cy="7874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1）</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具有较强的氧化性</a:t>
                </a:r>
                <a:r>
                  <a:rPr lang="en-US" altLang="zh-CN" sz="1800" b="0" i="0">
                    <a:solidFill>
                      <a:srgbClr val="000000"/>
                    </a:solidFill>
                    <a:latin typeface="微软雅黑" pitchFamily="34" charset="0"/>
                    <a:ea typeface="微软雅黑" pitchFamily="34" charset="-122"/>
                    <a:cs typeface="微软雅黑" pitchFamily="34" charset="-120"/>
                  </a:rPr>
                  <a:t>，与浓盐酸共热产生</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，该反应的化学方程式为</a:t>
                </a:r>
                <a:r>
                  <a:rPr lang="en-US" altLang="zh-CN" sz="1800" i="0">
                    <a:solidFill>
                      <a:srgbClr val="000000"/>
                    </a:solidFill>
                    <a:latin typeface="SimSun" pitchFamily="34" charset="0"/>
                    <a:ea typeface="SimSun" pitchFamily="34" charset="-122"/>
                    <a:cs typeface="SimSun" pitchFamily="34" charset="-120"/>
                  </a:rPr>
                  <a:t>______________________</a:t>
                </a:r>
              </a:p>
              <a:p>
                <a:pPr latinLnBrk="1">
                  <a:lnSpc>
                    <a:spcPts val="3100"/>
                  </a:lnSpc>
                </a:pPr>
                <a:r>
                  <a:rPr lang="en-US" altLang="zh-CN" i="0">
                    <a:solidFill>
                      <a:srgbClr val="000000"/>
                    </a:solidFill>
                    <a:latin typeface="SimSun" pitchFamily="34" charset="0"/>
                    <a:ea typeface="SimSun" pitchFamily="34" charset="-122"/>
                    <a:cs typeface="SimSun" pitchFamily="34" charset="-120"/>
                  </a:rPr>
                  <a:t>_____________________________________________________________________________________________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5" name="QB_4_BD.424_1#61e01cab1?vop=1&amp;pid=deccdb138&amp;color=0,0,0&amp;vtp=1&amp;bbb=1&amp;hb=1"/>
              <p:cNvSpPr>
                <a:spLocks noRot="1" noChangeAspect="1" noMove="1" noResize="1" noEditPoints="1" noAdjustHandles="1" noChangeArrowheads="1" noChangeShapeType="1" noTextEdit="1"/>
              </p:cNvSpPr>
              <p:nvPr/>
            </p:nvSpPr>
            <p:spPr>
              <a:xfrm>
                <a:off x="832104" y="3638090"/>
                <a:ext cx="10533888" cy="787400"/>
              </a:xfrm>
              <a:prstGeom prst="rect">
                <a:avLst/>
              </a:prstGeom>
              <a:blipFill>
                <a:blip r:embed="rId6"/>
                <a:stretch>
                  <a:fillRect l="-1389" t="-3101" r="-4572" b="-1240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4_AN.425_1#61e01cab1.blank?vop=1&amp;pid=deccdb138&amp;color=0,0,0&amp;vpa=220&amp;vtp=1&amp;bbb=1&amp;rh=26.9&amp;hb=1"/>
              <p:cNvSpPr/>
              <p:nvPr/>
            </p:nvSpPr>
            <p:spPr>
              <a:xfrm>
                <a:off x="832104" y="3599990"/>
                <a:ext cx="10531904" cy="787400"/>
              </a:xfrm>
              <a:prstGeom prst="rect">
                <a:avLst/>
              </a:prstGeom>
              <a:noFill/>
              <a:ln/>
            </p:spPr>
            <p:txBody>
              <a:bodyPr wrap="square" lIns="0" tIns="0" rIns="0" bIns="0" rtlCol="0" anchor="t"/>
              <a:lstStyle/>
              <a:p>
                <a:pPr latinLnBrk="1">
                  <a:lnSpc>
                    <a:spcPts val="3068"/>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+8</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a:rPr lang="en-US" altLang="zh-CN" b="0" i="0" dirty="0">
                            <a:solidFill>
                              <a:srgbClr val="FF0000"/>
                            </a:solidFill>
                            <a:latin typeface="Cambria Math" panose="02040503050406030204" pitchFamily="18" charset="0"/>
                            <a:ea typeface="微软雅黑" pitchFamily="34" charset="-122"/>
                            <a:cs typeface="微软雅黑" pitchFamily="34" charset="-120"/>
                          </a:rPr>
                          <m:t>浓</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3</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4_AN.425_1#61e01cab1.blank?vop=1&amp;pid=deccdb138&amp;color=0,0,0&amp;vpa=220&amp;vtp=1&amp;bbb=1&amp;rh=26.9&amp;hb=1"/>
              <p:cNvSpPr>
                <a:spLocks noRot="1" noChangeAspect="1" noMove="1" noResize="1" noEditPoints="1" noAdjustHandles="1" noChangeArrowheads="1" noChangeShapeType="1" noTextEdit="1"/>
              </p:cNvSpPr>
              <p:nvPr/>
            </p:nvSpPr>
            <p:spPr>
              <a:xfrm>
                <a:off x="832104" y="3599990"/>
                <a:ext cx="10531904" cy="787400"/>
              </a:xfrm>
              <a:prstGeom prst="rect">
                <a:avLst/>
              </a:prstGeom>
              <a:blipFill>
                <a:blip r:embed="rId7"/>
                <a:stretch>
                  <a:fillRect l="-811" t="-7752" r="-637" b="-77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4_BD.426_1#22ac30e1c?sp=1&amp;vop=1&amp;pid=deccdb138&amp;color=0,0,0&amp;vtp=1&amp;bbb=1"/>
              <p:cNvSpPr/>
              <p:nvPr/>
            </p:nvSpPr>
            <p:spPr>
              <a:xfrm>
                <a:off x="832104" y="4463590"/>
                <a:ext cx="10533888" cy="7874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（2）“酸浸、还原</a:t>
                </a:r>
                <a:r>
                  <a:rPr lang="en-US" altLang="zh-CN" sz="1800" b="0" i="0">
                    <a:solidFill>
                      <a:srgbClr val="000000"/>
                    </a:solidFill>
                    <a:latin typeface="微软雅黑" pitchFamily="34" charset="0"/>
                    <a:ea typeface="微软雅黑" pitchFamily="34" charset="-122"/>
                    <a:cs typeface="微软雅黑" pitchFamily="34" charset="-120"/>
                  </a:rPr>
                  <a:t>”过程中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被还原为</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的化学方程式为</a:t>
                </a:r>
                <a:r>
                  <a:rPr lang="en-US" altLang="zh-CN" sz="1800" i="0">
                    <a:solidFill>
                      <a:srgbClr val="000000"/>
                    </a:solidFill>
                    <a:latin typeface="SimSun" pitchFamily="34" charset="0"/>
                    <a:ea typeface="SimSun" pitchFamily="34" charset="-122"/>
                    <a:cs typeface="SimSun" pitchFamily="34" charset="-120"/>
                  </a:rPr>
                  <a:t>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还原</a:t>
                </a:r>
                <a:r>
                  <a:rPr lang="en-US" altLang="zh-CN" sz="1800" b="0" i="0">
                    <a:solidFill>
                      <a:srgbClr val="000000"/>
                    </a:solidFill>
                    <a:latin typeface="微软雅黑" pitchFamily="34" charset="0"/>
                    <a:ea typeface="微软雅黑" pitchFamily="34" charset="-122"/>
                    <a:cs typeface="微软雅黑" pitchFamily="34" charset="-120"/>
                  </a:rPr>
                  <a:t>”后溶液中存在的金属阳离子主要有</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i="0">
                    <a:solidFill>
                      <a:srgbClr val="000000"/>
                    </a:solidFill>
                    <a:latin typeface="SimSun" pitchFamily="34" charset="0"/>
                    <a:ea typeface="SimSun" pitchFamily="34" charset="-122"/>
                    <a:cs typeface="SimSun" pitchFamily="34" charset="-120"/>
                  </a:rPr>
                  <a:t>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7" name="QB_4_BD.426_1#22ac30e1c?sp=1&amp;vop=1&amp;pid=deccdb138&amp;color=0,0,0&amp;vtp=1&amp;bbb=1"/>
              <p:cNvSpPr>
                <a:spLocks noRot="1" noChangeAspect="1" noMove="1" noResize="1" noEditPoints="1" noAdjustHandles="1" noChangeArrowheads="1" noChangeShapeType="1" noTextEdit="1"/>
              </p:cNvSpPr>
              <p:nvPr/>
            </p:nvSpPr>
            <p:spPr>
              <a:xfrm>
                <a:off x="832104" y="4463590"/>
                <a:ext cx="10533888" cy="787400"/>
              </a:xfrm>
              <a:prstGeom prst="rect">
                <a:avLst/>
              </a:prstGeom>
              <a:blipFill>
                <a:blip r:embed="rId8"/>
                <a:stretch>
                  <a:fillRect l="-1389" t="-3101" b="-1317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4_AN.427_1#22ac30e1c.blank?vop=1&amp;pid=deccdb138&amp;color=0,0,0&amp;vpa=221&amp;vtp=1&amp;bbb=1&amp;rh=23.75"/>
              <p:cNvSpPr/>
              <p:nvPr/>
            </p:nvSpPr>
            <p:spPr>
              <a:xfrm>
                <a:off x="7386765" y="4465058"/>
                <a:ext cx="2409635"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4_AN.427_1#22ac30e1c.blank?vop=1&amp;pid=deccdb138&amp;color=0,0,0&amp;vpa=221&amp;vtp=1&amp;bbb=1&amp;rh=23.75"/>
              <p:cNvSpPr>
                <a:spLocks noRot="1" noChangeAspect="1" noMove="1" noResize="1" noEditPoints="1" noAdjustHandles="1" noChangeArrowheads="1" noChangeShapeType="1" noTextEdit="1"/>
              </p:cNvSpPr>
              <p:nvPr/>
            </p:nvSpPr>
            <p:spPr>
              <a:xfrm>
                <a:off x="7386765" y="4465058"/>
                <a:ext cx="2409635" cy="301625"/>
              </a:xfrm>
              <a:prstGeom prst="rect">
                <a:avLst/>
              </a:prstGeom>
              <a:blipFill>
                <a:blip r:embed="rId9"/>
                <a:stretch>
                  <a:fillRect l="-1266"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4_AN.428_1#22ac30e1c.blank?vop=1&amp;pid=deccdb138&amp;color=0,0,0&amp;vpa=222&amp;vtp=1&amp;bbb=1"/>
              <p:cNvSpPr/>
              <p:nvPr/>
            </p:nvSpPr>
            <p:spPr>
              <a:xfrm>
                <a:off x="6662865" y="4888476"/>
                <a:ext cx="1312164"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Al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Mg</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4_AN.428_1#22ac30e1c.blank?vop=1&amp;pid=deccdb138&amp;color=0,0,0&amp;vpa=222&amp;vtp=1&amp;bbb=1"/>
              <p:cNvSpPr>
                <a:spLocks noRot="1" noChangeAspect="1" noMove="1" noResize="1" noEditPoints="1" noAdjustHandles="1" noChangeArrowheads="1" noChangeShapeType="1" noTextEdit="1"/>
              </p:cNvSpPr>
              <p:nvPr/>
            </p:nvSpPr>
            <p:spPr>
              <a:xfrm>
                <a:off x="6662865" y="4888476"/>
                <a:ext cx="1312164" cy="292100"/>
              </a:xfrm>
              <a:prstGeom prst="rect">
                <a:avLst/>
              </a:prstGeom>
              <a:blipFill>
                <a:blip r:embed="rId10"/>
                <a:stretch>
                  <a:fillRect l="-2326" t="-27083" b="-416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4_BD.429_1#27c6627a0?vop=1&amp;pid=deccdb138&amp;color=0,0,0&amp;vtp=1&amp;bbb=1&amp;hb=1"/>
              <p:cNvSpPr/>
              <p:nvPr/>
            </p:nvSpPr>
            <p:spPr>
              <a:xfrm>
                <a:off x="832104" y="5289090"/>
                <a:ext cx="10533888" cy="7874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（3）“氧化</a:t>
                </a:r>
                <a:r>
                  <a:rPr lang="en-US" altLang="zh-CN" sz="1800" b="0" i="0">
                    <a:solidFill>
                      <a:srgbClr val="000000"/>
                    </a:solidFill>
                    <a:latin typeface="微软雅黑" pitchFamily="34" charset="0"/>
                    <a:ea typeface="微软雅黑" pitchFamily="34" charset="-122"/>
                    <a:cs typeface="微软雅黑" pitchFamily="34" charset="-120"/>
                  </a:rPr>
                  <a:t>”过程中</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被氧化生成</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的离子方程式为</a:t>
                </a:r>
                <a:r>
                  <a:rPr lang="en-US" altLang="zh-CN" sz="1800" i="0">
                    <a:solidFill>
                      <a:srgbClr val="000000"/>
                    </a:solidFill>
                    <a:latin typeface="SimSun" pitchFamily="34" charset="0"/>
                    <a:ea typeface="SimSun" pitchFamily="34" charset="-122"/>
                    <a:cs typeface="SimSun" pitchFamily="34" charset="-120"/>
                  </a:rPr>
                  <a:t>_________________</a:t>
                </a:r>
              </a:p>
              <a:p>
                <a:pPr latinLnBrk="1">
                  <a:lnSpc>
                    <a:spcPts val="3100"/>
                  </a:lnSpc>
                </a:pPr>
                <a:r>
                  <a:rPr lang="en-US" altLang="zh-CN" i="0">
                    <a:solidFill>
                      <a:srgbClr val="000000"/>
                    </a:solidFill>
                    <a:latin typeface="SimSun" pitchFamily="34" charset="0"/>
                    <a:ea typeface="SimSun" pitchFamily="34" charset="-122"/>
                    <a:cs typeface="SimSun" pitchFamily="34" charset="-120"/>
                  </a:rPr>
                  <a:t>____________________________________________________________________________________________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0" name="QB_4_BD.429_1#27c6627a0?vop=1&amp;pid=deccdb138&amp;color=0,0,0&amp;vtp=1&amp;bbb=1&amp;hb=1"/>
              <p:cNvSpPr>
                <a:spLocks noRot="1" noChangeAspect="1" noMove="1" noResize="1" noEditPoints="1" noAdjustHandles="1" noChangeArrowheads="1" noChangeShapeType="1" noTextEdit="1"/>
              </p:cNvSpPr>
              <p:nvPr/>
            </p:nvSpPr>
            <p:spPr>
              <a:xfrm>
                <a:off x="832104" y="5289090"/>
                <a:ext cx="10533888" cy="787400"/>
              </a:xfrm>
              <a:prstGeom prst="rect">
                <a:avLst/>
              </a:prstGeom>
              <a:blipFill>
                <a:blip r:embed="rId11"/>
                <a:stretch>
                  <a:fillRect l="-1389" t="-3101" r="-3530" b="-1240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4_AN.430_1#27c6627a0.blank?vop=1&amp;pid=deccdb138&amp;color=0,0,0&amp;vpa=223&amp;vtp=1&amp;bbb=1&amp;hb=1"/>
              <p:cNvSpPr/>
              <p:nvPr/>
            </p:nvSpPr>
            <p:spPr>
              <a:xfrm>
                <a:off x="832104" y="5171478"/>
                <a:ext cx="10531904" cy="838200"/>
              </a:xfrm>
              <a:prstGeom prst="rect">
                <a:avLst/>
              </a:prstGeom>
              <a:noFill/>
              <a:ln/>
            </p:spPr>
            <p:txBody>
              <a:bodyPr wrap="square" lIns="0" tIns="0" rIns="0" bIns="0" rtlCol="0" anchor="t"/>
              <a:lstStyle/>
              <a:p>
                <a:pPr latinLnBrk="1">
                  <a:lnSpc>
                    <a:spcPts val="3300"/>
                  </a:lnSpc>
                </a:pPr>
                <a:r>
                  <a:rPr lang="en-US" altLang="zh-CN" b="0" i="0" kern="0" dirty="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6</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+12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↓+12</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+6</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1" name="QB_4_AN.430_1#27c6627a0.blank?vop=1&amp;pid=deccdb138&amp;color=0,0,0&amp;vpa=223&amp;vtp=1&amp;bbb=1&amp;hb=1"/>
              <p:cNvSpPr>
                <a:spLocks noRot="1" noChangeAspect="1" noMove="1" noResize="1" noEditPoints="1" noAdjustHandles="1" noChangeArrowheads="1" noChangeShapeType="1" noTextEdit="1"/>
              </p:cNvSpPr>
              <p:nvPr/>
            </p:nvSpPr>
            <p:spPr>
              <a:xfrm>
                <a:off x="832104" y="5171478"/>
                <a:ext cx="10531904" cy="838200"/>
              </a:xfrm>
              <a:prstGeom prst="rect">
                <a:avLst/>
              </a:prstGeom>
              <a:blipFill>
                <a:blip r:embed="rId12"/>
                <a:stretch>
                  <a:fillRect l="-811" b="-362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 calcmode="lin" valueType="num">
                                      <p:cBhvr additive="base">
                                        <p:cTn id="1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8">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 calcmode="lin" valueType="num">
                                      <p:cBhvr additive="base">
                                        <p:cTn id="2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9" grpId="0" build="p" animBg="1"/>
      <p:bldP spid="11" grpId="0" build="p" animBg="1"/>
    </p:bldLst>
  </p:timing>
</p:sld>
</file>

<file path=ppt/slides/slide123.xml><?xml version="1.0" encoding="utf-8"?>
<p:sld xmlns:a="http://schemas.openxmlformats.org/drawingml/2006/main" xmlns:r="http://schemas.openxmlformats.org/officeDocument/2006/relationships" xmlns:p="http://schemas.openxmlformats.org/presentationml/2006/main">
  <p:cSld name="Slide 129&amp;si=129">
    <p:spTree>
      <p:nvGrpSpPr>
        <p:cNvPr id="1" name=""/>
        <p:cNvGrpSpPr/>
        <p:nvPr/>
      </p:nvGrpSpPr>
      <p:grpSpPr>
        <a:xfrm>
          <a:off x="0" y="0"/>
          <a:ext cx="0" cy="0"/>
          <a:chOff x="0" y="0"/>
          <a:chExt cx="0" cy="0"/>
        </a:xfrm>
      </p:grpSpPr>
      <p:sp>
        <p:nvSpPr>
          <p:cNvPr id="2" name="QB_3_BD.431_1#f32cf0e34?sp=1&amp;vop=1&amp;pid=21467b7eb&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氯气虽然是一种有毒气体，但同时也是一种重要的化工原料，可用于制备多种含氯化工产品</a:t>
            </a:r>
            <a:r>
              <a:rPr lang="en-US" altLang="zh-CN" sz="1800" b="0" i="0">
                <a:solidFill>
                  <a:srgbClr val="000000"/>
                </a:solidFill>
                <a:latin typeface="微软雅黑" pitchFamily="34" charset="0"/>
                <a:ea typeface="微软雅黑" pitchFamily="34" charset="-122"/>
                <a:cs typeface="微软雅黑" pitchFamily="34" charset="-120"/>
              </a:rPr>
              <a:t>。下列化工产</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品的制备原理合理的是(</a:t>
            </a:r>
            <a:r>
              <a:rPr lang="en-US" altLang="zh-CN" b="0"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AlternateContent xmlns:mc="http://schemas.openxmlformats.org/markup-compatibility/2006" xmlns:a14="http://schemas.microsoft.com/office/drawing/2010/main">
        <mc:Choice Requires="a14">
          <p:graphicFrame>
            <p:nvGraphicFramePr>
              <p:cNvPr id="130" name="QB_3_BD.431_2#f32cf0e34?colgroup=9,18,28&amp;vop=1&amp;pid=21467b7eb&amp;color=0,0,0&amp;vtp=1&amp;bbb=1"/>
              <p:cNvGraphicFramePr>
                <a:graphicFrameLocks noGrp="1"/>
              </p:cNvGraphicFramePr>
              <p:nvPr>
                <p:extLst>
                  <p:ext uri="{D42A27DB-BD31-4B8C-83A1-F6EECF244321}">
                    <p14:modId xmlns:p14="http://schemas.microsoft.com/office/powerpoint/2010/main" val="301923669"/>
                  </p:ext>
                </p:extLst>
              </p:nvPr>
            </p:nvGraphicFramePr>
            <p:xfrm>
              <a:off x="832104" y="2041644"/>
              <a:ext cx="10533888" cy="1704340"/>
            </p:xfrm>
            <a:graphic>
              <a:graphicData uri="http://schemas.openxmlformats.org/drawingml/2006/table">
                <a:tbl>
                  <a:tblPr/>
                  <a:tblGrid>
                    <a:gridCol w="1792224">
                      <a:extLst>
                        <a:ext uri="{9D8B030D-6E8A-4147-A177-3AD203B41FA5}">
                          <a16:colId xmlns:a16="http://schemas.microsoft.com/office/drawing/2014/main" val="20000"/>
                        </a:ext>
                      </a:extLst>
                    </a:gridCol>
                    <a:gridCol w="3474720">
                      <a:extLst>
                        <a:ext uri="{9D8B030D-6E8A-4147-A177-3AD203B41FA5}">
                          <a16:colId xmlns:a16="http://schemas.microsoft.com/office/drawing/2014/main" val="20001"/>
                        </a:ext>
                      </a:extLst>
                    </a:gridCol>
                    <a:gridCol w="5266944">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化工产品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制备原理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14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中燃烧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中燃烧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“84”消毒液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通入水中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漂粉精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dirty="0">
                              <a:solidFill>
                                <a:srgbClr val="000000"/>
                              </a:solidFill>
                              <a:latin typeface="微软雅黑" pitchFamily="34" charset="0"/>
                              <a:ea typeface="微软雅黑" pitchFamily="34" charset="-122"/>
                              <a:cs typeface="微软雅黑" pitchFamily="34" charset="-120"/>
                            </a:rPr>
                            <a:t>通入</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130" name="QB_3_BD.431_2#f32cf0e34?colgroup=9,18,28&amp;vop=1&amp;pid=21467b7eb&amp;color=0,0,0&amp;vtp=1&amp;bbb=1"/>
              <p:cNvGraphicFramePr>
                <a:graphicFrameLocks noGrp="1"/>
              </p:cNvGraphicFramePr>
              <p:nvPr>
                <p:extLst>
                  <p:ext uri="{D42A27DB-BD31-4B8C-83A1-F6EECF244321}">
                    <p14:modId xmlns:p14="http://schemas.microsoft.com/office/powerpoint/2010/main" val="301923669"/>
                  </p:ext>
                </p:extLst>
              </p:nvPr>
            </p:nvGraphicFramePr>
            <p:xfrm>
              <a:off x="832104" y="2041644"/>
              <a:ext cx="10533888" cy="1704340"/>
            </p:xfrm>
            <a:graphic>
              <a:graphicData uri="http://schemas.openxmlformats.org/drawingml/2006/table">
                <a:tbl>
                  <a:tblPr/>
                  <a:tblGrid>
                    <a:gridCol w="1792224">
                      <a:extLst>
                        <a:ext uri="{9D8B030D-6E8A-4147-A177-3AD203B41FA5}">
                          <a16:colId xmlns:a16="http://schemas.microsoft.com/office/drawing/2014/main" val="20000"/>
                        </a:ext>
                      </a:extLst>
                    </a:gridCol>
                    <a:gridCol w="3474720">
                      <a:extLst>
                        <a:ext uri="{9D8B030D-6E8A-4147-A177-3AD203B41FA5}">
                          <a16:colId xmlns:a16="http://schemas.microsoft.com/office/drawing/2014/main" val="20001"/>
                        </a:ext>
                      </a:extLst>
                    </a:gridCol>
                    <a:gridCol w="5266944">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化工产品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制备原理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1664" t="-100000" r="-151664" b="-3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00231" t="-100000" r="-231" b="-316071"/>
                          </a:stretch>
                        </a:blipFill>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1664" t="-196491" r="-151664" b="-21052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00231" t="-196491" r="-231" b="-210526"/>
                          </a:stretch>
                        </a:blipFill>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“84”消毒液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00231" t="-301786" r="-231" b="-114286"/>
                          </a:stretch>
                        </a:blipFill>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漂粉精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00231" t="-401786" r="-231" b="-14286"/>
                          </a:stretch>
                        </a:blipFill>
                      </a:tcPr>
                    </a:tc>
                    <a:extLst>
                      <a:ext uri="{0D108BD9-81ED-4DB2-BD59-A6C34878D82A}">
                        <a16:rowId xmlns:a16="http://schemas.microsoft.com/office/drawing/2014/main" val="10004"/>
                      </a:ext>
                    </a:extLst>
                  </a:tr>
                </a:tbl>
              </a:graphicData>
            </a:graphic>
          </p:graphicFrame>
        </mc:Fallback>
      </mc:AlternateContent>
      <p:sp>
        <p:nvSpPr>
          <p:cNvPr id="4" name="QB_3_AN.432_1#f32cf0e34.bracket?vop=1&amp;pid=21467b7eb&amp;color=0,0,0&amp;vpa=224&amp;vtp=1"/>
          <p:cNvSpPr/>
          <p:nvPr/>
        </p:nvSpPr>
        <p:spPr>
          <a:xfrm>
            <a:off x="3187160" y="1506720"/>
            <a:ext cx="309563"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B</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4.xml><?xml version="1.0" encoding="utf-8"?>
<p:sld xmlns:a="http://schemas.openxmlformats.org/drawingml/2006/main" xmlns:r="http://schemas.openxmlformats.org/officeDocument/2006/relationships" xmlns:p="http://schemas.openxmlformats.org/presentationml/2006/main">
  <p:cSld name="Slide 130&amp;si=13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433_1#616a0899d?vop=1&amp;pid=21467b7eb&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下列关于可溶性混盐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3_BD.433_1#616a0899d?vop=1&amp;pid=21467b7eb&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3_AN.434_1#616a0899d.bracket?vop=1&amp;pid=21467b7eb&amp;color=0,0,0&amp;vpa=225&amp;vtp=1"/>
          <p:cNvSpPr/>
          <p:nvPr/>
        </p:nvSpPr>
        <p:spPr>
          <a:xfrm>
            <a:off x="5874798"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3_BD.433_2#616a0899d.choices?vop=1&amp;pid=21467b7eb&amp;color=0,0,0&amp;vtp=1&amp;bbb=1"/>
              <p:cNvSpPr/>
              <p:nvPr/>
            </p:nvSpPr>
            <p:spPr>
              <a:xfrm>
                <a:off x="832104" y="149542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具有强氧化性，可作漂白剂</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水溶液能与少量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白色沉淀</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能与空气中的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和水蒸气反应而变质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与盐酸反应的离子方程式为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3_BD.433_2#616a0899d.choices?vop=1&amp;pid=21467b7eb&amp;color=0,0,0&amp;vtp=1&amp;bbb=1"/>
              <p:cNvSpPr>
                <a:spLocks noRot="1" noChangeAspect="1" noMove="1" noResize="1" noEditPoints="1" noAdjustHandles="1" noChangeArrowheads="1" noChangeShapeType="1" noTextEdit="1"/>
              </p:cNvSpPr>
              <p:nvPr/>
            </p:nvSpPr>
            <p:spPr>
              <a:xfrm>
                <a:off x="832104" y="1495425"/>
                <a:ext cx="10533888" cy="1676400"/>
              </a:xfrm>
              <a:prstGeom prst="rect">
                <a:avLst/>
              </a:prstGeom>
              <a:blipFill>
                <a:blip r:embed="rId4"/>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5.xml><?xml version="1.0" encoding="utf-8"?>
<p:sld xmlns:a="http://schemas.openxmlformats.org/drawingml/2006/main" xmlns:r="http://schemas.openxmlformats.org/officeDocument/2006/relationships" xmlns:p="http://schemas.openxmlformats.org/presentationml/2006/main">
  <p:cSld name="Slide 131&amp;si=13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435_1#f81e66ffd?sp=1&amp;vop=1&amp;pid=21467b7eb&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是棕黄色、具有强烈刺激性气味的气体，是一种强氧化剂，易溶于水且会与水反应生成次氯酸</a:t>
                </a:r>
                <a:r>
                  <a:rPr lang="en-US" altLang="zh-CN" sz="1800" b="0" i="0">
                    <a:solidFill>
                      <a:srgbClr val="000000"/>
                    </a:solidFill>
                    <a:latin typeface="微软雅黑" pitchFamily="34" charset="0"/>
                    <a:ea typeface="微软雅黑" pitchFamily="34" charset="-122"/>
                    <a:cs typeface="微软雅黑" pitchFamily="34" charset="-120"/>
                  </a:rPr>
                  <a:t>，与有</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机物</a:t>
                </a:r>
                <a:r>
                  <a:rPr lang="en-US" altLang="zh-CN" b="0" i="0" dirty="0">
                    <a:solidFill>
                      <a:srgbClr val="000000"/>
                    </a:solidFill>
                    <a:latin typeface="微软雅黑" pitchFamily="34" charset="0"/>
                    <a:ea typeface="微软雅黑" pitchFamily="34" charset="-122"/>
                    <a:cs typeface="微软雅黑" pitchFamily="34" charset="-120"/>
                  </a:rPr>
                  <a:t>、还原剂接触会发生燃烧并爆炸</a:t>
                </a:r>
                <a:r>
                  <a:rPr lang="en-US" altLang="zh-CN" b="0" i="0">
                    <a:solidFill>
                      <a:srgbClr val="000000"/>
                    </a:solidFill>
                    <a:latin typeface="微软雅黑" pitchFamily="34" charset="0"/>
                    <a:ea typeface="微软雅黑" pitchFamily="34" charset="-122"/>
                    <a:cs typeface="微软雅黑" pitchFamily="34" charset="-120"/>
                  </a:rPr>
                  <a:t>，如图是制取</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的装置。</a:t>
                </a:r>
                <a:endParaRPr lang="en-US" altLang="zh-CN" sz="100" dirty="0"/>
              </a:p>
            </p:txBody>
          </p:sp>
        </mc:Choice>
        <mc:Fallback xmlns="">
          <p:sp>
            <p:nvSpPr>
              <p:cNvPr id="2" name="QC_3_BD.435_1#f81e66ffd?sp=1&amp;vop=1&amp;pid=21467b7eb&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215" b="-10870"/>
                </a:stretch>
              </a:blipFill>
              <a:ln/>
            </p:spPr>
            <p:txBody>
              <a:bodyPr/>
              <a:lstStyle/>
              <a:p>
                <a:r>
                  <a:rPr lang="zh-CN" altLang="en-US">
                    <a:noFill/>
                  </a:rPr>
                  <a:t> </a:t>
                </a:r>
              </a:p>
            </p:txBody>
          </p:sp>
        </mc:Fallback>
      </mc:AlternateContent>
      <p:sp>
        <p:nvSpPr>
          <p:cNvPr id="3" name="QC_3_BD.435_2#f81e66ffd?vop=1&amp;pid=21467b7eb&amp;color=0,0,0&amp;vtp=1&amp;bbb=1"/>
          <p:cNvSpPr/>
          <p:nvPr/>
        </p:nvSpPr>
        <p:spPr>
          <a:xfrm>
            <a:off x="832104" y="1914644"/>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已知：①部分物质的熔、沸点如表；</a:t>
            </a:r>
            <a:endParaRPr lang="en-US" altLang="zh-CN" sz="1800" dirty="0"/>
          </a:p>
        </p:txBody>
      </p:sp>
      <mc:AlternateContent xmlns:mc="http://schemas.openxmlformats.org/markup-compatibility/2006" xmlns:a14="http://schemas.microsoft.com/office/drawing/2010/main">
        <mc:Choice Requires="a14">
          <p:graphicFrame>
            <p:nvGraphicFramePr>
              <p:cNvPr id="132" name="QC_3_BD.435_3#f81e66ffd?colgroup=10,14,14,14&amp;vop=1&amp;pid=21467b7eb&amp;color=0,0,0&amp;vtp=1&amp;bbb=1"/>
              <p:cNvGraphicFramePr>
                <a:graphicFrameLocks noGrp="1"/>
              </p:cNvGraphicFramePr>
              <p:nvPr>
                <p:extLst>
                  <p:ext uri="{D42A27DB-BD31-4B8C-83A1-F6EECF244321}">
                    <p14:modId xmlns:p14="http://schemas.microsoft.com/office/powerpoint/2010/main" val="4283649699"/>
                  </p:ext>
                </p:extLst>
              </p:nvPr>
            </p:nvGraphicFramePr>
            <p:xfrm>
              <a:off x="832104" y="2460744"/>
              <a:ext cx="10524744" cy="1022604"/>
            </p:xfrm>
            <a:graphic>
              <a:graphicData uri="http://schemas.openxmlformats.org/drawingml/2006/table">
                <a:tbl>
                  <a:tblPr/>
                  <a:tblGrid>
                    <a:gridCol w="2075688">
                      <a:extLst>
                        <a:ext uri="{9D8B030D-6E8A-4147-A177-3AD203B41FA5}">
                          <a16:colId xmlns:a16="http://schemas.microsoft.com/office/drawing/2014/main" val="20000"/>
                        </a:ext>
                      </a:extLst>
                    </a:gridCol>
                    <a:gridCol w="2816352">
                      <a:extLst>
                        <a:ext uri="{9D8B030D-6E8A-4147-A177-3AD203B41FA5}">
                          <a16:colId xmlns:a16="http://schemas.microsoft.com/office/drawing/2014/main" val="20001"/>
                        </a:ext>
                      </a:extLst>
                    </a:gridCol>
                    <a:gridCol w="2816352">
                      <a:extLst>
                        <a:ext uri="{9D8B030D-6E8A-4147-A177-3AD203B41FA5}">
                          <a16:colId xmlns:a16="http://schemas.microsoft.com/office/drawing/2014/main" val="20002"/>
                        </a:ext>
                      </a:extLst>
                    </a:gridCol>
                    <a:gridCol w="2816352">
                      <a:extLst>
                        <a:ext uri="{9D8B030D-6E8A-4147-A177-3AD203B41FA5}">
                          <a16:colId xmlns:a16="http://schemas.microsoft.com/office/drawing/2014/main" val="20003"/>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熔点/</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−116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−77.8</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−101.0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沸点/</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3.8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−33.5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−34.6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132" name="QC_3_BD.435_3#f81e66ffd?colgroup=10,14,14,14&amp;vop=1&amp;pid=21467b7eb&amp;color=0,0,0&amp;vtp=1&amp;bbb=1"/>
              <p:cNvGraphicFramePr>
                <a:graphicFrameLocks noGrp="1"/>
              </p:cNvGraphicFramePr>
              <p:nvPr>
                <p:extLst>
                  <p:ext uri="{D42A27DB-BD31-4B8C-83A1-F6EECF244321}">
                    <p14:modId xmlns:p14="http://schemas.microsoft.com/office/powerpoint/2010/main" val="4283649699"/>
                  </p:ext>
                </p:extLst>
              </p:nvPr>
            </p:nvGraphicFramePr>
            <p:xfrm>
              <a:off x="832104" y="2460744"/>
              <a:ext cx="10524744" cy="1022604"/>
            </p:xfrm>
            <a:graphic>
              <a:graphicData uri="http://schemas.openxmlformats.org/drawingml/2006/table">
                <a:tbl>
                  <a:tblPr/>
                  <a:tblGrid>
                    <a:gridCol w="2075688">
                      <a:extLst>
                        <a:ext uri="{9D8B030D-6E8A-4147-A177-3AD203B41FA5}">
                          <a16:colId xmlns:a16="http://schemas.microsoft.com/office/drawing/2014/main" val="20000"/>
                        </a:ext>
                      </a:extLst>
                    </a:gridCol>
                    <a:gridCol w="2816352">
                      <a:extLst>
                        <a:ext uri="{9D8B030D-6E8A-4147-A177-3AD203B41FA5}">
                          <a16:colId xmlns:a16="http://schemas.microsoft.com/office/drawing/2014/main" val="20001"/>
                        </a:ext>
                      </a:extLst>
                    </a:gridCol>
                    <a:gridCol w="2816352">
                      <a:extLst>
                        <a:ext uri="{9D8B030D-6E8A-4147-A177-3AD203B41FA5}">
                          <a16:colId xmlns:a16="http://schemas.microsoft.com/office/drawing/2014/main" val="20002"/>
                        </a:ext>
                      </a:extLst>
                    </a:gridCol>
                    <a:gridCol w="2816352">
                      <a:extLst>
                        <a:ext uri="{9D8B030D-6E8A-4147-A177-3AD203B41FA5}">
                          <a16:colId xmlns:a16="http://schemas.microsoft.com/office/drawing/2014/main" val="20003"/>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物质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74026" t="-1786" r="-200433" b="-2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74026" t="-1786" r="-100433" b="-2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74026" t="-1786" r="-433" b="-216071"/>
                          </a:stretch>
                        </a:blipFill>
                      </a:tcPr>
                    </a:tc>
                    <a:extLst>
                      <a:ext uri="{0D108BD9-81ED-4DB2-BD59-A6C34878D82A}">
                        <a16:rowId xmlns:a16="http://schemas.microsoft.com/office/drawing/2014/main" val="10000"/>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93" t="-100000" r="-407038" b="-11228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74026" t="-100000" r="-200433" b="-11228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74026" t="-100000" r="-100433" b="-11228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74026" t="-100000" r="-433" b="-112281"/>
                          </a:stretch>
                        </a:blipFill>
                      </a:tcPr>
                    </a:tc>
                    <a:extLst>
                      <a:ext uri="{0D108BD9-81ED-4DB2-BD59-A6C34878D82A}">
                        <a16:rowId xmlns:a16="http://schemas.microsoft.com/office/drawing/2014/main" val="10001"/>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93" t="-203571" r="-407038" b="-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3.8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74026" t="-203571" r="-100433" b="-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74026" t="-203571" r="-433" b="-14286"/>
                          </a:stretch>
                        </a:blipFill>
                      </a:tcPr>
                    </a:tc>
                    <a:extLst>
                      <a:ext uri="{0D108BD9-81ED-4DB2-BD59-A6C34878D82A}">
                        <a16:rowId xmlns:a16="http://schemas.microsoft.com/office/drawing/2014/main" val="10002"/>
                      </a:ext>
                    </a:extLst>
                  </a:tr>
                </a:tbl>
              </a:graphicData>
            </a:graphic>
          </p:graphicFrame>
        </mc:Fallback>
      </mc:AlternateContent>
      <mc:AlternateContent xmlns:mc="http://schemas.openxmlformats.org/markup-compatibility/2006" xmlns:a14="http://schemas.microsoft.com/office/drawing/2010/main">
        <mc:Choice Requires="a14">
          <p:sp>
            <p:nvSpPr>
              <p:cNvPr id="5" name="QC_3_BD.435_4#f81e66ffd?vop=1&amp;pid=21467b7eb&amp;color=0,0,0&amp;vtp=1&amp;bbb=1"/>
              <p:cNvSpPr/>
              <p:nvPr/>
            </p:nvSpPr>
            <p:spPr>
              <a:xfrm>
                <a:off x="832104" y="3616444"/>
                <a:ext cx="10533888" cy="1257300"/>
              </a:xfrm>
              <a:prstGeom prst="rect">
                <a:avLst/>
              </a:prstGeom>
              <a:noFill/>
              <a:ln/>
            </p:spPr>
            <p:txBody>
              <a:bodyPr wrap="none" lIns="0" tIns="0" rIns="0" bIns="0" rtlCol="0" anchor="t"/>
              <a:lstStyle/>
              <a:p>
                <a:pPr algn="l"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HgO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HgCl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温度较高或浓度过大时易分解爆炸。</a:t>
                </a:r>
                <a:endParaRPr lang="en-US" altLang="zh-CN" sz="1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5" name="QC_3_BD.435_4#f81e66ffd?vop=1&amp;pid=21467b7eb&amp;color=0,0,0&amp;vtp=1&amp;bbb=1"/>
              <p:cNvSpPr>
                <a:spLocks noRot="1" noChangeAspect="1" noMove="1" noResize="1" noEditPoints="1" noAdjustHandles="1" noChangeArrowheads="1" noChangeShapeType="1" noTextEdit="1"/>
              </p:cNvSpPr>
              <p:nvPr/>
            </p:nvSpPr>
            <p:spPr>
              <a:xfrm>
                <a:off x="832104" y="3616444"/>
                <a:ext cx="10533888" cy="1257300"/>
              </a:xfrm>
              <a:prstGeom prst="rect">
                <a:avLst/>
              </a:prstGeom>
              <a:blipFill>
                <a:blip r:embed="rId5"/>
                <a:stretch>
                  <a:fillRect l="-1389" b="-7767"/>
                </a:stretch>
              </a:blipFill>
              <a:ln/>
            </p:spPr>
            <p:txBody>
              <a:bodyPr/>
              <a:lstStyle/>
              <a:p>
                <a:r>
                  <a:rPr lang="zh-CN" altLang="en-US">
                    <a:noFill/>
                  </a:rPr>
                  <a:t> </a:t>
                </a:r>
              </a:p>
            </p:txBody>
          </p:sp>
        </mc:Fallback>
      </mc:AlternateContent>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name="Slide 132&amp;si=132">
    <p:spTree>
      <p:nvGrpSpPr>
        <p:cNvPr id="1" name=""/>
        <p:cNvGrpSpPr/>
        <p:nvPr/>
      </p:nvGrpSpPr>
      <p:grpSpPr>
        <a:xfrm>
          <a:off x="0" y="0"/>
          <a:ext cx="0" cy="0"/>
          <a:chOff x="0" y="0"/>
          <a:chExt cx="0" cy="0"/>
        </a:xfrm>
      </p:grpSpPr>
      <p:pic>
        <p:nvPicPr>
          <p:cNvPr id="2" name="QC_3_BD.437_1#f81e66ffd?htil=23&amp;vop=1&amp;pid=21467b7e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35444" y="1171440"/>
            <a:ext cx="4800600" cy="208483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3" name="QC_3_BD.437_2#f81e66ffd.choices?htil=23&amp;vop=1&amp;pid=21467b7eb&amp;color=0,0,0&amp;vtp=1&amp;bt=1&amp;bbb=1&amp;hb=1"/>
              <p:cNvSpPr/>
              <p:nvPr/>
            </p:nvSpPr>
            <p:spPr>
              <a:xfrm>
                <a:off x="832104" y="1080000"/>
                <a:ext cx="5650992"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spc="-50">
                    <a:solidFill>
                      <a:srgbClr val="000000"/>
                    </a:solidFill>
                    <a:latin typeface="微软雅黑" pitchFamily="34" charset="0"/>
                    <a:ea typeface="微软雅黑" pitchFamily="34" charset="-122"/>
                    <a:cs typeface="微软雅黑" pitchFamily="34" charset="-120"/>
                  </a:rPr>
                  <a:t>.</a:t>
                </a:r>
                <a:r>
                  <a:rPr lang="en-US" altLang="zh-CN" sz="1800" b="0" i="0" spc="-50">
                    <a:solidFill>
                      <a:srgbClr val="000000"/>
                    </a:solidFill>
                    <a:latin typeface="SimSun" pitchFamily="34" charset="0"/>
                    <a:ea typeface="SimSun" pitchFamily="34" charset="-122"/>
                    <a:cs typeface="SimSun" pitchFamily="34" charset="-120"/>
                  </a:rPr>
                  <a:t> </a:t>
                </a:r>
                <a:r>
                  <a:rPr lang="en-US" altLang="zh-CN" sz="1800" b="0" i="0" spc="-50">
                    <a:solidFill>
                      <a:srgbClr val="000000"/>
                    </a:solidFill>
                    <a:latin typeface="微软雅黑" pitchFamily="34" charset="0"/>
                    <a:ea typeface="微软雅黑" pitchFamily="34" charset="-122"/>
                    <a:cs typeface="微软雅黑" pitchFamily="34" charset="-120"/>
                  </a:rPr>
                  <a:t>通入干燥空气的目的是稀释生成的</a:t>
                </a:r>
                <a14:m>
                  <m:oMath xmlns:m="http://schemas.openxmlformats.org/officeDocument/2006/math">
                    <m:sSub>
                      <m:sSubPr>
                        <m:ctrlPr>
                          <a:rPr lang="en-US" altLang="zh-CN" sz="1800" b="0" i="1" spc="-5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spc="-5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spc="-5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spc="-5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spc="-50" dirty="0">
                    <a:solidFill>
                      <a:srgbClr val="000000"/>
                    </a:solidFill>
                    <a:latin typeface="微软雅黑" pitchFamily="34" charset="0"/>
                    <a:ea typeface="微软雅黑" pitchFamily="34" charset="-122"/>
                    <a:cs typeface="微软雅黑" pitchFamily="34" charset="-120"/>
                  </a:rPr>
                  <a:t>，减少爆炸危险</a:t>
                </a:r>
                <a:endParaRPr lang="en-US" altLang="zh-CN" sz="1800" spc="-5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装置②③中盛装的试剂依次是浓硫酸和饱和食盐水</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装置⑤中液氨的作用是“冷却剂</a:t>
                </a:r>
                <a:r>
                  <a:rPr lang="en-US" altLang="zh-CN" sz="1800" b="0" i="0">
                    <a:solidFill>
                      <a:srgbClr val="000000"/>
                    </a:solidFill>
                    <a:latin typeface="微软雅黑" pitchFamily="34" charset="0"/>
                    <a:ea typeface="微软雅黑" pitchFamily="34" charset="-122"/>
                    <a:cs typeface="微软雅黑" pitchFamily="34" charset="-120"/>
                  </a:rPr>
                  <a:t>”，确保</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充分液</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化</a:t>
                </a:r>
                <a:endParaRPr lang="en-US" altLang="zh-CN" sz="1800" dirty="0"/>
              </a:p>
              <a:p>
                <a:pPr latinLnBrk="1">
                  <a:lnSpc>
                    <a:spcPts val="3300"/>
                  </a:lnSpc>
                </a:pPr>
                <a:r>
                  <a:rPr lang="en-US" altLang="zh-CN" b="0" i="0" spc="-50">
                    <a:solidFill>
                      <a:srgbClr val="000000"/>
                    </a:solidFill>
                    <a:latin typeface="微软雅黑" pitchFamily="34" charset="0"/>
                    <a:ea typeface="微软雅黑" pitchFamily="34" charset="-122"/>
                    <a:cs typeface="微软雅黑" pitchFamily="34" charset="-120"/>
                  </a:rPr>
                  <a:t>D</a:t>
                </a:r>
                <a:r>
                  <a:rPr lang="en-US" altLang="zh-CN" b="0" i="0" spc="-50" dirty="0">
                    <a:solidFill>
                      <a:srgbClr val="000000"/>
                    </a:solidFill>
                    <a:latin typeface="微软雅黑" pitchFamily="34" charset="0"/>
                    <a:ea typeface="微软雅黑" pitchFamily="34" charset="-122"/>
                    <a:cs typeface="微软雅黑" pitchFamily="34" charset="-120"/>
                  </a:rPr>
                  <a:t>.</a:t>
                </a:r>
                <a:r>
                  <a:rPr lang="en-US" altLang="zh-CN" b="0" i="0" spc="-50" dirty="0">
                    <a:solidFill>
                      <a:srgbClr val="000000"/>
                    </a:solidFill>
                    <a:latin typeface="SimSun" pitchFamily="34" charset="0"/>
                    <a:ea typeface="SimSun" pitchFamily="34" charset="-122"/>
                    <a:cs typeface="SimSun" pitchFamily="34" charset="-120"/>
                  </a:rPr>
                  <a:t> </a:t>
                </a:r>
                <a:r>
                  <a:rPr lang="en-US" altLang="zh-CN" b="0" i="0" spc="-50" dirty="0">
                    <a:solidFill>
                      <a:srgbClr val="000000"/>
                    </a:solidFill>
                    <a:latin typeface="微软雅黑" pitchFamily="34" charset="0"/>
                    <a:ea typeface="微软雅黑" pitchFamily="34" charset="-122"/>
                    <a:cs typeface="微软雅黑" pitchFamily="34" charset="-120"/>
                  </a:rPr>
                  <a:t>装置④与⑤之间不用橡皮管连接，是为了防止燃烧爆炸</a:t>
                </a:r>
                <a:endParaRPr lang="en-US" altLang="zh-CN" spc="-50" dirty="0"/>
              </a:p>
            </p:txBody>
          </p:sp>
        </mc:Choice>
        <mc:Fallback xmlns="">
          <p:sp>
            <p:nvSpPr>
              <p:cNvPr id="3" name="QC_3_BD.437_2#f81e66ffd.choices?htil=23&amp;vop=1&amp;pid=21467b7eb&amp;color=0,0,0&amp;vtp=1&amp;bt=1&amp;bbb=1&amp;hb=1"/>
              <p:cNvSpPr>
                <a:spLocks noRot="1" noChangeAspect="1" noMove="1" noResize="1" noEditPoints="1" noAdjustHandles="1" noChangeArrowheads="1" noChangeShapeType="1" noTextEdit="1"/>
              </p:cNvSpPr>
              <p:nvPr/>
            </p:nvSpPr>
            <p:spPr>
              <a:xfrm>
                <a:off x="832104" y="1080000"/>
                <a:ext cx="5650992" cy="2095500"/>
              </a:xfrm>
              <a:prstGeom prst="rect">
                <a:avLst/>
              </a:prstGeom>
              <a:blipFill>
                <a:blip r:embed="rId4"/>
                <a:stretch>
                  <a:fillRect l="-2589" r="-2697" b="-4651"/>
                </a:stretch>
              </a:blipFill>
              <a:ln/>
            </p:spPr>
            <p:txBody>
              <a:bodyPr/>
              <a:lstStyle/>
              <a:p>
                <a:r>
                  <a:rPr lang="zh-CN" altLang="en-US">
                    <a:noFill/>
                  </a:rPr>
                  <a:t> </a:t>
                </a:r>
              </a:p>
            </p:txBody>
          </p:sp>
        </mc:Fallback>
      </mc:AlternateContent>
      <p:sp>
        <p:nvSpPr>
          <p:cNvPr id="4" name="QC_3_AN.436_1#f81e66ffd.bracket?vop=1&amp;pid=21467b7eb&amp;color=0,0,0&amp;vpa=226&amp;vtp=1&amp;answeroption=B"/>
          <p:cNvSpPr txBox="1"/>
          <p:nvPr/>
        </p:nvSpPr>
        <p:spPr>
          <a:xfrm>
            <a:off x="705104" y="1542280"/>
            <a:ext cx="359073" cy="430887"/>
          </a:xfrm>
          <a:prstGeom prst="rect">
            <a:avLst/>
          </a:prstGeom>
          <a:noFill/>
        </p:spPr>
        <p:txBody>
          <a:bodyPr vert="horz" wrap="none" lIns="0" tIns="0" rIns="0" bIns="0" rtlCol="0">
            <a:spAutoFit/>
          </a:bodyPr>
          <a:lstStyle/>
          <a:p>
            <a:r>
              <a:rPr lang="zh-CN" altLang="en-US" sz="2800" b="1">
                <a:solidFill>
                  <a:srgbClr val="FF0000"/>
                </a:solidFill>
                <a:latin typeface="华文细黑" panose="0201060004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7.xml><?xml version="1.0" encoding="utf-8"?>
<p:sld xmlns:a="http://schemas.openxmlformats.org/drawingml/2006/main" xmlns:r="http://schemas.openxmlformats.org/officeDocument/2006/relationships" xmlns:p="http://schemas.openxmlformats.org/presentationml/2006/main">
  <p:cSld name="Slide 133&amp;si=133">
    <p:spTree>
      <p:nvGrpSpPr>
        <p:cNvPr id="1" name=""/>
        <p:cNvGrpSpPr/>
        <p:nvPr/>
      </p:nvGrpSpPr>
      <p:grpSpPr>
        <a:xfrm>
          <a:off x="0" y="0"/>
          <a:ext cx="0" cy="0"/>
          <a:chOff x="0" y="0"/>
          <a:chExt cx="0" cy="0"/>
        </a:xfrm>
      </p:grpSpPr>
      <p:sp>
        <p:nvSpPr>
          <p:cNvPr id="2" name="QO_3_BD.438_1#e8437815d?vop=1&amp;pid=21467b7eb&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双氧水和“84”消毒液是生活中常用的两种消毒剂</a:t>
            </a:r>
            <a:r>
              <a:rPr lang="en-US" altLang="zh-CN" sz="1800" b="0" i="0">
                <a:solidFill>
                  <a:srgbClr val="000000"/>
                </a:solidFill>
                <a:latin typeface="微软雅黑" pitchFamily="34" charset="0"/>
                <a:ea typeface="微软雅黑" pitchFamily="34" charset="-122"/>
                <a:cs typeface="微软雅黑" pitchFamily="34" charset="-120"/>
              </a:rPr>
              <a:t>，了解物质的性质是科学合理使用化学品的基础和前</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提</a:t>
            </a:r>
            <a:r>
              <a:rPr lang="en-US" altLang="zh-CN" b="0" i="0" dirty="0">
                <a:solidFill>
                  <a:srgbClr val="000000"/>
                </a:solidFill>
                <a:latin typeface="微软雅黑" pitchFamily="34" charset="0"/>
                <a:ea typeface="微软雅黑" pitchFamily="34" charset="-122"/>
                <a:cs typeface="微软雅黑" pitchFamily="34" charset="-120"/>
              </a:rPr>
              <a:t>。请回答下列问题。</a:t>
            </a:r>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3" name="QO_4_BD.439_1#79d0a1c27?sp=1&amp;vop=1&amp;pid=e8437815d&amp;color=0,0,0&amp;vtp=1&amp;bbb=1"/>
              <p:cNvSpPr/>
              <p:nvPr/>
            </p:nvSpPr>
            <p:spPr>
              <a:xfrm>
                <a:off x="832104" y="194899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a:solidFill>
                      <a:srgbClr val="000000"/>
                    </a:solidFill>
                    <a:latin typeface="微软雅黑" pitchFamily="34" charset="0"/>
                    <a:ea typeface="微软雅黑" pitchFamily="34" charset="-122"/>
                    <a:cs typeface="微软雅黑" pitchFamily="34" charset="-120"/>
                  </a:rPr>
                  <a:t>）某同学设计如下实验研究</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的性质：</a:t>
                </a:r>
                <a:endParaRPr lang="en-US" altLang="zh-CN" sz="1800" dirty="0">
                  <a:solidFill>
                    <a:srgbClr val="000000"/>
                  </a:solidFill>
                </a:endParaRPr>
              </a:p>
            </p:txBody>
          </p:sp>
        </mc:Choice>
        <mc:Fallback xmlns="">
          <p:sp>
            <p:nvSpPr>
              <p:cNvPr id="3" name="QO_4_BD.439_1#79d0a1c27?sp=1&amp;vop=1&amp;pid=e8437815d&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34" name="QO_4_BD.439_2#79d0a1c27?colgroup=5,31,18&amp;vop=1&amp;pid=e8437815d&amp;color=0,0,0&amp;vtp=1&amp;bbb=1"/>
              <p:cNvGraphicFramePr>
                <a:graphicFrameLocks noGrp="1"/>
              </p:cNvGraphicFramePr>
              <p:nvPr>
                <p:extLst>
                  <p:ext uri="{D42A27DB-BD31-4B8C-83A1-F6EECF244321}">
                    <p14:modId xmlns:p14="http://schemas.microsoft.com/office/powerpoint/2010/main" val="616715735"/>
                  </p:ext>
                </p:extLst>
              </p:nvPr>
            </p:nvGraphicFramePr>
            <p:xfrm>
              <a:off x="832104" y="2498844"/>
              <a:ext cx="10533888" cy="1289241"/>
            </p:xfrm>
            <a:graphic>
              <a:graphicData uri="http://schemas.openxmlformats.org/drawingml/2006/table">
                <a:tbl>
                  <a:tblPr/>
                  <a:tblGrid>
                    <a:gridCol w="1161288">
                      <a:extLst>
                        <a:ext uri="{9D8B030D-6E8A-4147-A177-3AD203B41FA5}">
                          <a16:colId xmlns:a16="http://schemas.microsoft.com/office/drawing/2014/main" val="20000"/>
                        </a:ext>
                      </a:extLst>
                    </a:gridCol>
                    <a:gridCol w="5897880">
                      <a:extLst>
                        <a:ext uri="{9D8B030D-6E8A-4147-A177-3AD203B41FA5}">
                          <a16:colId xmlns:a16="http://schemas.microsoft.com/office/drawing/2014/main" val="20001"/>
                        </a:ext>
                      </a:extLst>
                    </a:gridCol>
                    <a:gridCol w="3474720">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607505">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ⅰ</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5% </m:t>
                              </m:r>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溶液中滴加酸性</a:t>
                          </a:r>
                          <a14:m>
                            <m:oMath xmlns:m="http://schemas.openxmlformats.org/officeDocument/2006/math">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.溶液紫色褪去</a:t>
                          </a:r>
                          <a:endParaRPr lang="en-US" altLang="zh-CN" sz="1200" dirty="0">
                            <a:solidFill>
                              <a:srgbClr val="000000"/>
                            </a:solidFill>
                          </a:endParaRPr>
                        </a:p>
                        <a:p>
                          <a:pPr algn="l" latinLnBrk="1" hangingPunct="0">
                            <a:lnSpc>
                              <a:spcPts val="21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.有大量气泡产生</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ⅱ</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5% </m:t>
                              </m:r>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溶液中滴加淀粉碘化钾溶液</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14:m>
                            <m:oMath xmlns:m="http://schemas.openxmlformats.org/officeDocument/2006/math">
                              <m:r>
                                <m:rPr>
                                  <m:sty m:val="p"/>
                                </m:rPr>
                                <a:rPr lang="en-US" altLang="zh-CN" sz="1400" b="0" i="0" spc="-10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.溶液变蓝</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134" name="QO_4_BD.439_2#79d0a1c27?colgroup=5,31,18&amp;vop=1&amp;pid=e8437815d&amp;color=0,0,0&amp;vtp=1&amp;bbb=1"/>
              <p:cNvGraphicFramePr>
                <a:graphicFrameLocks noGrp="1"/>
              </p:cNvGraphicFramePr>
              <p:nvPr>
                <p:extLst>
                  <p:ext uri="{D42A27DB-BD31-4B8C-83A1-F6EECF244321}">
                    <p14:modId xmlns:p14="http://schemas.microsoft.com/office/powerpoint/2010/main" val="616715735"/>
                  </p:ext>
                </p:extLst>
              </p:nvPr>
            </p:nvGraphicFramePr>
            <p:xfrm>
              <a:off x="832104" y="2498844"/>
              <a:ext cx="10533888" cy="1289241"/>
            </p:xfrm>
            <a:graphic>
              <a:graphicData uri="http://schemas.openxmlformats.org/drawingml/2006/table">
                <a:tbl>
                  <a:tblPr/>
                  <a:tblGrid>
                    <a:gridCol w="1161288">
                      <a:extLst>
                        <a:ext uri="{9D8B030D-6E8A-4147-A177-3AD203B41FA5}">
                          <a16:colId xmlns:a16="http://schemas.microsoft.com/office/drawing/2014/main" val="20000"/>
                        </a:ext>
                      </a:extLst>
                    </a:gridCol>
                    <a:gridCol w="5897880">
                      <a:extLst>
                        <a:ext uri="{9D8B030D-6E8A-4147-A177-3AD203B41FA5}">
                          <a16:colId xmlns:a16="http://schemas.microsoft.com/office/drawing/2014/main" val="20001"/>
                        </a:ext>
                      </a:extLst>
                    </a:gridCol>
                    <a:gridCol w="3474720">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607505">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ⅰ</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9835" t="-55446" r="-59091" b="-6336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03509" t="-55446" r="-351" b="-63366"/>
                          </a:stretch>
                        </a:blipFill>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ⅱ</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9835" t="-280357" r="-59091" b="-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03509" t="-280357" r="-351" b="-14286"/>
                          </a:stretch>
                        </a:blipFill>
                      </a:tcPr>
                    </a:tc>
                    <a:extLst>
                      <a:ext uri="{0D108BD9-81ED-4DB2-BD59-A6C34878D82A}">
                        <a16:rowId xmlns:a16="http://schemas.microsoft.com/office/drawing/2014/main" val="10002"/>
                      </a:ext>
                    </a:extLst>
                  </a:tr>
                </a:tbl>
              </a:graphicData>
            </a:graphic>
          </p:graphicFrame>
        </mc:Fallback>
      </mc:AlternateContent>
      <mc:AlternateContent xmlns:mc="http://schemas.openxmlformats.org/markup-compatibility/2006" xmlns:a14="http://schemas.microsoft.com/office/drawing/2010/main">
        <mc:Choice Requires="a14">
          <p:sp>
            <p:nvSpPr>
              <p:cNvPr id="5" name="QB_5_BD.440_1#97a84f722?vop=1&amp;pid=79d0a1c27&amp;color=0,0,0&amp;vtp=1&amp;bbb=1&amp;hb=1"/>
              <p:cNvSpPr/>
              <p:nvPr/>
            </p:nvSpPr>
            <p:spPr>
              <a:xfrm>
                <a:off x="832104" y="3921244"/>
                <a:ext cx="10533888" cy="16764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①</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既有氧化性又有还原性</a:t>
                </a:r>
                <a:r>
                  <a:rPr lang="en-US" altLang="zh-CN" sz="1800" b="0" i="0">
                    <a:solidFill>
                      <a:srgbClr val="000000"/>
                    </a:solidFill>
                    <a:latin typeface="微软雅黑" pitchFamily="34" charset="0"/>
                    <a:ea typeface="微软雅黑" pitchFamily="34" charset="-122"/>
                    <a:cs typeface="微软雅黑" pitchFamily="34" charset="-120"/>
                  </a:rPr>
                  <a:t>，得出此结论的理论依据是</a:t>
                </a:r>
                <a:r>
                  <a:rPr lang="en-US" altLang="zh-CN" sz="1800" i="0">
                    <a:solidFill>
                      <a:srgbClr val="000000"/>
                    </a:solidFill>
                    <a:latin typeface="SimSun" pitchFamily="34" charset="0"/>
                    <a:ea typeface="SimSun" pitchFamily="34" charset="-122"/>
                    <a:cs typeface="SimSun" pitchFamily="34" charset="-120"/>
                  </a:rPr>
                  <a:t>_________________________________________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②能证明</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具有还原性的实验证据是</a:t>
                </a:r>
                <a:r>
                  <a:rPr lang="en-US" altLang="zh-CN">
                    <a:solidFill>
                      <a:srgbClr val="000000"/>
                    </a:solidFill>
                    <a:latin typeface="SimSun" pitchFamily="34" charset="0"/>
                    <a:ea typeface="SimSun" pitchFamily="34" charset="-122"/>
                    <a:cs typeface="SimSun" pitchFamily="34" charset="-120"/>
                  </a:rPr>
                  <a:t>______________________________________</a:t>
                </a:r>
                <a:r>
                  <a:rPr lang="en-US" altLang="zh-CN">
                    <a:solidFill>
                      <a:srgbClr val="000000"/>
                    </a:solidFill>
                    <a:latin typeface="微软雅黑" pitchFamily="34" charset="0"/>
                    <a:ea typeface="微软雅黑" pitchFamily="34" charset="-122"/>
                    <a:cs typeface="微软雅黑" pitchFamily="34" charset="-120"/>
                  </a:rPr>
                  <a:t>。对应的离子方程式</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为</a:t>
                </a:r>
                <a:r>
                  <a:rPr lang="en-US" altLang="zh-CN">
                    <a:solidFill>
                      <a:srgbClr val="000000"/>
                    </a:solidFill>
                    <a:latin typeface="SimSun" pitchFamily="34" charset="0"/>
                    <a:ea typeface="SimSun" pitchFamily="34" charset="-122"/>
                    <a:cs typeface="SimSun" pitchFamily="34" charset="-120"/>
                  </a:rPr>
                  <a:t>_____________________________________________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5" name="QB_5_BD.440_1#97a84f722?vop=1&amp;pid=79d0a1c27&amp;color=0,0,0&amp;vtp=1&amp;bbb=1&amp;hb=1"/>
              <p:cNvSpPr>
                <a:spLocks noRot="1" noChangeAspect="1" noMove="1" noResize="1" noEditPoints="1" noAdjustHandles="1" noChangeArrowheads="1" noChangeShapeType="1" noTextEdit="1"/>
              </p:cNvSpPr>
              <p:nvPr/>
            </p:nvSpPr>
            <p:spPr>
              <a:xfrm>
                <a:off x="832104" y="3921244"/>
                <a:ext cx="10533888" cy="1676400"/>
              </a:xfrm>
              <a:prstGeom prst="rect">
                <a:avLst/>
              </a:prstGeom>
              <a:blipFill>
                <a:blip r:embed="rId5"/>
                <a:stretch>
                  <a:fillRect l="-1389" r="-810" b="-581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441_1#97a84f722.blank?vop=1&amp;pid=79d0a1c27&amp;color=0,0,0&amp;vpa=227&amp;vtp=1&amp;bbb=1&amp;hb=1"/>
              <p:cNvSpPr/>
              <p:nvPr/>
            </p:nvSpPr>
            <p:spPr>
              <a:xfrm>
                <a:off x="832104" y="3883144"/>
                <a:ext cx="10531904" cy="838200"/>
              </a:xfrm>
              <a:prstGeom prst="rect">
                <a:avLst/>
              </a:prstGeom>
              <a:noFill/>
              <a:ln/>
            </p:spPr>
            <p:txBody>
              <a:bodyPr wrap="square" lIns="0" tIns="0" rIns="0" bIns="0" rtlCol="0" anchor="t"/>
              <a:lstStyle/>
              <a:p>
                <a:pPr latinLnBrk="1">
                  <a:lnSpc>
                    <a:spcPts val="3263"/>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过氧化氢中氧元素的化合价为</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m:t>
                    </m:r>
                  </m:oMath>
                </a14:m>
                <a:r>
                  <a:rPr lang="en-US" altLang="zh-CN" b="0" i="0">
                    <a:solidFill>
                      <a:srgbClr val="FF0000"/>
                    </a:solidFill>
                    <a:latin typeface="微软雅黑" pitchFamily="34" charset="0"/>
                    <a:ea typeface="微软雅黑" pitchFamily="34" charset="-122"/>
                    <a:cs typeface="微软雅黑" pitchFamily="34" charset="-120"/>
                  </a:rPr>
                  <a:t>，化合价可</a:t>
                </a:r>
              </a:p>
              <a:p>
                <a:pPr latinLnBrk="1">
                  <a:lnSpc>
                    <a:spcPts val="3263"/>
                  </a:lnSpc>
                </a:pPr>
                <a:r>
                  <a:rPr lang="en-US" altLang="zh-CN" b="0" i="0">
                    <a:solidFill>
                      <a:srgbClr val="FF0000"/>
                    </a:solidFill>
                    <a:latin typeface="微软雅黑" pitchFamily="34" charset="0"/>
                    <a:ea typeface="微软雅黑" pitchFamily="34" charset="-122"/>
                    <a:cs typeface="微软雅黑" pitchFamily="34" charset="-120"/>
                  </a:rPr>
                  <a:t>升高到</a:t>
                </a:r>
                <a:r>
                  <a:rPr lang="en-US" altLang="zh-CN" b="0" i="0" dirty="0">
                    <a:solidFill>
                      <a:srgbClr val="FF0000"/>
                    </a:solidFill>
                    <a:latin typeface="微软雅黑" pitchFamily="34" charset="0"/>
                    <a:ea typeface="微软雅黑" pitchFamily="34" charset="-122"/>
                    <a:cs typeface="微软雅黑" pitchFamily="34" charset="-120"/>
                  </a:rPr>
                  <a:t>0，具有还原性，可降低到</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oMath>
                </a14:m>
                <a:r>
                  <a:rPr lang="en-US" altLang="zh-CN" b="0" i="0" dirty="0">
                    <a:solidFill>
                      <a:srgbClr val="FF0000"/>
                    </a:solidFill>
                    <a:latin typeface="微软雅黑" pitchFamily="34" charset="0"/>
                    <a:ea typeface="微软雅黑" pitchFamily="34" charset="-122"/>
                    <a:cs typeface="微软雅黑" pitchFamily="34" charset="-120"/>
                  </a:rPr>
                  <a:t>，具有氧化性</a:t>
                </a:r>
                <a:endParaRPr lang="en-US" altLang="zh-CN" dirty="0">
                  <a:solidFill>
                    <a:srgbClr val="FF0000"/>
                  </a:solidFill>
                </a:endParaRPr>
              </a:p>
            </p:txBody>
          </p:sp>
        </mc:Choice>
        <mc:Fallback xmlns="">
          <p:sp>
            <p:nvSpPr>
              <p:cNvPr id="6" name="QB_5_AN.441_1#97a84f722.blank?vop=1&amp;pid=79d0a1c27&amp;color=0,0,0&amp;vpa=227&amp;vtp=1&amp;bbb=1&amp;hb=1"/>
              <p:cNvSpPr>
                <a:spLocks noRot="1" noChangeAspect="1" noMove="1" noResize="1" noEditPoints="1" noAdjustHandles="1" noChangeArrowheads="1" noChangeShapeType="1" noTextEdit="1"/>
              </p:cNvSpPr>
              <p:nvPr/>
            </p:nvSpPr>
            <p:spPr>
              <a:xfrm>
                <a:off x="832104" y="3883144"/>
                <a:ext cx="10531904" cy="838200"/>
              </a:xfrm>
              <a:prstGeom prst="rect">
                <a:avLst/>
              </a:prstGeom>
              <a:blipFill>
                <a:blip r:embed="rId6"/>
                <a:stretch>
                  <a:fillRect l="-1390" b="-10949"/>
                </a:stretch>
              </a:blipFill>
              <a:ln/>
            </p:spPr>
            <p:txBody>
              <a:bodyPr/>
              <a:lstStyle/>
              <a:p>
                <a:r>
                  <a:rPr lang="zh-CN" altLang="en-US">
                    <a:noFill/>
                  </a:rPr>
                  <a:t> </a:t>
                </a:r>
              </a:p>
            </p:txBody>
          </p:sp>
        </mc:Fallback>
      </mc:AlternateContent>
      <p:sp>
        <p:nvSpPr>
          <p:cNvPr id="8" name="QB_5_AN.443_1#97a84f722.blank?vop=1&amp;pid=79d0a1c27&amp;color=0,0,0&amp;vpa=228&amp;vtp=1&amp;bbb=1"/>
          <p:cNvSpPr/>
          <p:nvPr/>
        </p:nvSpPr>
        <p:spPr>
          <a:xfrm>
            <a:off x="4785646" y="4728964"/>
            <a:ext cx="42814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实验ⅰ中溶液紫色褪去，有大量气泡产生</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9" name="QB_5_AN.444_1#97a84f722.blank?vop=1&amp;pid=79d0a1c27&amp;color=0,0,0&amp;vpa=229&amp;vtp=1&amp;bbb=1&amp;rh=23.75"/>
              <p:cNvSpPr/>
              <p:nvPr/>
            </p:nvSpPr>
            <p:spPr>
              <a:xfrm>
                <a:off x="1078166" y="5196705"/>
                <a:ext cx="5118545"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+5</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+6</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5</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+8</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5_AN.444_1#97a84f722.blank?vop=1&amp;pid=79d0a1c27&amp;color=0,0,0&amp;vpa=229&amp;vtp=1&amp;bbb=1&amp;rh=23.75"/>
              <p:cNvSpPr>
                <a:spLocks noRot="1" noChangeAspect="1" noMove="1" noResize="1" noEditPoints="1" noAdjustHandles="1" noChangeArrowheads="1" noChangeShapeType="1" noTextEdit="1"/>
              </p:cNvSpPr>
              <p:nvPr/>
            </p:nvSpPr>
            <p:spPr>
              <a:xfrm>
                <a:off x="1078166" y="5196705"/>
                <a:ext cx="5118545" cy="301625"/>
              </a:xfrm>
              <a:prstGeom prst="rect">
                <a:avLst/>
              </a:prstGeom>
              <a:blipFill>
                <a:blip r:embed="rId7"/>
                <a:stretch>
                  <a:fillRect l="-476" r="-476"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 calcmode="lin" valueType="num">
                                      <p:cBhvr additive="base">
                                        <p:cTn id="2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8">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 calcmode="lin" valueType="num">
                                      <p:cBhvr additive="base">
                                        <p:cTn id="31"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9">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 calcmode="lin" valueType="num">
                                      <p:cBhvr additive="base">
                                        <p:cTn id="3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9" grpId="0" build="p" animBg="1"/>
    </p:bldLst>
  </p:timing>
</p:sld>
</file>

<file path=ppt/slides/slide128.xml><?xml version="1.0" encoding="utf-8"?>
<p:sld xmlns:a="http://schemas.openxmlformats.org/drawingml/2006/main" xmlns:r="http://schemas.openxmlformats.org/officeDocument/2006/relationships" xmlns:p="http://schemas.openxmlformats.org/presentationml/2006/main">
  <p:cSld name="Slide 134&amp;si=13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445_1#bf709d537?sp=1&amp;vop=1&amp;pid=e8437815d&amp;color=0,0,0&amp;vtp=1&amp;bt=1&amp;bbb=1&amp;hb=1"/>
              <p:cNvSpPr/>
              <p:nvPr/>
            </p:nvSpPr>
            <p:spPr>
              <a:xfrm>
                <a:off x="832104" y="1080000"/>
                <a:ext cx="10533888" cy="17653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（2）探究“84”消毒液的性质，实验如下：</a:t>
                </a:r>
                <a:endParaRPr lang="en-US" altLang="zh-CN" sz="1800" dirty="0"/>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资料】“84</a:t>
                </a:r>
                <a:r>
                  <a:rPr lang="en-US" altLang="zh-CN" sz="1800" b="0" i="0">
                    <a:solidFill>
                      <a:srgbClr val="000000"/>
                    </a:solidFill>
                    <a:latin typeface="微软雅黑" pitchFamily="34" charset="0"/>
                    <a:ea typeface="微软雅黑" pitchFamily="34" charset="-122"/>
                    <a:cs typeface="微软雅黑" pitchFamily="34" charset="-120"/>
                  </a:rPr>
                  <a:t>”消毒液中含氯微粒主要有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HClO</m:t>
                    </m:r>
                  </m:oMath>
                </a14:m>
                <a:r>
                  <a:rPr lang="en-US" altLang="zh-CN" sz="1800" b="0" i="0" dirty="0">
                    <a:solidFill>
                      <a:srgbClr val="000000"/>
                    </a:solidFill>
                    <a:latin typeface="微软雅黑" pitchFamily="34" charset="0"/>
                    <a:ea typeface="微软雅黑" pitchFamily="34" charset="-122"/>
                    <a:cs typeface="微软雅黑" pitchFamily="34" charset="-120"/>
                  </a:rPr>
                  <a:t>。相同浓度时</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HClO</m:t>
                    </m:r>
                  </m:oMath>
                </a14:m>
                <a:r>
                  <a:rPr lang="en-US" altLang="zh-CN" sz="1800" b="0" i="0" dirty="0">
                    <a:solidFill>
                      <a:srgbClr val="000000"/>
                    </a:solidFill>
                    <a:latin typeface="微软雅黑" pitchFamily="34" charset="0"/>
                    <a:ea typeface="微软雅黑" pitchFamily="34" charset="-122"/>
                    <a:cs typeface="微软雅黑" pitchFamily="34" charset="-120"/>
                  </a:rPr>
                  <a:t>的氧化性强于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ORP</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2800"/>
                  </a:lnSpc>
                </a:pPr>
                <a:r>
                  <a:rPr lang="en-US" altLang="zh-CN" sz="1800" b="0" i="0">
                    <a:solidFill>
                      <a:srgbClr val="000000"/>
                    </a:solidFill>
                    <a:latin typeface="微软雅黑" pitchFamily="34" charset="0"/>
                    <a:ea typeface="微软雅黑" pitchFamily="34" charset="-122"/>
                    <a:cs typeface="微软雅黑" pitchFamily="34" charset="-120"/>
                  </a:rPr>
                  <a:t>是反映水溶液中所有物质表现出来的氧化</a:t>
                </a:r>
                <a:r>
                  <a:rPr lang="en-US" altLang="zh-CN" sz="1800" b="0" i="0" dirty="0">
                    <a:solidFill>
                      <a:srgbClr val="000000"/>
                    </a:solidFill>
                    <a:latin typeface="微软雅黑" pitchFamily="34" charset="0"/>
                    <a:ea typeface="微软雅黑" pitchFamily="34" charset="-122"/>
                    <a:cs typeface="微软雅黑" pitchFamily="34" charset="-120"/>
                  </a:rPr>
                  <a:t>—还原性</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ORP</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值越大，氧化性越强。</a:t>
                </a:r>
                <a:endParaRPr lang="en-US" altLang="zh-CN" sz="1800" dirty="0"/>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ⅰ</a:t>
                </a:r>
                <a:r>
                  <a:rPr lang="en-US" altLang="zh-CN" sz="18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800" b="0" i="0" dirty="0">
                    <a:solidFill>
                      <a:srgbClr val="000000"/>
                    </a:solidFill>
                    <a:latin typeface="微软雅黑" pitchFamily="34" charset="0"/>
                    <a:ea typeface="微软雅黑" pitchFamily="34" charset="-122"/>
                    <a:cs typeface="微软雅黑" pitchFamily="34" charset="-120"/>
                  </a:rPr>
                  <a:t>“84”消毒液中加入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水后，放入红色纸片，观察到纸片慢慢褪色。</a:t>
                </a:r>
                <a:endParaRPr lang="en-US" altLang="zh-CN" sz="1800" dirty="0"/>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ⅱ</a:t>
                </a:r>
                <a:r>
                  <a:rPr lang="en-US" altLang="zh-CN"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b="0" i="0" dirty="0">
                    <a:solidFill>
                      <a:srgbClr val="000000"/>
                    </a:solidFill>
                    <a:latin typeface="微软雅黑" pitchFamily="34" charset="0"/>
                    <a:ea typeface="微软雅黑" pitchFamily="34" charset="-122"/>
                    <a:cs typeface="微软雅黑" pitchFamily="34" charset="-120"/>
                  </a:rPr>
                  <a:t>“84”消毒液中加入</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醋酸后，放入红色纸片，观察到纸片迅速褪色。</a:t>
                </a:r>
                <a:endParaRPr lang="en-US" altLang="zh-CN" dirty="0"/>
              </a:p>
            </p:txBody>
          </p:sp>
        </mc:Choice>
        <mc:Fallback xmlns="">
          <p:sp>
            <p:nvSpPr>
              <p:cNvPr id="2" name="QO_4_BD.445_1#bf709d537?sp=1&amp;vop=1&amp;pid=e8437815d&amp;color=0,0,0&amp;vtp=1&amp;bt=1&amp;bbb=1&amp;hb=1"/>
              <p:cNvSpPr>
                <a:spLocks noRot="1" noChangeAspect="1" noMove="1" noResize="1" noEditPoints="1" noAdjustHandles="1" noChangeArrowheads="1" noChangeShapeType="1" noTextEdit="1"/>
              </p:cNvSpPr>
              <p:nvPr/>
            </p:nvSpPr>
            <p:spPr>
              <a:xfrm>
                <a:off x="832104" y="1080000"/>
                <a:ext cx="10533888" cy="1765300"/>
              </a:xfrm>
              <a:prstGeom prst="rect">
                <a:avLst/>
              </a:prstGeom>
              <a:blipFill>
                <a:blip r:embed="rId3"/>
                <a:stretch>
                  <a:fillRect l="-1389" t="-1724" r="-579" b="-655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4_BD.445_2#bf709d537?vop=1&amp;pid=e8437815d&amp;color=0,0,0&amp;vtp=1&amp;bbb=1"/>
              <p:cNvSpPr/>
              <p:nvPr/>
            </p:nvSpPr>
            <p:spPr>
              <a:xfrm>
                <a:off x="832104" y="2837990"/>
                <a:ext cx="10533888" cy="3683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ⅲ：测得“84”消毒液在不同温度时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ORP</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随时间的变化曲线如图所示。</a:t>
                </a:r>
                <a:endParaRPr lang="en-US" altLang="zh-CN" sz="1800" dirty="0"/>
              </a:p>
            </p:txBody>
          </p:sp>
        </mc:Choice>
        <mc:Fallback xmlns="">
          <p:sp>
            <p:nvSpPr>
              <p:cNvPr id="3" name="QO_4_BD.445_2#bf709d537?vop=1&amp;pid=e8437815d&amp;color=0,0,0&amp;vtp=1&amp;bbb=1"/>
              <p:cNvSpPr>
                <a:spLocks noRot="1" noChangeAspect="1" noMove="1" noResize="1" noEditPoints="1" noAdjustHandles="1" noChangeArrowheads="1" noChangeShapeType="1" noTextEdit="1"/>
              </p:cNvSpPr>
              <p:nvPr/>
            </p:nvSpPr>
            <p:spPr>
              <a:xfrm>
                <a:off x="832104" y="2837990"/>
                <a:ext cx="10533888" cy="368300"/>
              </a:xfrm>
              <a:prstGeom prst="rect">
                <a:avLst/>
              </a:prstGeom>
              <a:blipFill>
                <a:blip r:embed="rId4"/>
                <a:stretch>
                  <a:fillRect l="-1389" t="-6667" b="-28333"/>
                </a:stretch>
              </a:blipFill>
              <a:ln/>
            </p:spPr>
            <p:txBody>
              <a:bodyPr/>
              <a:lstStyle/>
              <a:p>
                <a:r>
                  <a:rPr lang="zh-CN" altLang="en-US">
                    <a:noFill/>
                  </a:rPr>
                  <a:t> </a:t>
                </a:r>
              </a:p>
            </p:txBody>
          </p:sp>
        </mc:Fallback>
      </mc:AlternateContent>
      <p:pic>
        <p:nvPicPr>
          <p:cNvPr id="4" name="QO_4_BD.445_3#bf709d537?htil=24&amp;vop=1&amp;pid=e8437815d&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006667" y="2845300"/>
            <a:ext cx="3493008" cy="27432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B_5_BD.446_1#a78fb69ab?htil=24&amp;vop=1&amp;pid=bf709d537&amp;color=0,0,0&amp;vtp=1&amp;bbb=1&amp;hb=1"/>
          <p:cNvSpPr/>
          <p:nvPr/>
        </p:nvSpPr>
        <p:spPr>
          <a:xfrm>
            <a:off x="832104" y="3177024"/>
            <a:ext cx="6958584" cy="6985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①实验</a:t>
            </a:r>
            <a:r>
              <a:rPr lang="en-US" altLang="zh-CN" sz="1800" b="0" i="0">
                <a:solidFill>
                  <a:srgbClr val="000000"/>
                </a:solidFill>
                <a:latin typeface="微软雅黑" pitchFamily="34" charset="0"/>
                <a:ea typeface="微软雅黑" pitchFamily="34" charset="-122"/>
                <a:cs typeface="微软雅黑" pitchFamily="34" charset="-120"/>
              </a:rPr>
              <a:t>ⅰ、ⅱ现象不同的原因是</a:t>
            </a:r>
            <a:r>
              <a:rPr lang="en-US" altLang="zh-CN" sz="1800" i="0">
                <a:solidFill>
                  <a:srgbClr val="000000"/>
                </a:solidFill>
                <a:latin typeface="SimSun" pitchFamily="34" charset="0"/>
                <a:ea typeface="SimSun" pitchFamily="34" charset="-122"/>
                <a:cs typeface="SimSun" pitchFamily="34" charset="-120"/>
              </a:rPr>
              <a:t>________________________________</a:t>
            </a:r>
          </a:p>
          <a:p>
            <a:pPr latinLnBrk="1">
              <a:lnSpc>
                <a:spcPts val="2700"/>
              </a:lnSpc>
            </a:pPr>
            <a:r>
              <a:rPr lang="en-US" altLang="zh-CN" i="0">
                <a:solidFill>
                  <a:srgbClr val="000000"/>
                </a:solidFill>
                <a:latin typeface="SimSun" pitchFamily="34" charset="0"/>
                <a:ea typeface="SimSun" pitchFamily="34" charset="-122"/>
                <a:cs typeface="SimSun" pitchFamily="34" charset="-120"/>
              </a:rPr>
              <a:t>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AlternateContent xmlns:mc="http://schemas.openxmlformats.org/markup-compatibility/2006" xmlns:a14="http://schemas.microsoft.com/office/drawing/2010/main">
        <mc:Choice Requires="a14">
          <p:sp>
            <p:nvSpPr>
              <p:cNvPr id="6" name="QB_5_AN.447_1#a78fb69ab.blank?vop=1&amp;pid=bf709d537&amp;color=0,0,0&amp;vpa=230&amp;vtp=1&amp;bbb=1&amp;hb=1"/>
              <p:cNvSpPr/>
              <p:nvPr/>
            </p:nvSpPr>
            <p:spPr>
              <a:xfrm>
                <a:off x="832104" y="3138924"/>
                <a:ext cx="6958584" cy="685800"/>
              </a:xfrm>
              <a:prstGeom prst="rect">
                <a:avLst/>
              </a:prstGeom>
              <a:noFill/>
              <a:ln/>
            </p:spPr>
            <p:txBody>
              <a:bodyPr wrap="square" lIns="0" tIns="0" rIns="0" bIns="0" rtlCol="0" anchor="t"/>
              <a:lstStyle/>
              <a:p>
                <a:pPr latinLnBrk="1">
                  <a:lnSpc>
                    <a:spcPts val="2693"/>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醋酸和</a:t>
                </a:r>
                <a14:m>
                  <m:oMath xmlns:m="http://schemas.openxmlformats.org/officeDocument/2006/math">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FF0000"/>
                    </a:solidFill>
                    <a:latin typeface="微软雅黑" pitchFamily="34" charset="0"/>
                    <a:ea typeface="微软雅黑" pitchFamily="34" charset="-122"/>
                    <a:cs typeface="微软雅黑" pitchFamily="34" charset="-120"/>
                  </a:rPr>
                  <a:t>反应生成</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HClO</m:t>
                    </m:r>
                  </m:oMath>
                </a14:m>
                <a:r>
                  <a:rPr lang="en-US" altLang="zh-CN" b="0" i="0" dirty="0">
                    <a:solidFill>
                      <a:srgbClr val="FF0000"/>
                    </a:solidFill>
                    <a:latin typeface="微软雅黑" pitchFamily="34" charset="0"/>
                    <a:ea typeface="微软雅黑" pitchFamily="34" charset="-122"/>
                    <a:cs typeface="微软雅黑" pitchFamily="34" charset="-120"/>
                  </a:rPr>
                  <a:t>，</a:t>
                </a:r>
                <a:r>
                  <a:rPr lang="en-US" altLang="zh-CN" b="0" i="0">
                    <a:solidFill>
                      <a:srgbClr val="FF0000"/>
                    </a:solidFill>
                    <a:latin typeface="微软雅黑" pitchFamily="34" charset="0"/>
                    <a:ea typeface="微软雅黑" pitchFamily="34" charset="-122"/>
                    <a:cs typeface="微软雅黑" pitchFamily="34" charset="-120"/>
                  </a:rPr>
                  <a:t>实验ⅱ</a:t>
                </a:r>
              </a:p>
              <a:p>
                <a:pPr latinLnBrk="1">
                  <a:lnSpc>
                    <a:spcPts val="2693"/>
                  </a:lnSpc>
                </a:pPr>
                <a:r>
                  <a:rPr lang="en-US" altLang="zh-CN" b="0" i="0">
                    <a:solidFill>
                      <a:srgbClr val="FF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HClO</m:t>
                    </m:r>
                  </m:oMath>
                </a14:m>
                <a:r>
                  <a:rPr lang="en-US" altLang="zh-CN" b="0" i="0" dirty="0">
                    <a:solidFill>
                      <a:srgbClr val="FF0000"/>
                    </a:solidFill>
                    <a:latin typeface="微软雅黑" pitchFamily="34" charset="0"/>
                    <a:ea typeface="微软雅黑" pitchFamily="34" charset="-122"/>
                    <a:cs typeface="微软雅黑" pitchFamily="34" charset="-120"/>
                  </a:rPr>
                  <a:t>浓度大于实验ⅰ中</a:t>
                </a:r>
                <a14:m>
                  <m:oMath xmlns:m="http://schemas.openxmlformats.org/officeDocument/2006/math">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HClO</m:t>
                    </m:r>
                  </m:oMath>
                </a14:m>
                <a:r>
                  <a:rPr lang="en-US" altLang="zh-CN" b="0" i="0" dirty="0">
                    <a:solidFill>
                      <a:srgbClr val="FF0000"/>
                    </a:solidFill>
                    <a:latin typeface="微软雅黑" pitchFamily="34" charset="0"/>
                    <a:ea typeface="微软雅黑" pitchFamily="34" charset="-122"/>
                    <a:cs typeface="微软雅黑" pitchFamily="34" charset="-120"/>
                  </a:rPr>
                  <a:t>浓度，氧化性更强</a:t>
                </a:r>
                <a:endParaRPr lang="en-US" altLang="zh-CN" dirty="0"/>
              </a:p>
            </p:txBody>
          </p:sp>
        </mc:Choice>
        <mc:Fallback xmlns="">
          <p:sp>
            <p:nvSpPr>
              <p:cNvPr id="6" name="QB_5_AN.447_1#a78fb69ab.blank?vop=1&amp;pid=bf709d537&amp;color=0,0,0&amp;vpa=230&amp;vtp=1&amp;bbb=1&amp;hb=1"/>
              <p:cNvSpPr>
                <a:spLocks noRot="1" noChangeAspect="1" noMove="1" noResize="1" noEditPoints="1" noAdjustHandles="1" noChangeArrowheads="1" noChangeShapeType="1" noTextEdit="1"/>
              </p:cNvSpPr>
              <p:nvPr/>
            </p:nvSpPr>
            <p:spPr>
              <a:xfrm>
                <a:off x="832104" y="3138924"/>
                <a:ext cx="6958584" cy="685800"/>
              </a:xfrm>
              <a:prstGeom prst="rect">
                <a:avLst/>
              </a:prstGeom>
              <a:blipFill>
                <a:blip r:embed="rId6"/>
                <a:stretch>
                  <a:fillRect l="-2103" t="-6250" b="-1607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BD.448_1#289cb65c9?htil=24&amp;vop=1&amp;pid=bf709d537&amp;color=0,0,0&amp;vtp=1&amp;bbb=1&amp;hb=1"/>
              <p:cNvSpPr/>
              <p:nvPr/>
            </p:nvSpPr>
            <p:spPr>
              <a:xfrm>
                <a:off x="832104" y="3897170"/>
                <a:ext cx="6958584" cy="10541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②结合化学用语解释实验ⅲ中不同温度下</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ORP</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值不同的原因：</a:t>
                </a:r>
              </a:p>
              <a:p>
                <a:pPr latinLnBrk="1">
                  <a:lnSpc>
                    <a:spcPts val="2800"/>
                  </a:lnSpc>
                </a:pPr>
                <a:r>
                  <a:rPr lang="en-US" altLang="zh-CN" sz="1800" i="0">
                    <a:solidFill>
                      <a:srgbClr val="000000"/>
                    </a:solidFill>
                    <a:latin typeface="SimSun" pitchFamily="34" charset="0"/>
                    <a:ea typeface="SimSun" pitchFamily="34" charset="-122"/>
                    <a:cs typeface="SimSun" pitchFamily="34" charset="-120"/>
                  </a:rPr>
                  <a:t>____________________________________________________________</a:t>
                </a:r>
              </a:p>
              <a:p>
                <a:pPr latinLnBrk="1">
                  <a:lnSpc>
                    <a:spcPts val="2700"/>
                  </a:lnSpc>
                </a:pPr>
                <a:r>
                  <a:rPr lang="en-US" altLang="zh-CN" i="0">
                    <a:solidFill>
                      <a:srgbClr val="000000"/>
                    </a:solidFill>
                    <a:latin typeface="SimSun" pitchFamily="34" charset="0"/>
                    <a:ea typeface="SimSun" pitchFamily="34" charset="-122"/>
                    <a:cs typeface="SimSun" pitchFamily="34" charset="-120"/>
                  </a:rPr>
                  <a:t>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7" name="QB_5_BD.448_1#289cb65c9?htil=24&amp;vop=1&amp;pid=bf709d537&amp;color=0,0,0&amp;vtp=1&amp;bbb=1&amp;hb=1"/>
              <p:cNvSpPr>
                <a:spLocks noRot="1" noChangeAspect="1" noMove="1" noResize="1" noEditPoints="1" noAdjustHandles="1" noChangeArrowheads="1" noChangeShapeType="1" noTextEdit="1"/>
              </p:cNvSpPr>
              <p:nvPr/>
            </p:nvSpPr>
            <p:spPr>
              <a:xfrm>
                <a:off x="832104" y="3897170"/>
                <a:ext cx="6958584" cy="1054100"/>
              </a:xfrm>
              <a:prstGeom prst="rect">
                <a:avLst/>
              </a:prstGeom>
              <a:blipFill>
                <a:blip r:embed="rId7"/>
                <a:stretch>
                  <a:fillRect l="-2103" t="-2890" r="-876" b="-1098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5_AN.449_1#289cb65c9.blank?vop=1&amp;pid=bf709d537&amp;color=0,0,0&amp;vpa=231&amp;vtp=1&amp;bbb=1&amp;hb=1"/>
              <p:cNvSpPr/>
              <p:nvPr/>
            </p:nvSpPr>
            <p:spPr>
              <a:xfrm>
                <a:off x="832104" y="4214670"/>
                <a:ext cx="6958584" cy="660400"/>
              </a:xfrm>
              <a:prstGeom prst="rect">
                <a:avLst/>
              </a:prstGeom>
              <a:noFill/>
              <a:ln/>
            </p:spPr>
            <p:txBody>
              <a:bodyPr wrap="square" lIns="0" tIns="0" rIns="0" bIns="0" rtlCol="0" anchor="t"/>
              <a:lstStyle/>
              <a:p>
                <a:pPr latinLnBrk="1">
                  <a:lnSpc>
                    <a:spcPts val="2600"/>
                  </a:lnSpc>
                </a:pPr>
                <a14:m>
                  <m:oMath xmlns:m="http://schemas.openxmlformats.org/officeDocument/2006/math">
                    <m:d>
                      <m:dPr>
                        <m:begChr m:val=""/>
                        <m:endChr m:val=""/>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HClO</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b="0" i="0" dirty="0">
                    <a:solidFill>
                      <a:srgbClr val="FF0000"/>
                    </a:solidFill>
                    <a:latin typeface="SimSun" pitchFamily="34" charset="0"/>
                    <a:ea typeface="SimSun" pitchFamily="34" charset="-122"/>
                    <a:cs typeface="SimSun" pitchFamily="34" charset="-120"/>
                  </a:rPr>
                  <a:t> </a:t>
                </a:r>
                <a:r>
                  <a:rPr lang="en-US" altLang="zh-CN" b="0" i="0" dirty="0">
                    <a:solidFill>
                      <a:srgbClr val="FF0000"/>
                    </a:solidFill>
                    <a:latin typeface="微软雅黑" pitchFamily="34" charset="0"/>
                    <a:ea typeface="微软雅黑" pitchFamily="34" charset="-122"/>
                    <a:cs typeface="微软雅黑" pitchFamily="34" charset="-120"/>
                  </a:rPr>
                  <a:t>，随温度升高，次氯酸分解加快</a:t>
                </a:r>
                <a:r>
                  <a:rPr lang="en-US" altLang="zh-CN" b="0" i="0">
                    <a:solidFill>
                      <a:srgbClr val="FF0000"/>
                    </a:solidFill>
                    <a:latin typeface="微软雅黑" pitchFamily="34" charset="0"/>
                    <a:ea typeface="微软雅黑" pitchFamily="34" charset="-122"/>
                    <a:cs typeface="微软雅黑" pitchFamily="34" charset="-120"/>
                  </a:rPr>
                  <a:t>，溶液中次氯</a:t>
                </a:r>
              </a:p>
              <a:p>
                <a:pPr latinLnBrk="1">
                  <a:lnSpc>
                    <a:spcPts val="2600"/>
                  </a:lnSpc>
                </a:pPr>
                <a:r>
                  <a:rPr lang="en-US" altLang="zh-CN" b="0" i="0">
                    <a:solidFill>
                      <a:srgbClr val="FF0000"/>
                    </a:solidFill>
                    <a:latin typeface="微软雅黑" pitchFamily="34" charset="0"/>
                    <a:ea typeface="微软雅黑" pitchFamily="34" charset="-122"/>
                    <a:cs typeface="微软雅黑" pitchFamily="34" charset="-120"/>
                  </a:rPr>
                  <a:t>酸浓度减小</a:t>
                </a:r>
                <a:r>
                  <a:rPr lang="en-US" altLang="zh-CN" b="0" i="0" dirty="0">
                    <a:solidFill>
                      <a:srgbClr val="FF0000"/>
                    </a:solidFill>
                    <a:latin typeface="微软雅黑" pitchFamily="34" charset="0"/>
                    <a:ea typeface="微软雅黑" pitchFamily="34" charset="-122"/>
                    <a:cs typeface="微软雅黑" pitchFamily="34" charset="-120"/>
                  </a:rPr>
                  <a:t>，氧化性减弱</a:t>
                </a:r>
                <a:endParaRPr lang="en-US" altLang="zh-CN" sz="100" dirty="0"/>
              </a:p>
            </p:txBody>
          </p:sp>
        </mc:Choice>
        <mc:Fallback xmlns="">
          <p:sp>
            <p:nvSpPr>
              <p:cNvPr id="8" name="QB_5_AN.449_1#289cb65c9.blank?vop=1&amp;pid=bf709d537&amp;color=0,0,0&amp;vpa=231&amp;vtp=1&amp;bbb=1&amp;hb=1"/>
              <p:cNvSpPr>
                <a:spLocks noRot="1" noChangeAspect="1" noMove="1" noResize="1" noEditPoints="1" noAdjustHandles="1" noChangeArrowheads="1" noChangeShapeType="1" noTextEdit="1"/>
              </p:cNvSpPr>
              <p:nvPr/>
            </p:nvSpPr>
            <p:spPr>
              <a:xfrm>
                <a:off x="832104" y="4214670"/>
                <a:ext cx="6958584" cy="660400"/>
              </a:xfrm>
              <a:prstGeom prst="rect">
                <a:avLst/>
              </a:prstGeom>
              <a:blipFill>
                <a:blip r:embed="rId8"/>
                <a:stretch>
                  <a:fillRect l="-2103" t="-15596" r="-1665" b="-1743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 calcmode="lin" valueType="num">
                                      <p:cBhvr additive="base">
                                        <p:cTn id="2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8">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 calcmode="lin" valueType="num">
                                      <p:cBhvr additive="base">
                                        <p:cTn id="2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129.xml><?xml version="1.0" encoding="utf-8"?>
<p:sld xmlns:a="http://schemas.openxmlformats.org/drawingml/2006/main" xmlns:r="http://schemas.openxmlformats.org/officeDocument/2006/relationships" xmlns:p="http://schemas.openxmlformats.org/presentationml/2006/main">
  <p:cSld name="Slide 135&amp;si=13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450_1#2ff2c43c8?vop=1&amp;pid=bf709d537&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③“有效氯含量”可用来衡量含氯消毒剂的消毒能力</a:t>
                </a:r>
                <a:r>
                  <a:rPr lang="en-US" altLang="zh-CN" sz="1800" b="0" i="0">
                    <a:solidFill>
                      <a:srgbClr val="000000"/>
                    </a:solidFill>
                    <a:latin typeface="微软雅黑" pitchFamily="34" charset="0"/>
                    <a:ea typeface="微软雅黑" pitchFamily="34" charset="-122"/>
                    <a:cs typeface="微软雅黑" pitchFamily="34" charset="-120"/>
                  </a:rPr>
                  <a:t>，其定义为每克含氯消毒剂的氧化能力相当于多少克</a:t>
                </a:r>
              </a:p>
              <a:p>
                <a:pPr latinLnBrk="1">
                  <a:lnSpc>
                    <a:spcPts val="3300"/>
                  </a:lnSpc>
                </a:pP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的氧化能力</a:t>
                </a:r>
                <a:r>
                  <a:rPr lang="en-US" altLang="zh-CN" sz="1800" b="0" i="0">
                    <a:solidFill>
                      <a:srgbClr val="000000"/>
                    </a:solidFill>
                    <a:latin typeface="微软雅黑" pitchFamily="34" charset="0"/>
                    <a:ea typeface="微软雅黑" pitchFamily="34" charset="-122"/>
                    <a:cs typeface="微软雅黑" pitchFamily="34" charset="-120"/>
                  </a:rPr>
                  <a:t>。常用的三种含氯消毒剂为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b="0" i="0">
                    <a:solidFill>
                      <a:srgbClr val="000000"/>
                    </a:solidFill>
                    <a:latin typeface="微软雅黑" pitchFamily="34" charset="0"/>
                    <a:ea typeface="微软雅黑" pitchFamily="34" charset="-122"/>
                    <a:cs typeface="微软雅黑" pitchFamily="34" charset="-120"/>
                  </a:rPr>
                  <a:t>，还原产物均为</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，这三种含氯消毒剂</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的有效氯含量由大到小的顺序为</a:t>
                </a:r>
                <a:r>
                  <a:rPr lang="en-US" altLang="zh-CN" i="0">
                    <a:solidFill>
                      <a:srgbClr val="000000"/>
                    </a:solidFill>
                    <a:latin typeface="SimSun" pitchFamily="34" charset="0"/>
                    <a:ea typeface="SimSun" pitchFamily="34" charset="-122"/>
                    <a:cs typeface="SimSun" pitchFamily="34" charset="-120"/>
                  </a:rPr>
                  <a:t>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B_5_BD.450_1#2ff2c43c8?vop=1&amp;pid=bf709d537&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1331"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451_1#2ff2c43c8.blank?vop=1&amp;pid=bf709d537&amp;color=0,0,0&amp;vpa=232&amp;vtp=1&amp;bbb=1"/>
              <p:cNvSpPr/>
              <p:nvPr/>
            </p:nvSpPr>
            <p:spPr>
              <a:xfrm>
                <a:off x="4049966" y="1958268"/>
                <a:ext cx="2479548"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&gt;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&gt;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NaClO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5_AN.451_1#2ff2c43c8.blank?vop=1&amp;pid=bf709d537&amp;color=0,0,0&amp;vpa=232&amp;vtp=1&amp;bbb=1"/>
              <p:cNvSpPr>
                <a:spLocks noRot="1" noChangeAspect="1" noMove="1" noResize="1" noEditPoints="1" noAdjustHandles="1" noChangeArrowheads="1" noChangeShapeType="1" noTextEdit="1"/>
              </p:cNvSpPr>
              <p:nvPr/>
            </p:nvSpPr>
            <p:spPr>
              <a:xfrm>
                <a:off x="4049966" y="1958268"/>
                <a:ext cx="2479548" cy="279400"/>
              </a:xfrm>
              <a:prstGeom prst="rect">
                <a:avLst/>
              </a:prstGeom>
              <a:blipFill>
                <a:blip r:embed="rId4"/>
                <a:stretch>
                  <a:fillRect l="-983" r="-1229" b="-1304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O_4_BD.452_1#dce9f1ab8?vop=1&amp;pid=e8437815d&amp;color=0,0,0&amp;vtp=1&amp;bt=1&amp;bbb=1&amp;hb=1">
                <a:extLst>
                  <a:ext uri="{FF2B5EF4-FFF2-40B4-BE49-F238E27FC236}">
                    <a16:creationId xmlns:a16="http://schemas.microsoft.com/office/drawing/2014/main" id="{0FDF377A-5FCD-DC99-7092-5029C58C333A}"/>
                  </a:ext>
                </a:extLst>
              </p:cNvPr>
              <p:cNvSpPr/>
              <p:nvPr/>
            </p:nvSpPr>
            <p:spPr>
              <a:xfrm>
                <a:off x="832104" y="2446529"/>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（3）2016年里约热内卢奥运会期间，工作人员将“84”消毒液与双氧水两种消毒剂混用</a:t>
                </a:r>
                <a:r>
                  <a:rPr lang="en-US" altLang="zh-CN" sz="1800" b="0" i="0">
                    <a:solidFill>
                      <a:srgbClr val="000000"/>
                    </a:solidFill>
                    <a:latin typeface="微软雅黑" pitchFamily="34" charset="0"/>
                    <a:ea typeface="微软雅黑" pitchFamily="34" charset="-122"/>
                    <a:cs typeface="微软雅黑" pitchFamily="34" charset="-120"/>
                  </a:rPr>
                  <a:t>，导致游泳池</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藻类快速生长</a:t>
                </a:r>
                <a:r>
                  <a:rPr lang="en-US" altLang="zh-CN" b="0" i="0" dirty="0">
                    <a:solidFill>
                      <a:srgbClr val="000000"/>
                    </a:solidFill>
                    <a:latin typeface="微软雅黑" pitchFamily="34" charset="0"/>
                    <a:ea typeface="微软雅黑" pitchFamily="34" charset="-122"/>
                    <a:cs typeface="微软雅黑" pitchFamily="34" charset="-120"/>
                  </a:rPr>
                  <a:t>，池水变绿。一种可能的原因是</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反应产生的</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促进藻类快速生长。</a:t>
                </a:r>
                <a:endParaRPr lang="en-US" altLang="zh-CN" dirty="0">
                  <a:solidFill>
                    <a:srgbClr val="000000"/>
                  </a:solidFill>
                </a:endParaRPr>
              </a:p>
            </p:txBody>
          </p:sp>
        </mc:Choice>
        <mc:Fallback>
          <p:sp>
            <p:nvSpPr>
              <p:cNvPr id="4" name="QO_4_BD.452_1#dce9f1ab8?vop=1&amp;pid=e8437815d&amp;color=0,0,0&amp;vtp=1&amp;bt=1&amp;bbb=1&amp;hb=1">
                <a:extLst>
                  <a:ext uri="{FF2B5EF4-FFF2-40B4-BE49-F238E27FC236}">
                    <a16:creationId xmlns:a16="http://schemas.microsoft.com/office/drawing/2014/main" id="{0FDF377A-5FCD-DC99-7092-5029C58C333A}"/>
                  </a:ext>
                </a:extLst>
              </p:cNvPr>
              <p:cNvSpPr>
                <a:spLocks noRot="1" noChangeAspect="1" noMove="1" noResize="1" noEditPoints="1" noAdjustHandles="1" noChangeArrowheads="1" noChangeShapeType="1" noTextEdit="1"/>
              </p:cNvSpPr>
              <p:nvPr/>
            </p:nvSpPr>
            <p:spPr>
              <a:xfrm>
                <a:off x="832104" y="2446529"/>
                <a:ext cx="10533888" cy="838200"/>
              </a:xfrm>
              <a:prstGeom prst="rect">
                <a:avLst/>
              </a:prstGeom>
              <a:blipFill>
                <a:blip r:embed="rId5"/>
                <a:stretch>
                  <a:fillRect l="-1389" b="-1087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453_1#c6daba93f?vop=1&amp;pid=dce9f1ab8&amp;color=0,0,0&amp;vtp=1&amp;bbb=1">
                <a:extLst>
                  <a:ext uri="{FF2B5EF4-FFF2-40B4-BE49-F238E27FC236}">
                    <a16:creationId xmlns:a16="http://schemas.microsoft.com/office/drawing/2014/main" id="{812C4745-D26E-6C2A-24EE-700BC1E57975}"/>
                  </a:ext>
                </a:extLst>
              </p:cNvPr>
              <p:cNvSpPr/>
              <p:nvPr/>
            </p:nvSpPr>
            <p:spPr>
              <a:xfrm>
                <a:off x="832104" y="3315519"/>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①该反应说明氧化性：</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（填“</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m:t>
                    </m:r>
                  </m:oMath>
                </a14:m>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&lt;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②反应的化学方程式为</a:t>
                </a:r>
                <a:r>
                  <a:rPr lang="en-US" altLang="zh-CN">
                    <a:solidFill>
                      <a:srgbClr val="000000"/>
                    </a:solidFill>
                    <a:latin typeface="SimSun" pitchFamily="34" charset="0"/>
                    <a:ea typeface="SimSun" pitchFamily="34" charset="-122"/>
                    <a:cs typeface="SimSun" pitchFamily="34" charset="-120"/>
                  </a:rPr>
                  <a:t>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5" name="QB_5_BD.453_1#c6daba93f?vop=1&amp;pid=dce9f1ab8&amp;color=0,0,0&amp;vtp=1&amp;bbb=1">
                <a:extLst>
                  <a:ext uri="{FF2B5EF4-FFF2-40B4-BE49-F238E27FC236}">
                    <a16:creationId xmlns:a16="http://schemas.microsoft.com/office/drawing/2014/main" id="{812C4745-D26E-6C2A-24EE-700BC1E57975}"/>
                  </a:ext>
                </a:extLst>
              </p:cNvPr>
              <p:cNvSpPr>
                <a:spLocks noRot="1" noChangeAspect="1" noMove="1" noResize="1" noEditPoints="1" noAdjustHandles="1" noChangeArrowheads="1" noChangeShapeType="1" noTextEdit="1"/>
              </p:cNvSpPr>
              <p:nvPr/>
            </p:nvSpPr>
            <p:spPr>
              <a:xfrm>
                <a:off x="832104" y="3315519"/>
                <a:ext cx="10533888" cy="838200"/>
              </a:xfrm>
              <a:prstGeom prst="rect">
                <a:avLst/>
              </a:prstGeom>
              <a:blipFill>
                <a:blip r:embed="rId6"/>
                <a:stretch>
                  <a:fillRect l="-1389" b="-10949"/>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454_1#c6daba93f.blank?vop=1&amp;pid=dce9f1ab8&amp;color=0,0,0&amp;vpa=233&amp;vtp=1&amp;bbb=1">
                <a:extLst>
                  <a:ext uri="{FF2B5EF4-FFF2-40B4-BE49-F238E27FC236}">
                    <a16:creationId xmlns:a16="http://schemas.microsoft.com/office/drawing/2014/main" id="{BAE58F1D-1299-1EF2-EA2B-7EAEB9DC4FAB}"/>
                  </a:ext>
                </a:extLst>
              </p:cNvPr>
              <p:cNvSpPr/>
              <p:nvPr/>
            </p:nvSpPr>
            <p:spPr>
              <a:xfrm>
                <a:off x="3754691" y="3364421"/>
                <a:ext cx="288925"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&gt;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6" name="QB_5_AN.454_1#c6daba93f.blank?vop=1&amp;pid=dce9f1ab8&amp;color=0,0,0&amp;vpa=233&amp;vtp=1&amp;bbb=1">
                <a:extLst>
                  <a:ext uri="{FF2B5EF4-FFF2-40B4-BE49-F238E27FC236}">
                    <a16:creationId xmlns:a16="http://schemas.microsoft.com/office/drawing/2014/main" id="{BAE58F1D-1299-1EF2-EA2B-7EAEB9DC4FAB}"/>
                  </a:ext>
                </a:extLst>
              </p:cNvPr>
              <p:cNvSpPr>
                <a:spLocks noRot="1" noChangeAspect="1" noMove="1" noResize="1" noEditPoints="1" noAdjustHandles="1" noChangeArrowheads="1" noChangeShapeType="1" noTextEdit="1"/>
              </p:cNvSpPr>
              <p:nvPr/>
            </p:nvSpPr>
            <p:spPr>
              <a:xfrm>
                <a:off x="3754691" y="3364421"/>
                <a:ext cx="288925" cy="279400"/>
              </a:xfrm>
              <a:prstGeom prst="rect">
                <a:avLst/>
              </a:prstGeom>
              <a:blipFill>
                <a:blip r:embed="rId7"/>
                <a:stretch>
                  <a:fillRect l="-6383" r="-4255" b="-2174"/>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5_AN.456_1#c6daba93f.blank?vop=1&amp;pid=dce9f1ab8&amp;color=0,0,0&amp;vpa=234&amp;vtp=1&amp;bbb=1&amp;rh=23.75">
                <a:extLst>
                  <a:ext uri="{FF2B5EF4-FFF2-40B4-BE49-F238E27FC236}">
                    <a16:creationId xmlns:a16="http://schemas.microsoft.com/office/drawing/2014/main" id="{58A13DDA-B638-9102-82FB-925681B135B2}"/>
                  </a:ext>
                </a:extLst>
              </p:cNvPr>
              <p:cNvSpPr/>
              <p:nvPr/>
            </p:nvSpPr>
            <p:spPr>
              <a:xfrm>
                <a:off x="3148267" y="3756788"/>
                <a:ext cx="3720846"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NaClO</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NaCl</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7" name="QB_5_AN.456_1#c6daba93f.blank?vop=1&amp;pid=dce9f1ab8&amp;color=0,0,0&amp;vpa=234&amp;vtp=1&amp;bbb=1&amp;rh=23.75">
                <a:extLst>
                  <a:ext uri="{FF2B5EF4-FFF2-40B4-BE49-F238E27FC236}">
                    <a16:creationId xmlns:a16="http://schemas.microsoft.com/office/drawing/2014/main" id="{58A13DDA-B638-9102-82FB-925681B135B2}"/>
                  </a:ext>
                </a:extLst>
              </p:cNvPr>
              <p:cNvSpPr>
                <a:spLocks noRot="1" noChangeAspect="1" noMove="1" noResize="1" noEditPoints="1" noAdjustHandles="1" noChangeArrowheads="1" noChangeShapeType="1" noTextEdit="1"/>
              </p:cNvSpPr>
              <p:nvPr/>
            </p:nvSpPr>
            <p:spPr>
              <a:xfrm>
                <a:off x="3148267" y="3756788"/>
                <a:ext cx="3720846" cy="301625"/>
              </a:xfrm>
              <a:prstGeom prst="rect">
                <a:avLst/>
              </a:prstGeom>
              <a:blipFill>
                <a:blip r:embed="rId8"/>
                <a:stretch>
                  <a:fillRect l="-655" r="-655"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P spid="7"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4_1#c603c3ef2?vop=1&amp;pid=3903cbf54&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易错题</a:t>
                </a:r>
                <a:r>
                  <a:rPr lang="en-US" altLang="zh-CN" sz="1800" b="0" i="0" dirty="0">
                    <a:solidFill>
                      <a:srgbClr val="000000"/>
                    </a:solidFill>
                    <a:latin typeface="微软雅黑" pitchFamily="34" charset="0"/>
                    <a:ea typeface="微软雅黑" pitchFamily="34" charset="-122"/>
                    <a:cs typeface="微软雅黑" pitchFamily="34" charset="-120"/>
                  </a:rPr>
                  <a:t>关于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胶体的制备方法，</a:t>
                </a:r>
                <a:r>
                  <a:rPr lang="en-US" altLang="zh-CN" sz="1800" b="0" i="0">
                    <a:solidFill>
                      <a:srgbClr val="000000"/>
                    </a:solidFill>
                    <a:latin typeface="微软雅黑" pitchFamily="34" charset="0"/>
                    <a:ea typeface="微软雅黑" pitchFamily="34" charset="-122"/>
                    <a:cs typeface="微软雅黑" pitchFamily="34" charset="-120"/>
                  </a:rPr>
                  <a:t>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34_1#c603c3ef2?vop=1&amp;pid=3903cbf5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35_1#c603c3ef2.bracket?vop=1&amp;pid=3903cbf54&amp;color=0,0,0&amp;vpa=21&amp;vtp=1"/>
          <p:cNvSpPr/>
          <p:nvPr/>
        </p:nvSpPr>
        <p:spPr>
          <a:xfrm>
            <a:off x="5738209"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sp>
        <p:nvSpPr>
          <p:cNvPr id="4" name="QC_6_BD.34_2#c603c3ef2.choices?vop=1&amp;pid=3903cbf54&amp;color=0,0,0&amp;vtp=1&amp;bbb=1"/>
          <p:cNvSpPr/>
          <p:nvPr/>
        </p:nvSpPr>
        <p:spPr>
          <a:xfrm>
            <a:off x="832104" y="1495425"/>
            <a:ext cx="10531904" cy="2095500"/>
          </a:xfrm>
          <a:prstGeom prst="rect">
            <a:avLst/>
          </a:prstGeom>
          <a:noFill/>
          <a:ln/>
        </p:spPr>
        <p:txBody>
          <a:bodyPr wrap="none" lIns="0" tIns="0" rIns="0" bIns="0" rtlCol="0" anchor="t"/>
          <a:lstStyle/>
          <a:p>
            <a:pPr marL="0" marR="0" lvl="0" indent="0" defTabSz="914400" eaLnBrk="1" fontAlgn="auto" latinLnBrk="1" hangingPunct="1">
              <a:lnSpc>
                <a:spcPts val="16500"/>
              </a:lnSpc>
              <a:spcBef>
                <a:spcPts val="0"/>
              </a:spcBef>
              <a:spcAft>
                <a:spcPts val="0"/>
              </a:spcAft>
              <a:buClrTx/>
              <a:buSzTx/>
              <a:buNone/>
              <a:tabLst>
                <a:tab pos="2344051" algn="l"/>
                <a:tab pos="5234202" algn="l"/>
                <a:tab pos="7895753"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46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81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r>
              <a:rPr lang="en-US" altLang="zh-CN" sz="92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5" name="QC_6_BD.34_2#c603c3ef2.choice_image?vop=1&amp;pid=3903cbf54&amp;color=0,0,0&amp;tib=255,255,255&amp;iip=1&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186339" y="2546985"/>
            <a:ext cx="1152144" cy="105156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34_2#c603c3ef2.choice_image?vop=1&amp;pid=3903cbf54&amp;color=0,0,0&amp;tib=255,255,255&amp;iip=2&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492088" y="1742313"/>
            <a:ext cx="1764792" cy="185623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6_BD.34_2#c603c3ef2.choice_image?vop=1&amp;pid=3903cbf54&amp;color=0,0,0&amp;tib=255,255,255&amp;iip=3&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401277" y="1742313"/>
            <a:ext cx="1517904" cy="185623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6_BD.34_2#c603c3ef2.choice_image?vop=1&amp;pid=3903cbf54&amp;color=0,0,0&amp;tib=255,255,255&amp;iip=4&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9063578" y="1742313"/>
            <a:ext cx="1700784" cy="185623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0.xml><?xml version="1.0" encoding="utf-8"?>
<p:sld xmlns:a="http://schemas.openxmlformats.org/drawingml/2006/main" xmlns:r="http://schemas.openxmlformats.org/officeDocument/2006/relationships" xmlns:p="http://schemas.openxmlformats.org/presentationml/2006/main">
  <p:cSld name="Slide 137&amp;si=13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3_BD.457_1#afd56746b?sp=1&amp;vop=1&amp;pid=21467b7eb&amp;color=0,0,0&amp;vtp=1&amp;bt=1&amp;bbb=1&amp;hb=1"/>
              <p:cNvSpPr/>
              <p:nvPr/>
            </p:nvSpPr>
            <p:spPr>
              <a:xfrm>
                <a:off x="832104" y="1080000"/>
                <a:ext cx="10533888" cy="7112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二氧化氯</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被联合国世界卫生组织列为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m:t>
                    </m:r>
                  </m:oMath>
                </a14:m>
                <a:r>
                  <a:rPr lang="en-US" altLang="zh-CN" sz="1800" b="0" i="0" dirty="0">
                    <a:solidFill>
                      <a:srgbClr val="000000"/>
                    </a:solidFill>
                    <a:latin typeface="微软雅黑" pitchFamily="34" charset="0"/>
                    <a:ea typeface="微软雅黑" pitchFamily="34" charset="-122"/>
                    <a:cs typeface="微软雅黑" pitchFamily="34" charset="-120"/>
                  </a:rPr>
                  <a:t>级高效安全灭菌消毒剂</a:t>
                </a:r>
                <a:r>
                  <a:rPr lang="en-US" altLang="zh-CN" sz="1800" b="0" i="0">
                    <a:solidFill>
                      <a:srgbClr val="000000"/>
                    </a:solidFill>
                    <a:latin typeface="微软雅黑" pitchFamily="34" charset="0"/>
                    <a:ea typeface="微软雅黑" pitchFamily="34" charset="-122"/>
                    <a:cs typeface="微软雅黑" pitchFamily="34" charset="-120"/>
                  </a:rPr>
                  <a:t>。常温下</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为黄绿色气体</a:t>
                </a:r>
                <a:r>
                  <a:rPr lang="en-US" altLang="zh-CN" sz="1800" b="0" i="0">
                    <a:solidFill>
                      <a:srgbClr val="000000"/>
                    </a:solidFill>
                    <a:latin typeface="微软雅黑" pitchFamily="34" charset="0"/>
                    <a:ea typeface="微软雅黑" pitchFamily="34" charset="-122"/>
                    <a:cs typeface="微软雅黑" pitchFamily="34" charset="-120"/>
                  </a:rPr>
                  <a:t>，其熔点</a:t>
                </a:r>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−59 ℃</m:t>
                    </m:r>
                  </m:oMath>
                </a14:m>
                <a:r>
                  <a:rPr lang="en-US" altLang="zh-CN" b="0" i="0" dirty="0">
                    <a:solidFill>
                      <a:srgbClr val="000000"/>
                    </a:solidFill>
                    <a:latin typeface="微软雅黑" pitchFamily="34" charset="0"/>
                    <a:ea typeface="微软雅黑" pitchFamily="34" charset="-122"/>
                    <a:cs typeface="微软雅黑" pitchFamily="34" charset="-120"/>
                  </a:rPr>
                  <a:t>，沸点为</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11.0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，极易溶于水，不与水反应。浓度过高时易发生分解，遇热不稳定易分解发生爆炸。</a:t>
                </a:r>
                <a:endParaRPr lang="en-US" altLang="zh-CN" dirty="0">
                  <a:solidFill>
                    <a:srgbClr val="000000"/>
                  </a:solidFill>
                </a:endParaRPr>
              </a:p>
            </p:txBody>
          </p:sp>
        </mc:Choice>
        <mc:Fallback xmlns="">
          <p:sp>
            <p:nvSpPr>
              <p:cNvPr id="2" name="QO_3_BD.457_1#afd56746b?sp=1&amp;vop=1&amp;pid=21467b7eb&amp;color=0,0,0&amp;vtp=1&amp;bt=1&amp;bbb=1&amp;hb=1"/>
              <p:cNvSpPr>
                <a:spLocks noRot="1" noChangeAspect="1" noMove="1" noResize="1" noEditPoints="1" noAdjustHandles="1" noChangeArrowheads="1" noChangeShapeType="1" noTextEdit="1"/>
              </p:cNvSpPr>
              <p:nvPr/>
            </p:nvSpPr>
            <p:spPr>
              <a:xfrm>
                <a:off x="832104" y="1080000"/>
                <a:ext cx="10533888" cy="711200"/>
              </a:xfrm>
              <a:prstGeom prst="rect">
                <a:avLst/>
              </a:prstGeom>
              <a:blipFill>
                <a:blip r:embed="rId3"/>
                <a:stretch>
                  <a:fillRect l="-1389" t="-4274" r="-5671" b="-15385"/>
                </a:stretch>
              </a:blipFill>
              <a:ln/>
            </p:spPr>
            <p:txBody>
              <a:bodyPr/>
              <a:lstStyle/>
              <a:p>
                <a:r>
                  <a:rPr lang="zh-CN" altLang="en-US">
                    <a:noFill/>
                  </a:rPr>
                  <a:t> </a:t>
                </a:r>
              </a:p>
            </p:txBody>
          </p:sp>
        </mc:Fallback>
      </mc:AlternateContent>
      <p:pic>
        <p:nvPicPr>
          <p:cNvPr id="3" name="QO_3_BD.457_2#afd56746b?iti=1&amp;htil=25&amp;vop=1&amp;pid=21467b7eb&amp;color=0,0,0&amp;tib=255,255,255&amp;vtp=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087863" y="1901945"/>
            <a:ext cx="4233672" cy="16642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3_BD.457_3#afd56746b?iti=1&amp;htil=25&amp;vop=1&amp;pid=21467b7eb&amp;color=0,0,0&amp;vtp=1"/>
          <p:cNvSpPr/>
          <p:nvPr/>
        </p:nvSpPr>
        <p:spPr>
          <a:xfrm>
            <a:off x="9064205" y="3693153"/>
            <a:ext cx="280987" cy="318326"/>
          </a:xfrm>
          <a:prstGeom prst="rect">
            <a:avLst/>
          </a:prstGeom>
          <a:noFill/>
          <a:ln/>
        </p:spPr>
        <p:txBody>
          <a:bodyPr wrap="square" lIns="0" tIns="0" rIns="0" bIns="0" rtlCol="0" anchor="t"/>
          <a:lstStyle/>
          <a:p>
            <a:pPr algn="ctr" latinLnBrk="1">
              <a:lnSpc>
                <a:spcPct val="126000"/>
              </a:lnSpc>
            </a:pPr>
            <a:r>
              <a:rPr lang="en-US" altLang="zh-CN" sz="1800" b="0" i="0" dirty="0">
                <a:solidFill>
                  <a:srgbClr val="000000"/>
                </a:solidFill>
                <a:latin typeface="微软雅黑" pitchFamily="34" charset="0"/>
                <a:ea typeface="微软雅黑" pitchFamily="34" charset="-122"/>
                <a:cs typeface="微软雅黑" pitchFamily="34" charset="-120"/>
              </a:rPr>
              <a:t>甲</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5" name="QO_3_BD.457_4#afd56746b?htil=25&amp;vop=1&amp;pid=21467b7eb&amp;color=0,0,0&amp;vtp=1&amp;bbb=1&amp;hb=1&amp;hs=1"/>
              <p:cNvSpPr/>
              <p:nvPr/>
            </p:nvSpPr>
            <p:spPr>
              <a:xfrm>
                <a:off x="832104" y="1809291"/>
                <a:ext cx="6208776" cy="17780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Ⅰ.工业上利用硫铁矿［主要成分为二硫化亚铁</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还原氯</a:t>
                </a:r>
              </a:p>
              <a:p>
                <a:pPr latinLnBrk="1">
                  <a:lnSpc>
                    <a:spcPts val="2800"/>
                  </a:lnSpc>
                </a:pPr>
                <a:r>
                  <a:rPr lang="en-US" altLang="zh-CN" sz="1800" b="0" i="0">
                    <a:solidFill>
                      <a:srgbClr val="000000"/>
                    </a:solidFill>
                    <a:latin typeface="微软雅黑" pitchFamily="34" charset="0"/>
                    <a:ea typeface="微软雅黑" pitchFamily="34" charset="-122"/>
                    <a:cs typeface="微软雅黑" pitchFamily="34" charset="-120"/>
                  </a:rPr>
                  <a:t>酸钠</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制取</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。某研究小组利用图甲装置制备</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2800"/>
                  </a:lnSpc>
                </a:pPr>
                <a:r>
                  <a:rPr lang="en-US" altLang="zh-CN" sz="1800" b="0" i="0">
                    <a:solidFill>
                      <a:srgbClr val="000000"/>
                    </a:solidFill>
                    <a:latin typeface="微软雅黑" pitchFamily="34" charset="0"/>
                    <a:ea typeface="微软雅黑" pitchFamily="34" charset="-122"/>
                    <a:cs typeface="微软雅黑" pitchFamily="34" charset="-120"/>
                  </a:rPr>
                  <a:t>向三颈烧瓶中加入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、浓</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，并通入空气</a:t>
                </a:r>
                <a:r>
                  <a:rPr lang="en-US" altLang="zh-CN" sz="1800" b="0" i="0">
                    <a:solidFill>
                      <a:srgbClr val="000000"/>
                    </a:solidFill>
                    <a:latin typeface="微软雅黑" pitchFamily="34" charset="0"/>
                    <a:ea typeface="微软雅黑" pitchFamily="34" charset="-122"/>
                    <a:cs typeface="微软雅黑" pitchFamily="34" charset="-120"/>
                  </a:rPr>
                  <a:t>，调节</a:t>
                </a:r>
              </a:p>
              <a:p>
                <a:pPr latinLnBrk="1">
                  <a:lnSpc>
                    <a:spcPts val="2800"/>
                  </a:lnSpc>
                </a:pPr>
                <a:r>
                  <a:rPr lang="en-US" altLang="zh-CN" sz="1800" b="0" i="0">
                    <a:solidFill>
                      <a:srgbClr val="000000"/>
                    </a:solidFill>
                    <a:latin typeface="微软雅黑" pitchFamily="34" charset="0"/>
                    <a:ea typeface="微软雅黑" pitchFamily="34" charset="-122"/>
                    <a:cs typeface="微软雅黑" pitchFamily="34" charset="-120"/>
                  </a:rPr>
                  <a:t>恒温器至</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60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通过固体加料器缓慢匀速加入硫铁矿粉末。</a:t>
                </a:r>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请回答下列问题</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5" name="QO_3_BD.457_4#afd56746b?htil=25&amp;vop=1&amp;pid=21467b7eb&amp;color=0,0,0&amp;vtp=1&amp;bbb=1&amp;hb=1&amp;hs=1"/>
              <p:cNvSpPr>
                <a:spLocks noRot="1" noChangeAspect="1" noMove="1" noResize="1" noEditPoints="1" noAdjustHandles="1" noChangeArrowheads="1" noChangeShapeType="1" noTextEdit="1"/>
              </p:cNvSpPr>
              <p:nvPr/>
            </p:nvSpPr>
            <p:spPr>
              <a:xfrm>
                <a:off x="832104" y="1809291"/>
                <a:ext cx="6208776" cy="1778000"/>
              </a:xfrm>
              <a:prstGeom prst="rect">
                <a:avLst/>
              </a:prstGeom>
              <a:blipFill>
                <a:blip r:embed="rId5"/>
                <a:stretch>
                  <a:fillRect l="-2358" t="-1718" r="-1572" b="-618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4_BD.458_1#73c7d0e86?sp=1&amp;vop=1&amp;pid=afd56746b&amp;color=0,0,0&amp;vtp=1&amp;bbb=1&amp;hs=1"/>
              <p:cNvSpPr/>
              <p:nvPr/>
            </p:nvSpPr>
            <p:spPr>
              <a:xfrm>
                <a:off x="832104" y="4048245"/>
                <a:ext cx="10533888" cy="952500"/>
              </a:xfrm>
              <a:prstGeom prst="rect">
                <a:avLst/>
              </a:prstGeom>
              <a:noFill/>
              <a:ln/>
            </p:spPr>
            <p:txBody>
              <a:bodyPr wrap="none" lIns="0" tIns="0" rIns="0" bIns="0" rtlCol="0" anchor="t"/>
              <a:lstStyle/>
              <a:p>
                <a:pPr algn="l" latinLnBrk="1">
                  <a:lnSpc>
                    <a:spcPts val="4700"/>
                  </a:lnSpc>
                </a:pPr>
                <a:r>
                  <a:rPr lang="en-US" altLang="zh-CN" sz="1800" b="0" i="0" dirty="0">
                    <a:solidFill>
                      <a:srgbClr val="000000"/>
                    </a:solidFill>
                    <a:latin typeface="微软雅黑" pitchFamily="34" charset="0"/>
                    <a:ea typeface="微软雅黑" pitchFamily="34" charset="-122"/>
                    <a:cs typeface="微软雅黑" pitchFamily="34" charset="-120"/>
                  </a:rPr>
                  <a:t>（1）三颈烧瓶中的反应（未配平</a:t>
                </a:r>
                <a:r>
                  <a:rPr lang="en-US" altLang="zh-CN" sz="1800" b="0" i="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groupChrPr>
                                <m:e>
                                  <m:r>
                                    <a:rPr lang="en-US" altLang="zh-CN" sz="1800" b="0">
                                      <a:solidFill>
                                        <a:srgbClr val="000000"/>
                                      </a:solidFill>
                                      <a:latin typeface="Cambria Math" panose="02040503050406030204" pitchFamily="18" charset="0"/>
                                    </a:rPr>
                                    <m:t>60 ℃</m:t>
                                  </m:r>
                                </m:e>
                              </m:groupCh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请</a:t>
                </a:r>
                <a:r>
                  <a:rPr lang="en-US" altLang="zh-CN" sz="1800" b="0" i="0">
                    <a:solidFill>
                      <a:srgbClr val="000000"/>
                    </a:solidFill>
                    <a:latin typeface="微软雅黑" pitchFamily="34" charset="0"/>
                    <a:ea typeface="微软雅黑" pitchFamily="34" charset="-122"/>
                    <a:cs typeface="微软雅黑" pitchFamily="34" charset="-120"/>
                  </a:rPr>
                  <a:t>配平并写出上述离子方程式：</a:t>
                </a:r>
                <a:r>
                  <a:rPr lang="en-US" altLang="zh-CN" sz="1800" i="0">
                    <a:solidFill>
                      <a:srgbClr val="000000"/>
                    </a:solidFill>
                    <a:latin typeface="SimSun" pitchFamily="34" charset="0"/>
                    <a:ea typeface="SimSun" pitchFamily="34" charset="-122"/>
                    <a:cs typeface="SimSun" pitchFamily="34" charset="-120"/>
                  </a:rPr>
                  <a:t>______________________________________________________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6" name="QB_4_BD.458_1#73c7d0e86?sp=1&amp;vop=1&amp;pid=afd56746b&amp;color=0,0,0&amp;vtp=1&amp;bbb=1&amp;hs=1"/>
              <p:cNvSpPr>
                <a:spLocks noRot="1" noChangeAspect="1" noMove="1" noResize="1" noEditPoints="1" noAdjustHandles="1" noChangeArrowheads="1" noChangeShapeType="1" noTextEdit="1"/>
              </p:cNvSpPr>
              <p:nvPr/>
            </p:nvSpPr>
            <p:spPr>
              <a:xfrm>
                <a:off x="832104" y="4048245"/>
                <a:ext cx="10533888" cy="952500"/>
              </a:xfrm>
              <a:prstGeom prst="rect">
                <a:avLst/>
              </a:prstGeom>
              <a:blipFill>
                <a:blip r:embed="rId6"/>
                <a:stretch>
                  <a:fillRect l="-1389" b="-1217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4_AN.459_1#73c7d0e86.blank?vop=1&amp;pid=afd56746b&amp;color=0,0,0&amp;vpa=235&amp;vtp=1&amp;bbb=1&amp;rh=26.84"/>
              <p:cNvSpPr/>
              <p:nvPr/>
            </p:nvSpPr>
            <p:spPr>
              <a:xfrm>
                <a:off x="4062666" y="4610982"/>
                <a:ext cx="6113907" cy="340868"/>
              </a:xfrm>
              <a:prstGeom prst="rect">
                <a:avLst/>
              </a:prstGeom>
              <a:noFill/>
              <a:ln/>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15</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+14</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FeS</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60℃</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15</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+7</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4_AN.459_1#73c7d0e86.blank?vop=1&amp;pid=afd56746b&amp;color=0,0,0&amp;vpa=235&amp;vtp=1&amp;bbb=1&amp;rh=26.84"/>
              <p:cNvSpPr>
                <a:spLocks noRot="1" noChangeAspect="1" noMove="1" noResize="1" noEditPoints="1" noAdjustHandles="1" noChangeArrowheads="1" noChangeShapeType="1" noTextEdit="1"/>
              </p:cNvSpPr>
              <p:nvPr/>
            </p:nvSpPr>
            <p:spPr>
              <a:xfrm>
                <a:off x="4062666" y="4610982"/>
                <a:ext cx="6113907" cy="340868"/>
              </a:xfrm>
              <a:prstGeom prst="rect">
                <a:avLst/>
              </a:prstGeom>
              <a:blipFill>
                <a:blip r:embed="rId7"/>
                <a:stretch>
                  <a:fillRect l="-499" t="-16071" r="-499" b="-14286"/>
                </a:stretch>
              </a:blipFill>
              <a:ln/>
            </p:spPr>
            <p:txBody>
              <a:bodyPr/>
              <a:lstStyle/>
              <a:p>
                <a:r>
                  <a:rPr lang="zh-CN" altLang="en-US">
                    <a:noFill/>
                  </a:rPr>
                  <a:t> </a:t>
                </a:r>
              </a:p>
            </p:txBody>
          </p:sp>
        </mc:Fallback>
      </mc:AlternateContent>
      <p:sp>
        <p:nvSpPr>
          <p:cNvPr id="8" name="QB_4_BD.460_1#ab3116e61?sp=1&amp;vop=1&amp;pid=afd56746b&amp;color=0,0,0&amp;vtp=1&amp;bbb=1&amp;hb=1"/>
          <p:cNvSpPr/>
          <p:nvPr/>
        </p:nvSpPr>
        <p:spPr>
          <a:xfrm>
            <a:off x="832104" y="4988046"/>
            <a:ext cx="10533888" cy="10668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）通入空气的目的是</a:t>
            </a:r>
            <a:r>
              <a:rPr lang="en-US" altLang="zh-CN" sz="1800" i="0">
                <a:solidFill>
                  <a:srgbClr val="000000"/>
                </a:solidFill>
                <a:latin typeface="SimSun" pitchFamily="34" charset="0"/>
                <a:ea typeface="SimSun" pitchFamily="34" charset="-122"/>
                <a:cs typeface="SimSun" pitchFamily="34" charset="-120"/>
              </a:rPr>
              <a:t>______________________________________________________________________</a:t>
            </a:r>
          </a:p>
          <a:p>
            <a:pPr latinLnBrk="1">
              <a:lnSpc>
                <a:spcPts val="2800"/>
              </a:lnSpc>
            </a:pPr>
            <a:r>
              <a:rPr lang="en-US" altLang="zh-CN" sz="1800" i="0">
                <a:solidFill>
                  <a:srgbClr val="000000"/>
                </a:solidFill>
                <a:latin typeface="SimSun" pitchFamily="34" charset="0"/>
                <a:ea typeface="SimSun" pitchFamily="34" charset="-122"/>
                <a:cs typeface="SimSun" pitchFamily="34" charset="-120"/>
              </a:rPr>
              <a:t>_____________________________</a:t>
            </a:r>
            <a:endParaRPr lang="en-US" altLang="zh-CN" sz="1800" dirty="0">
              <a:solidFill>
                <a:srgbClr val="000000"/>
              </a:solidFill>
            </a:endParaRPr>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回答出一种即可）。</a:t>
            </a:r>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9" name="QB_4_AN.461_1#ab3116e61.blank?vop=1&amp;pid=afd56746b&amp;color=0,0,0&amp;vpa=236&amp;vtp=1&amp;bbb=1&amp;hb=1"/>
              <p:cNvSpPr/>
              <p:nvPr/>
            </p:nvSpPr>
            <p:spPr>
              <a:xfrm>
                <a:off x="832104" y="4962646"/>
                <a:ext cx="10531904" cy="685800"/>
              </a:xfrm>
              <a:prstGeom prst="rect">
                <a:avLst/>
              </a:prstGeom>
              <a:noFill/>
              <a:ln/>
            </p:spPr>
            <p:txBody>
              <a:bodyPr wrap="square" lIns="0" tIns="0" rIns="0" bIns="0" rtlCol="0" anchor="t"/>
              <a:lstStyle/>
              <a:p>
                <a:pPr latinLnBrk="1">
                  <a:lnSpc>
                    <a:spcPts val="2704"/>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将生成的</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带出，在装置</a:t>
                </a:r>
                <a:r>
                  <a:rPr lang="en-US" altLang="zh-CN" b="0" i="0">
                    <a:solidFill>
                      <a:srgbClr val="FF0000"/>
                    </a:solidFill>
                    <a:latin typeface="微软雅黑" pitchFamily="34" charset="0"/>
                    <a:ea typeface="微软雅黑" pitchFamily="34" charset="-122"/>
                    <a:cs typeface="微软雅黑" pitchFamily="34" charset="-120"/>
                  </a:rPr>
                  <a:t>B中冷凝被收集并在吸收装置中进一步被吸收</a:t>
                </a:r>
              </a:p>
              <a:p>
                <a:pPr latinLnBrk="1">
                  <a:lnSpc>
                    <a:spcPts val="2704"/>
                  </a:lnSpc>
                </a:pPr>
                <a:r>
                  <a:rPr lang="en-US" altLang="zh-CN" b="0" i="0">
                    <a:solidFill>
                      <a:srgbClr val="FF0000"/>
                    </a:solidFill>
                    <a:latin typeface="微软雅黑" pitchFamily="34" charset="0"/>
                    <a:ea typeface="微软雅黑" pitchFamily="34" charset="-122"/>
                    <a:cs typeface="微软雅黑" pitchFamily="34" charset="-120"/>
                  </a:rPr>
                  <a:t>（或稀释</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，防止发生爆炸）</a:t>
                </a:r>
                <a:endParaRPr lang="en-US" altLang="zh-CN" dirty="0">
                  <a:solidFill>
                    <a:srgbClr val="FF0000"/>
                  </a:solidFill>
                </a:endParaRPr>
              </a:p>
            </p:txBody>
          </p:sp>
        </mc:Choice>
        <mc:Fallback xmlns="">
          <p:sp>
            <p:nvSpPr>
              <p:cNvPr id="9" name="QB_4_AN.461_1#ab3116e61.blank?vop=1&amp;pid=afd56746b&amp;color=0,0,0&amp;vpa=236&amp;vtp=1&amp;bbb=1&amp;hb=1"/>
              <p:cNvSpPr>
                <a:spLocks noRot="1" noChangeAspect="1" noMove="1" noResize="1" noEditPoints="1" noAdjustHandles="1" noChangeArrowheads="1" noChangeShapeType="1" noTextEdit="1"/>
              </p:cNvSpPr>
              <p:nvPr/>
            </p:nvSpPr>
            <p:spPr>
              <a:xfrm>
                <a:off x="832104" y="4962646"/>
                <a:ext cx="10531904" cy="685800"/>
              </a:xfrm>
              <a:prstGeom prst="rect">
                <a:avLst/>
              </a:prstGeom>
              <a:blipFill>
                <a:blip r:embed="rId8"/>
                <a:stretch>
                  <a:fillRect l="-1390" t="-6195" b="-1592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 calcmode="lin" valueType="num">
                                      <p:cBhvr additive="base">
                                        <p:cTn id="25"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9" grpId="0" build="p" animBg="1"/>
    </p:bldLst>
  </p:timing>
</p:sld>
</file>

<file path=ppt/slides/slide131.xml><?xml version="1.0" encoding="utf-8"?>
<p:sld xmlns:a="http://schemas.openxmlformats.org/drawingml/2006/main" xmlns:r="http://schemas.openxmlformats.org/officeDocument/2006/relationships" xmlns:p="http://schemas.openxmlformats.org/presentationml/2006/main">
  <p:cSld name="Slide 138&amp;si=138">
    <p:spTree>
      <p:nvGrpSpPr>
        <p:cNvPr id="1" name=""/>
        <p:cNvGrpSpPr/>
        <p:nvPr/>
      </p:nvGrpSpPr>
      <p:grpSpPr>
        <a:xfrm>
          <a:off x="0" y="0"/>
          <a:ext cx="0" cy="0"/>
          <a:chOff x="0" y="0"/>
          <a:chExt cx="0" cy="0"/>
        </a:xfrm>
      </p:grpSpPr>
      <p:pic>
        <p:nvPicPr>
          <p:cNvPr id="2" name="QB_4_BD.462_1#572807b88?iti=2&amp;htil=26&amp;vop=1&amp;pid=afd56746b&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70848" y="1171440"/>
            <a:ext cx="2185416" cy="16459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B_4_BD.462_2#572807b88?iti=2&amp;htil=26&amp;vop=1&amp;pid=afd56746b&amp;color=0,0,0&amp;vtp=1"/>
          <p:cNvSpPr/>
          <p:nvPr/>
        </p:nvSpPr>
        <p:spPr>
          <a:xfrm>
            <a:off x="10023063" y="2944360"/>
            <a:ext cx="280987" cy="367665"/>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乙</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4" name="QB_4_BD.462_3#572807b88?htil=26&amp;sp=1&amp;vop=1&amp;pid=afd56746b&amp;color=0,0,0&amp;vtp=1&amp;bt=1&amp;bbb=1&amp;hb=1&amp;hs=1"/>
              <p:cNvSpPr/>
              <p:nvPr/>
            </p:nvSpPr>
            <p:spPr>
              <a:xfrm>
                <a:off x="832104" y="1080000"/>
                <a:ext cx="8028432" cy="19177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（3）自来水使用二氧化氯消毒时需注意浓度和温度，常温下用</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检测自来水中</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3300"/>
                  </a:lnSpc>
                </a:pP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的浓度，反应中碘元素被氧化为单质，产物中氯元素的存在形态与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的关</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3300"/>
                  </a:lnSpc>
                </a:pPr>
                <a:r>
                  <a:rPr lang="en-US" altLang="zh-CN" sz="1800" b="0" i="0" dirty="0" err="1">
                    <a:solidFill>
                      <a:srgbClr val="000000"/>
                    </a:solidFill>
                    <a:latin typeface="微软雅黑" pitchFamily="34" charset="0"/>
                    <a:ea typeface="微软雅黑" pitchFamily="34" charset="-122"/>
                    <a:cs typeface="微软雅黑" pitchFamily="34" charset="-120"/>
                  </a:rPr>
                  <a:t>系如图乙所示，写出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err="1">
                    <a:solidFill>
                      <a:srgbClr val="000000"/>
                    </a:solidFill>
                    <a:latin typeface="微软雅黑" pitchFamily="34" charset="0"/>
                    <a:ea typeface="微软雅黑" pitchFamily="34" charset="-122"/>
                    <a:cs typeface="微软雅黑" pitchFamily="34" charset="-120"/>
                  </a:rPr>
                  <a:t>时反应的离子方程式，并用单线桥标出电子的转移方</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5200"/>
                  </a:lnSpc>
                </a:pPr>
                <a:r>
                  <a:rPr lang="en-US" altLang="zh-CN" b="0" i="0" err="1">
                    <a:solidFill>
                      <a:srgbClr val="000000"/>
                    </a:solidFill>
                    <a:latin typeface="微软雅黑" pitchFamily="34" charset="0"/>
                    <a:ea typeface="微软雅黑" pitchFamily="34" charset="-122"/>
                    <a:cs typeface="微软雅黑" pitchFamily="34" charset="-120"/>
                  </a:rPr>
                  <a:t>向和数目</a:t>
                </a:r>
                <a:r>
                  <a:rPr lang="en-US" altLang="zh-CN" b="0" i="0">
                    <a:solidFill>
                      <a:srgbClr val="000000"/>
                    </a:solidFill>
                    <a:latin typeface="微软雅黑" pitchFamily="34" charset="0"/>
                    <a:ea typeface="微软雅黑" pitchFamily="34" charset="-122"/>
                    <a:cs typeface="微软雅黑" pitchFamily="34" charset="-120"/>
                  </a:rPr>
                  <a:t>：</a:t>
                </a:r>
                <a:r>
                  <a:rPr lang="en-US" altLang="zh-CN" i="0">
                    <a:solidFill>
                      <a:srgbClr val="000000"/>
                    </a:solidFill>
                    <a:latin typeface="SimSun" panose="02010600030101010101" pitchFamily="2" charset="-122"/>
                    <a:ea typeface="微软雅黑" pitchFamily="34" charset="-122"/>
                    <a:cs typeface="微软雅黑" pitchFamily="34" charset="-120"/>
                  </a:rPr>
                  <a:t>_</a:t>
                </a:r>
                <a:r>
                  <a:rPr lang="en-US" altLang="zh-CN" sz="2850" b="0" i="0" u="sng" kern="0" spc="-99900">
                    <a:solidFill>
                      <a:srgbClr val="FF00FF"/>
                    </a:solidFill>
                    <a:latin typeface="SimSun" panose="02010600030101010101" pitchFamily="2" charset="-122"/>
                    <a:ea typeface="微软雅黑" pitchFamily="34" charset="-122"/>
                    <a:cs typeface="微软雅黑" pitchFamily="34" charset="-120"/>
                  </a:rPr>
                  <a:t> </a:t>
                </a:r>
                <a:r>
                  <a:rPr lang="en-US" altLang="zh-CN" i="0" dirty="0">
                    <a:solidFill>
                      <a:srgbClr val="000000"/>
                    </a:solidFill>
                    <a:latin typeface="SimSun" pitchFamily="34" charset="0"/>
                    <a:ea typeface="SimSun" pitchFamily="34" charset="-122"/>
                    <a:cs typeface="SimSun" pitchFamily="34" charset="-120"/>
                  </a:rPr>
                  <a:t>_______________</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4" name="QB_4_BD.462_3#572807b88?htil=26&amp;sp=1&amp;vop=1&amp;pid=afd56746b&amp;color=0,0,0&amp;vtp=1&amp;bt=1&amp;bbb=1&amp;hb=1&amp;hs=1"/>
              <p:cNvSpPr>
                <a:spLocks noRot="1" noChangeAspect="1" noMove="1" noResize="1" noEditPoints="1" noAdjustHandles="1" noChangeArrowheads="1" noChangeShapeType="1" noTextEdit="1"/>
              </p:cNvSpPr>
              <p:nvPr/>
            </p:nvSpPr>
            <p:spPr>
              <a:xfrm>
                <a:off x="832104" y="1080000"/>
                <a:ext cx="8028432" cy="1917700"/>
              </a:xfrm>
              <a:prstGeom prst="rect">
                <a:avLst/>
              </a:prstGeom>
              <a:blipFill>
                <a:blip r:embed="rId4"/>
                <a:stretch>
                  <a:fillRect l="-1822" r="-1898" b="-1905"/>
                </a:stretch>
              </a:blipFill>
              <a:ln/>
            </p:spPr>
            <p:txBody>
              <a:bodyPr/>
              <a:lstStyle/>
              <a:p>
                <a:r>
                  <a:rPr lang="zh-CN" altLang="en-US">
                    <a:noFill/>
                  </a:rPr>
                  <a:t> </a:t>
                </a:r>
              </a:p>
            </p:txBody>
          </p:sp>
        </mc:Fallback>
      </mc:AlternateContent>
      <p:pic>
        <p:nvPicPr>
          <p:cNvPr id="6" name="QB_4_AN.464_1#572807b88?vop=1&amp;pid=afd56746b&amp;color=0,0,0&amp;tib=255,255,255&amp;iip=16&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038604" y="2313170"/>
            <a:ext cx="1572768" cy="49377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4_BD.467_1#b4a6ffee8?vop=1&amp;pid=afd56746b&amp;color=0,0,0&amp;vtp=1&amp;bbb=1"/>
              <p:cNvSpPr/>
              <p:nvPr/>
            </p:nvSpPr>
            <p:spPr>
              <a:xfrm>
                <a:off x="832104" y="3882783"/>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（5）</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中发生的离子反应为</a:t>
                </a:r>
                <a:r>
                  <a:rPr lang="en-US" altLang="zh-CN" sz="1800" i="0">
                    <a:solidFill>
                      <a:srgbClr val="000000"/>
                    </a:solidFill>
                    <a:latin typeface="SimSun" pitchFamily="34" charset="0"/>
                    <a:ea typeface="SimSun" pitchFamily="34" charset="-122"/>
                    <a:cs typeface="SimSun" pitchFamily="34" charset="-120"/>
                  </a:rPr>
                  <a:t>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（6）选择上述装置并按顺序连接（</a:t>
                </a:r>
                <a:r>
                  <a:rPr lang="en-US" altLang="zh-CN">
                    <a:solidFill>
                      <a:srgbClr val="000000"/>
                    </a:solidFill>
                    <a:latin typeface="微软雅黑" pitchFamily="34" charset="0"/>
                    <a:ea typeface="微软雅黑" pitchFamily="34" charset="-122"/>
                    <a:cs typeface="微软雅黑" pitchFamily="34" charset="-120"/>
                  </a:rPr>
                  <a:t>填各接口处的字母）</a:t>
                </a:r>
                <a14:m>
                  <m:oMath xmlns:m="http://schemas.openxmlformats.org/officeDocument/2006/math">
                    <m:d>
                      <m:dPr>
                        <m:begChr m:val=""/>
                        <m:endChr m:val=""/>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a</m:t>
                        </m:r>
                        <m:r>
                          <a:rPr lang="en-US" altLang="zh-CN"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a:solidFill>
                      <a:srgbClr val="000000"/>
                    </a:solidFill>
                    <a:latin typeface="SimSun" pitchFamily="34" charset="0"/>
                    <a:ea typeface="SimSun" pitchFamily="34" charset="-122"/>
                    <a:cs typeface="SimSun" pitchFamily="34" charset="-120"/>
                  </a:rPr>
                  <a:t> ______________</a:t>
                </a:r>
                <a14:m>
                  <m:oMath xmlns:m="http://schemas.openxmlformats.org/officeDocument/2006/math">
                    <m:d>
                      <m:dPr>
                        <m:begChr m:val=""/>
                        <m:endChr m:val=""/>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g</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k</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i</m:t>
                        </m:r>
                      </m:e>
                    </m:d>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2" name="QB_4_BD.467_1#b4a6ffee8?vop=1&amp;pid=afd56746b&amp;color=0,0,0&amp;vtp=1&amp;bbb=1"/>
              <p:cNvSpPr>
                <a:spLocks noRot="1" noChangeAspect="1" noMove="1" noResize="1" noEditPoints="1" noAdjustHandles="1" noChangeArrowheads="1" noChangeShapeType="1" noTextEdit="1"/>
              </p:cNvSpPr>
              <p:nvPr/>
            </p:nvSpPr>
            <p:spPr>
              <a:xfrm>
                <a:off x="832104" y="3882783"/>
                <a:ext cx="10533888" cy="838200"/>
              </a:xfrm>
              <a:prstGeom prst="rect">
                <a:avLst/>
              </a:prstGeom>
              <a:blipFill>
                <a:blip r:embed="rId2"/>
                <a:stretch>
                  <a:fillRect l="-1389" b="-10949"/>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4_AN.468_1#b4a6ffee8.blank?vop=1&amp;pid=afd56746b&amp;color=0,0,0&amp;vpa=239&amp;vtp=1&amp;bbb=1&amp;rh=23.75"/>
              <p:cNvSpPr/>
              <p:nvPr/>
            </p:nvSpPr>
            <p:spPr>
              <a:xfrm>
                <a:off x="3629280" y="3895110"/>
                <a:ext cx="3408934"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4" name="QB_4_AN.468_1#b4a6ffee8.blank?vop=1&amp;pid=afd56746b&amp;color=0,0,0&amp;vpa=239&amp;vtp=1&amp;bbb=1&amp;rh=23.75"/>
              <p:cNvSpPr>
                <a:spLocks noRot="1" noChangeAspect="1" noMove="1" noResize="1" noEditPoints="1" noAdjustHandles="1" noChangeArrowheads="1" noChangeShapeType="1" noTextEdit="1"/>
              </p:cNvSpPr>
              <p:nvPr/>
            </p:nvSpPr>
            <p:spPr>
              <a:xfrm>
                <a:off x="3629280" y="3895110"/>
                <a:ext cx="3408934" cy="301625"/>
              </a:xfrm>
              <a:prstGeom prst="rect">
                <a:avLst/>
              </a:prstGeom>
              <a:blipFill>
                <a:blip r:embed="rId3"/>
                <a:stretch>
                  <a:fillRect l="-893" r="-714" b="-2449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4_AN.470_1#b4a6ffee8.blank?vop=1&amp;pid=afd56746b&amp;color=0,0,0&amp;vpa=240&amp;vtp=1&amp;bbb=1"/>
              <p:cNvSpPr/>
              <p:nvPr/>
            </p:nvSpPr>
            <p:spPr>
              <a:xfrm>
                <a:off x="7217028" y="4354659"/>
                <a:ext cx="1497013" cy="279400"/>
              </a:xfrm>
              <a:prstGeom prst="rect">
                <a:avLst/>
              </a:prstGeom>
              <a:noFill/>
              <a:ln/>
            </p:spPr>
            <p:txBody>
              <a:bodyPr wrap="none" lIns="0" tIns="0" rIns="0" bIns="0" rtlCol="0" anchor="t"/>
              <a:lstStyle/>
              <a:p>
                <a:pPr algn="ctr" latinLnBrk="1">
                  <a:lnSpc>
                    <a:spcPts val="22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d</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5" name="QB_4_AN.470_1#b4a6ffee8.blank?vop=1&amp;pid=afd56746b&amp;color=0,0,0&amp;vpa=240&amp;vtp=1&amp;bbb=1"/>
              <p:cNvSpPr>
                <a:spLocks noRot="1" noChangeAspect="1" noMove="1" noResize="1" noEditPoints="1" noAdjustHandles="1" noChangeArrowheads="1" noChangeShapeType="1" noTextEdit="1"/>
              </p:cNvSpPr>
              <p:nvPr/>
            </p:nvSpPr>
            <p:spPr>
              <a:xfrm>
                <a:off x="7217028" y="4354659"/>
                <a:ext cx="1497013" cy="279400"/>
              </a:xfrm>
              <a:prstGeom prst="rect">
                <a:avLst/>
              </a:prstGeom>
              <a:blipFill>
                <a:blip r:embed="rId4"/>
                <a:stretch>
                  <a:fillRect l="-1633" r="-816" b="-4348"/>
                </a:stretch>
              </a:blipFill>
              <a:ln/>
            </p:spPr>
            <p:txBody>
              <a:bodyPr/>
              <a:lstStyle/>
              <a:p>
                <a:r>
                  <a:rPr lang="zh-CN" altLang="en-US">
                    <a:noFill/>
                  </a:rPr>
                  <a:t> </a:t>
                </a:r>
              </a:p>
            </p:txBody>
          </p:sp>
        </mc:Fallback>
      </mc:AlternateContent>
      <p:sp>
        <p:nvSpPr>
          <p:cNvPr id="10" name="QB_4_BD.465_1#68f6f60ec?vop=1&amp;pid=afd56746b&amp;color=0,0,0&amp;vtp=1&amp;bbb=1&amp;hs=1"/>
          <p:cNvSpPr/>
          <p:nvPr/>
        </p:nvSpPr>
        <p:spPr>
          <a:xfrm>
            <a:off x="832104" y="3325959"/>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（4</a:t>
            </a:r>
            <a:r>
              <a:rPr lang="en-US" altLang="zh-CN" sz="1800" b="0" i="0">
                <a:solidFill>
                  <a:srgbClr val="000000"/>
                </a:solidFill>
                <a:latin typeface="微软雅黑" pitchFamily="34" charset="0"/>
                <a:ea typeface="微软雅黑" pitchFamily="34" charset="-122"/>
                <a:cs typeface="微软雅黑" pitchFamily="34" charset="-120"/>
              </a:rPr>
              <a:t>）制取氯气的化学方程式为</a:t>
            </a:r>
            <a:r>
              <a:rPr lang="en-US" altLang="zh-CN" sz="1800" i="0">
                <a:solidFill>
                  <a:srgbClr val="000000"/>
                </a:solidFill>
                <a:latin typeface="SimSun" pitchFamily="34" charset="0"/>
                <a:ea typeface="SimSun" pitchFamily="34" charset="-122"/>
                <a:cs typeface="SimSun" pitchFamily="34" charset="-120"/>
              </a:rPr>
              <a:t>_______________________________________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11" name="QB_4_AN.466_1#68f6f60ec.blank?vop=1&amp;pid=afd56746b&amp;color=0,0,0&amp;vpa=238&amp;vtp=1&amp;bbb=1&amp;rh=26.9"/>
              <p:cNvSpPr/>
              <p:nvPr/>
            </p:nvSpPr>
            <p:spPr>
              <a:xfrm>
                <a:off x="3967416" y="3331110"/>
                <a:ext cx="4405059" cy="341630"/>
              </a:xfrm>
              <a:prstGeom prst="rect">
                <a:avLst/>
              </a:prstGeom>
              <a:noFill/>
              <a:ln/>
            </p:spPr>
            <p:txBody>
              <a:bodyPr wrap="none" lIns="0" tIns="0" rIns="0" bIns="0" rtlCol="0" anchor="t"/>
              <a:lstStyle/>
              <a:p>
                <a:pPr algn="ctr" latinLnBrk="1">
                  <a:lnSpc>
                    <a:spcPts val="31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a:rPr lang="en-US" altLang="zh-CN" b="0" i="0" dirty="0">
                            <a:solidFill>
                              <a:srgbClr val="FF0000"/>
                            </a:solidFill>
                            <a:latin typeface="Cambria Math" panose="02040503050406030204" pitchFamily="18" charset="0"/>
                            <a:ea typeface="微软雅黑" pitchFamily="34" charset="-122"/>
                            <a:cs typeface="微软雅黑" pitchFamily="34" charset="-120"/>
                          </a:rPr>
                          <m:t>浓</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1" name="QB_4_AN.466_1#68f6f60ec.blank?vop=1&amp;pid=afd56746b&amp;color=0,0,0&amp;vpa=238&amp;vtp=1&amp;bbb=1&amp;rh=26.9"/>
              <p:cNvSpPr>
                <a:spLocks noRot="1" noChangeAspect="1" noMove="1" noResize="1" noEditPoints="1" noAdjustHandles="1" noChangeArrowheads="1" noChangeShapeType="1" noTextEdit="1"/>
              </p:cNvSpPr>
              <p:nvPr/>
            </p:nvSpPr>
            <p:spPr>
              <a:xfrm>
                <a:off x="3967416" y="3331110"/>
                <a:ext cx="4405059" cy="341630"/>
              </a:xfrm>
              <a:prstGeom prst="rect">
                <a:avLst/>
              </a:prstGeom>
              <a:blipFill>
                <a:blip r:embed="rId5"/>
                <a:stretch>
                  <a:fillRect l="-693" t="-16071" r="-554" b="-26786"/>
                </a:stretch>
              </a:blipFill>
              <a:ln/>
            </p:spPr>
            <p:txBody>
              <a:bodyPr/>
              <a:lstStyle/>
              <a:p>
                <a:r>
                  <a:rPr lang="zh-CN" altLang="en-US">
                    <a:noFill/>
                  </a:rPr>
                  <a:t> </a:t>
                </a:r>
              </a:p>
            </p:txBody>
          </p:sp>
        </mc:Fallback>
      </mc:AlternateContent>
      <p:pic>
        <p:nvPicPr>
          <p:cNvPr id="7" name="P_4_BD#599eebd4d?iti=3&amp;htil=27&amp;pid=afd56746b&amp;color=0,0,0&amp;tib=255,255,255&amp;vtp=1&amp;hs=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050745" y="1234808"/>
            <a:ext cx="3054096" cy="15270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P_4_BD#599eebd4d?iti=3&amp;htil=27&amp;pid=afd56746b&amp;color=0,0,0&amp;vtp=1"/>
          <p:cNvSpPr/>
          <p:nvPr/>
        </p:nvSpPr>
        <p:spPr>
          <a:xfrm>
            <a:off x="9437299" y="2888856"/>
            <a:ext cx="280988" cy="367665"/>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丙</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9" name="P_4_BD#599eebd4d?htil=27&amp;pid=afd56746b&amp;color=0,0,0&amp;vtp=1&amp;bbb=1&amp;hb=1&amp;hs=1"/>
              <p:cNvSpPr/>
              <p:nvPr/>
            </p:nvSpPr>
            <p:spPr>
              <a:xfrm>
                <a:off x="832104" y="1152512"/>
                <a:ext cx="7077456"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Ⅱ.也可用氯气与亚氯酸钠</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反应制备</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。实验室为制备和收</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集少量干燥</a:t>
                </a:r>
                <a:r>
                  <a:rPr lang="en-US" altLang="zh-CN" b="0" i="0" dirty="0">
                    <a:solidFill>
                      <a:srgbClr val="000000"/>
                    </a:solidFill>
                    <a:latin typeface="微软雅黑" pitchFamily="34" charset="0"/>
                    <a:ea typeface="微软雅黑" pitchFamily="34" charset="-122"/>
                    <a:cs typeface="微软雅黑" pitchFamily="34" charset="-120"/>
                  </a:rPr>
                  <a:t>、纯净的氯气，选用图丙所示仪器及药品：</a:t>
                </a:r>
                <a:endParaRPr lang="en-US" altLang="zh-CN" dirty="0">
                  <a:solidFill>
                    <a:srgbClr val="000000"/>
                  </a:solidFill>
                </a:endParaRPr>
              </a:p>
            </p:txBody>
          </p:sp>
        </mc:Choice>
        <mc:Fallback>
          <p:sp>
            <p:nvSpPr>
              <p:cNvPr id="9" name="P_4_BD#599eebd4d?htil=27&amp;pid=afd56746b&amp;color=0,0,0&amp;vtp=1&amp;bbb=1&amp;hb=1&amp;hs=1"/>
              <p:cNvSpPr>
                <a:spLocks noRot="1" noChangeAspect="1" noMove="1" noResize="1" noEditPoints="1" noAdjustHandles="1" noChangeArrowheads="1" noChangeShapeType="1" noTextEdit="1"/>
              </p:cNvSpPr>
              <p:nvPr/>
            </p:nvSpPr>
            <p:spPr>
              <a:xfrm>
                <a:off x="832104" y="1152512"/>
                <a:ext cx="7077456" cy="838200"/>
              </a:xfrm>
              <a:prstGeom prst="rect">
                <a:avLst/>
              </a:prstGeom>
              <a:blipFill>
                <a:blip r:embed="rId7"/>
                <a:stretch>
                  <a:fillRect l="-2067" b="-10870"/>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6176012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 calcmode="lin" valueType="num">
                                      <p:cBhvr additive="base">
                                        <p:cTn id="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1">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bg/>
                                          </p:spTgt>
                                        </p:tgtEl>
                                        <p:attrNameLst>
                                          <p:attrName>style.visibility</p:attrName>
                                        </p:attrNameLst>
                                      </p:cBhvr>
                                      <p:to>
                                        <p:strVal val="visible"/>
                                      </p:to>
                                    </p:set>
                                    <p:anim calcmode="lin" valueType="num">
                                      <p:cBhvr additive="base">
                                        <p:cTn id="2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5">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11" grpId="0" build="p" animBg="1"/>
    </p:bldLst>
  </p:timing>
</p:sld>
</file>

<file path=ppt/slides/slide133.xml><?xml version="1.0" encoding="utf-8"?>
<p:sld xmlns:a="http://schemas.openxmlformats.org/drawingml/2006/main" xmlns:r="http://schemas.openxmlformats.org/officeDocument/2006/relationships" xmlns:p="http://schemas.openxmlformats.org/presentationml/2006/main">
  <p:cSld name="Slide 139&amp;si=13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471_1#2ce4ddcbe?vop=1&amp;pid=4e08d519a&amp;color=0,0,0&amp;vtp=1&amp;bt=1&amp;bbb=1&amp;h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免疫胶体金技术可用于甲型和乙型流感病毒的快速免疫筛查。胶体金可由氯金酸</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HAuCl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溶液和柠</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檬酸三钠溶液反应制得</a:t>
                </a:r>
                <a:r>
                  <a:rPr lang="en-US" altLang="zh-CN" sz="1800" b="0" i="0" dirty="0">
                    <a:solidFill>
                      <a:srgbClr val="000000"/>
                    </a:solidFill>
                    <a:latin typeface="微软雅黑" pitchFamily="34" charset="0"/>
                    <a:ea typeface="微软雅黑" pitchFamily="34" charset="-122"/>
                    <a:cs typeface="微软雅黑" pitchFamily="34" charset="-120"/>
                  </a:rPr>
                  <a:t>。在一定条件下，胶体金可与蛋白质分子的正电荷基团牢固结合，</a:t>
                </a:r>
                <a:r>
                  <a:rPr lang="en-US" altLang="zh-CN" sz="1800" b="0" i="0">
                    <a:solidFill>
                      <a:srgbClr val="000000"/>
                    </a:solidFill>
                    <a:latin typeface="微软雅黑" pitchFamily="34" charset="0"/>
                    <a:ea typeface="微软雅黑" pitchFamily="34" charset="-122"/>
                    <a:cs typeface="微软雅黑" pitchFamily="34" charset="-120"/>
                  </a:rPr>
                  <a:t>然后通过抗原-</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抗体结合形成免疫复合物</a:t>
                </a:r>
                <a:r>
                  <a:rPr lang="en-US" altLang="zh-CN" sz="1800" b="0" i="0" dirty="0">
                    <a:solidFill>
                      <a:srgbClr val="000000"/>
                    </a:solidFill>
                    <a:latin typeface="微软雅黑" pitchFamily="34" charset="0"/>
                    <a:ea typeface="微软雅黑" pitchFamily="34" charset="-122"/>
                    <a:cs typeface="微软雅黑" pitchFamily="34" charset="-120"/>
                  </a:rPr>
                  <a:t>，使得胶体金富集、颗粒团聚，发生颜色变化，由此现象观察显色效果</a:t>
                </a:r>
                <a:r>
                  <a:rPr lang="en-US" altLang="zh-CN" sz="1800" b="0" i="0">
                    <a:solidFill>
                      <a:srgbClr val="000000"/>
                    </a:solidFill>
                    <a:latin typeface="微软雅黑" pitchFamily="34" charset="0"/>
                    <a:ea typeface="微软雅黑" pitchFamily="34" charset="-122"/>
                    <a:cs typeface="微软雅黑" pitchFamily="34" charset="-120"/>
                  </a:rPr>
                  <a:t>。下列说</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法正确的一项是(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3_BD.471_1#2ce4ddcbe?vop=1&amp;pid=4e08d519a&amp;color=0,0,0&amp;vtp=1&amp;bt=1&amp;bbb=1&amp;h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r="-1331" b="-5818"/>
                </a:stretch>
              </a:blipFill>
              <a:ln/>
            </p:spPr>
            <p:txBody>
              <a:bodyPr/>
              <a:lstStyle/>
              <a:p>
                <a:r>
                  <a:rPr lang="zh-CN" altLang="en-US">
                    <a:noFill/>
                  </a:rPr>
                  <a:t> </a:t>
                </a:r>
              </a:p>
            </p:txBody>
          </p:sp>
        </mc:Fallback>
      </mc:AlternateContent>
      <p:sp>
        <p:nvSpPr>
          <p:cNvPr id="3" name="QC_3_AN.472_1#2ce4ddcbe.bracket?vop=1&amp;pid=4e08d519a&amp;color=0,0,0&amp;vpa=241&amp;vtp=1"/>
          <p:cNvSpPr/>
          <p:nvPr/>
        </p:nvSpPr>
        <p:spPr>
          <a:xfrm>
            <a:off x="2628360" y="23449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sp>
        <p:nvSpPr>
          <p:cNvPr id="4" name="QC_3_BD.471_2#2ce4ddcbe.choices?vop=1&amp;pid=4e08d519a&amp;color=0,0,0&amp;vtp=1&amp;bbb=1"/>
          <p:cNvSpPr/>
          <p:nvPr/>
        </p:nvSpPr>
        <p:spPr>
          <a:xfrm>
            <a:off x="832104" y="276179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胶体金带负电荷</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不可用滤纸过滤分离出胶体金</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制备胶体金过程中氯金酸被氧化</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免疫筛查（显色）过程利用了胶体的电泳原理</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4.xml><?xml version="1.0" encoding="utf-8"?>
<p:sld xmlns:a="http://schemas.openxmlformats.org/drawingml/2006/main" xmlns:r="http://schemas.openxmlformats.org/officeDocument/2006/relationships" xmlns:p="http://schemas.openxmlformats.org/presentationml/2006/main">
  <p:cSld name="Slide 140&amp;si=14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473_1#d1d982b9a?vop=1&amp;pid=4e08d519a&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a:solidFill>
                      <a:srgbClr val="000000"/>
                    </a:solidFill>
                    <a:latin typeface="微软雅黑" pitchFamily="34" charset="0"/>
                    <a:ea typeface="微软雅黑" pitchFamily="34" charset="-122"/>
                    <a:cs typeface="微软雅黑" pitchFamily="34" charset="-120"/>
                  </a:rPr>
                  <a:t>创新应用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是一种非常活泼的气体，</a:t>
                </a:r>
                <a:r>
                  <a:rPr lang="en-US" altLang="zh-CN" sz="1800" b="0" i="0">
                    <a:solidFill>
                      <a:srgbClr val="000000"/>
                    </a:solidFill>
                    <a:latin typeface="微软雅黑" pitchFamily="34" charset="0"/>
                    <a:ea typeface="微软雅黑" pitchFamily="34" charset="-122"/>
                    <a:cs typeface="微软雅黑" pitchFamily="34" charset="-120"/>
                  </a:rPr>
                  <a:t>得电子能力在单质中最强</a:t>
                </a:r>
                <a:r>
                  <a:rPr lang="en-US" altLang="zh-CN" b="0" i="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OF</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1800" b="0" i="0" dirty="0">
                    <a:solidFill>
                      <a:srgbClr val="000000"/>
                    </a:solidFill>
                    <a:latin typeface="微软雅黑" pitchFamily="34" charset="0"/>
                    <a:ea typeface="微软雅黑" pitchFamily="34" charset="-122"/>
                    <a:cs typeface="微软雅黑" pitchFamily="34" charset="-120"/>
                  </a:rPr>
                  <a:t>的化合价为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价。</a:t>
                </a:r>
                <a:r>
                  <a:rPr lang="en-US" altLang="zh-CN" sz="1800" b="0" i="0">
                    <a:solidFill>
                      <a:srgbClr val="000000"/>
                    </a:solidFill>
                    <a:latin typeface="微软雅黑" pitchFamily="34" charset="0"/>
                    <a:ea typeface="微软雅黑" pitchFamily="34" charset="-122"/>
                    <a:cs typeface="微软雅黑" pitchFamily="34" charset="-120"/>
                  </a:rPr>
                  <a:t>已知反应</a:t>
                </a:r>
                <a:r>
                  <a:rPr lang="en-US" altLang="zh-CN" b="0" i="0">
                    <a:solidFill>
                      <a:srgbClr val="000000"/>
                    </a:solidFill>
                    <a:latin typeface="微软雅黑" pitchFamily="34" charset="0"/>
                    <a:ea typeface="微软雅黑" pitchFamily="34" charset="-122"/>
                    <a:cs typeface="微软雅黑" pitchFamily="34" charset="-120"/>
                  </a:rPr>
                  <a:t>：</a:t>
                </a:r>
              </a:p>
              <a:p>
                <a:pPr latinLnBrk="1">
                  <a:lnSpc>
                    <a:spcPts val="3300"/>
                  </a:lnSpc>
                </a:pP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NaOH</m:t>
                    </m:r>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OF</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NaF</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下列有关该反应的叙述错误的是(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3_BD.473_1#d1d982b9a?vop=1&amp;pid=4e08d519a&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3_AN.474_1#d1d982b9a.bracket?vop=1&amp;pid=4e08d519a&amp;color=0,0,0&amp;vpa=242&amp;vtp=1"/>
          <p:cNvSpPr/>
          <p:nvPr/>
        </p:nvSpPr>
        <p:spPr>
          <a:xfrm>
            <a:off x="8027257" y="1465762"/>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3_BD.473_2#d1d982b9a.choices?vop=1&amp;pid=4e08d519a&amp;color=0,0,0&amp;vtp=1&amp;bbb=1"/>
              <p:cNvSpPr/>
              <p:nvPr/>
            </p:nvSpPr>
            <p:spPr>
              <a:xfrm>
                <a:off x="832104" y="1927026"/>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的氧化性强于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涉及的5种物质中有一种盐</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OF</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既是氧化产物又是还原产物</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在反应中只有作还原剂一种作用</a:t>
                </a:r>
                <a:endParaRPr lang="en-US" altLang="zh-CN" sz="1800" dirty="0"/>
              </a:p>
            </p:txBody>
          </p:sp>
        </mc:Choice>
        <mc:Fallback xmlns="">
          <p:sp>
            <p:nvSpPr>
              <p:cNvPr id="4" name="QC_3_BD.473_2#d1d982b9a.choices?vop=1&amp;pid=4e08d519a&amp;color=0,0,0&amp;vtp=1&amp;bbb=1"/>
              <p:cNvSpPr>
                <a:spLocks noRot="1" noChangeAspect="1" noMove="1" noResize="1" noEditPoints="1" noAdjustHandles="1" noChangeArrowheads="1" noChangeShapeType="1" noTextEdit="1"/>
              </p:cNvSpPr>
              <p:nvPr/>
            </p:nvSpPr>
            <p:spPr>
              <a:xfrm>
                <a:off x="832104" y="1927026"/>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5.xml><?xml version="1.0" encoding="utf-8"?>
<p:sld xmlns:a="http://schemas.openxmlformats.org/drawingml/2006/main" xmlns:r="http://schemas.openxmlformats.org/officeDocument/2006/relationships" xmlns:p="http://schemas.openxmlformats.org/presentationml/2006/main">
  <p:cSld name="Slide 141&amp;si=14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475_1#a82de0478?sp=1&amp;vop=1&amp;pid=4e08d519a&amp;color=0,0,0&amp;vtp=1&amp;bt=1&amp;bbb=1&amp;hb=1"/>
              <p:cNvSpPr/>
              <p:nvPr/>
            </p:nvSpPr>
            <p:spPr>
              <a:xfrm>
                <a:off x="832104" y="1078992"/>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溶液中逐滴加入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溶液，测得混合后溶液的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变化如图所示</a:t>
                </a:r>
                <a:r>
                  <a:rPr lang="en-US" altLang="zh-CN" sz="1800" b="0" i="0">
                    <a:solidFill>
                      <a:srgbClr val="000000"/>
                    </a:solidFill>
                    <a:latin typeface="微软雅黑" pitchFamily="34" charset="0"/>
                    <a:ea typeface="微软雅黑" pitchFamily="34" charset="-122"/>
                    <a:cs typeface="微软雅黑" pitchFamily="34" charset="-120"/>
                  </a:rPr>
                  <a:t>。下列说法不正确的是</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3_BD.475_1#a82de0478?sp=1&amp;vop=1&amp;pid=4e08d519a&amp;color=0,0,0&amp;vtp=1&amp;bt=1&amp;bbb=1&amp;hb=1"/>
              <p:cNvSpPr>
                <a:spLocks noRot="1" noChangeAspect="1" noMove="1" noResize="1" noEditPoints="1" noAdjustHandles="1" noChangeArrowheads="1" noChangeShapeType="1" noTextEdit="1"/>
              </p:cNvSpPr>
              <p:nvPr/>
            </p:nvSpPr>
            <p:spPr>
              <a:xfrm>
                <a:off x="832104" y="1078992"/>
                <a:ext cx="10533888" cy="838200"/>
              </a:xfrm>
              <a:prstGeom prst="rect">
                <a:avLst/>
              </a:prstGeom>
              <a:blipFill>
                <a:blip r:embed="rId3"/>
                <a:stretch>
                  <a:fillRect l="-1389" b="-10145"/>
                </a:stretch>
              </a:blipFill>
              <a:ln/>
            </p:spPr>
            <p:txBody>
              <a:bodyPr/>
              <a:lstStyle/>
              <a:p>
                <a:r>
                  <a:rPr lang="zh-CN" altLang="en-US">
                    <a:noFill/>
                  </a:rPr>
                  <a:t> </a:t>
                </a:r>
              </a:p>
            </p:txBody>
          </p:sp>
        </mc:Fallback>
      </mc:AlternateContent>
      <p:sp>
        <p:nvSpPr>
          <p:cNvPr id="3" name="QC_3_AN.476_1#a82de0478.bracket?vop=1&amp;pid=4e08d519a&amp;color=0,0,0&amp;vpa=243&amp;vtp=1"/>
          <p:cNvSpPr/>
          <p:nvPr/>
        </p:nvSpPr>
        <p:spPr>
          <a:xfrm>
            <a:off x="1015460" y="1505712"/>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3_BD.475_2#a82de0478?htil=28&amp;vop=1&amp;pid=4e08d519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161931" y="2032000"/>
            <a:ext cx="1883664" cy="13258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3_BD.475_3#a82de0478.choices?htil=28&amp;vop=1&amp;pid=4e08d519a&amp;color=0,0,0&amp;vtp=1&amp;bbb=1"/>
              <p:cNvSpPr/>
              <p:nvPr/>
            </p:nvSpPr>
            <p:spPr>
              <a:xfrm>
                <a:off x="832104" y="1905000"/>
                <a:ext cx="8558784"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1800" b="0" i="0" dirty="0">
                    <a:solidFill>
                      <a:srgbClr val="000000"/>
                    </a:solidFill>
                    <a:latin typeface="微软雅黑" pitchFamily="34" charset="0"/>
                    <a:ea typeface="微软雅黑" pitchFamily="34" charset="-122"/>
                    <a:cs typeface="微软雅黑" pitchFamily="34" charset="-120"/>
                  </a:rPr>
                  <a:t>点</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&lt;7</m:t>
                    </m:r>
                  </m:oMath>
                </a14:m>
                <a:r>
                  <a:rPr lang="en-US" altLang="zh-CN" sz="1800" b="0" i="0">
                    <a:solidFill>
                      <a:srgbClr val="000000"/>
                    </a:solidFill>
                    <a:latin typeface="微软雅黑" pitchFamily="34" charset="0"/>
                    <a:ea typeface="微软雅黑" pitchFamily="34" charset="-122"/>
                    <a:cs typeface="微软雅黑" pitchFamily="34" charset="-120"/>
                  </a:rPr>
                  <a:t>的原因：</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导电性：</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e>
                    </m:d>
                  </m:oMath>
                </a14:m>
                <a:r>
                  <a:rPr lang="en-US" altLang="zh-CN" sz="1800" b="0" i="0" dirty="0">
                    <a:solidFill>
                      <a:srgbClr val="000000"/>
                    </a:solidFill>
                    <a:latin typeface="微软雅黑" pitchFamily="34" charset="0"/>
                    <a:ea typeface="微软雅黑" pitchFamily="34" charset="-122"/>
                    <a:cs typeface="微软雅黑" pitchFamily="34" charset="-120"/>
                  </a:rPr>
                  <a:t>过程中反应的离子方程式为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oMath>
                </a14:m>
                <a:r>
                  <a:rPr lang="en-US" altLang="zh-CN" sz="1800" b="0" i="0" dirty="0">
                    <a:solidFill>
                      <a:srgbClr val="000000"/>
                    </a:solidFill>
                    <a:latin typeface="微软雅黑" pitchFamily="34" charset="0"/>
                    <a:ea typeface="微软雅黑" pitchFamily="34" charset="-122"/>
                    <a:cs typeface="微软雅黑" pitchFamily="34" charset="-120"/>
                  </a:rPr>
                  <a:t>点后继续滴加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溶液，仍能产生白色沉淀</a:t>
                </a:r>
                <a:endParaRPr lang="en-US" altLang="zh-CN" sz="1800" dirty="0"/>
              </a:p>
            </p:txBody>
          </p:sp>
        </mc:Choice>
        <mc:Fallback xmlns="">
          <p:sp>
            <p:nvSpPr>
              <p:cNvPr id="5" name="QC_3_BD.475_3#a82de0478.choices?htil=28&amp;vop=1&amp;pid=4e08d519a&amp;color=0,0,0&amp;vtp=1&amp;bbb=1"/>
              <p:cNvSpPr>
                <a:spLocks noRot="1" noChangeAspect="1" noMove="1" noResize="1" noEditPoints="1" noAdjustHandles="1" noChangeArrowheads="1" noChangeShapeType="1" noTextEdit="1"/>
              </p:cNvSpPr>
              <p:nvPr/>
            </p:nvSpPr>
            <p:spPr>
              <a:xfrm>
                <a:off x="832104" y="1905000"/>
                <a:ext cx="8558784" cy="1676400"/>
              </a:xfrm>
              <a:prstGeom prst="rect">
                <a:avLst/>
              </a:prstGeom>
              <a:blipFill>
                <a:blip r:embed="rId5"/>
                <a:stretch>
                  <a:fillRect l="-170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6.xml><?xml version="1.0" encoding="utf-8"?>
<p:sld xmlns:a="http://schemas.openxmlformats.org/drawingml/2006/main" xmlns:r="http://schemas.openxmlformats.org/officeDocument/2006/relationships" xmlns:p="http://schemas.openxmlformats.org/presentationml/2006/main">
  <p:cSld name="Slide 142&amp;si=142">
    <p:spTree>
      <p:nvGrpSpPr>
        <p:cNvPr id="1" name=""/>
        <p:cNvGrpSpPr/>
        <p:nvPr/>
      </p:nvGrpSpPr>
      <p:grpSpPr>
        <a:xfrm>
          <a:off x="0" y="0"/>
          <a:ext cx="0" cy="0"/>
          <a:chOff x="0" y="0"/>
          <a:chExt cx="0" cy="0"/>
        </a:xfrm>
      </p:grpSpPr>
      <p:sp>
        <p:nvSpPr>
          <p:cNvPr id="2" name="QC_3_BD.477_1#ad478bae6?sp=1&amp;vop=1&amp;pid=4e08d519a&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创新应用</a:t>
            </a:r>
            <a:r>
              <a:rPr lang="en-US" altLang="zh-CN" sz="1800" b="0" i="0" dirty="0">
                <a:solidFill>
                  <a:srgbClr val="000000"/>
                </a:solidFill>
                <a:latin typeface="微软雅黑" pitchFamily="34" charset="0"/>
                <a:ea typeface="微软雅黑" pitchFamily="34" charset="-122"/>
                <a:cs typeface="微软雅黑" pitchFamily="34" charset="-120"/>
              </a:rPr>
              <a:t>自由能大小可以反映物质氧化能力的相对强弱，自由能越大，氧化能力越强</a:t>
            </a:r>
            <a:r>
              <a:rPr lang="en-US" altLang="zh-CN" sz="1800" b="0" i="0">
                <a:solidFill>
                  <a:srgbClr val="000000"/>
                </a:solidFill>
                <a:latin typeface="微软雅黑" pitchFamily="34" charset="0"/>
                <a:ea typeface="微软雅黑" pitchFamily="34" charset="-122"/>
                <a:cs typeface="微软雅黑" pitchFamily="34" charset="-120"/>
              </a:rPr>
              <a:t>。如图为锰元素的自</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由能</a:t>
            </a:r>
            <a:r>
              <a:rPr lang="en-US" altLang="zh-CN" b="0" i="0" dirty="0">
                <a:solidFill>
                  <a:srgbClr val="000000"/>
                </a:solidFill>
                <a:latin typeface="微软雅黑" pitchFamily="34" charset="0"/>
                <a:ea typeface="微软雅黑" pitchFamily="34" charset="-122"/>
                <a:cs typeface="微软雅黑" pitchFamily="34" charset="-120"/>
              </a:rPr>
              <a:t>—化合价图，</a:t>
            </a:r>
            <a:r>
              <a:rPr lang="en-US" altLang="zh-CN" b="0" i="0">
                <a:solidFill>
                  <a:srgbClr val="000000"/>
                </a:solidFill>
                <a:latin typeface="微软雅黑" pitchFamily="34" charset="0"/>
                <a:ea typeface="微软雅黑" pitchFamily="34" charset="-122"/>
                <a:cs typeface="微软雅黑" pitchFamily="34" charset="-120"/>
              </a:rPr>
              <a:t>下列说法不正确的是(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3_AN.478_1#ad478bae6.bracket?vop=1&amp;pid=4e08d519a&amp;color=0,0,0&amp;vpa=244&amp;vtp=1"/>
          <p:cNvSpPr/>
          <p:nvPr/>
        </p:nvSpPr>
        <p:spPr>
          <a:xfrm>
            <a:off x="492071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pic>
        <p:nvPicPr>
          <p:cNvPr id="4" name="QC_3_BD.477_2#ad478bae6?htil=29&amp;vop=1&amp;pid=4e08d519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79423" y="2041644"/>
            <a:ext cx="3511296" cy="19568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3_BD.477_3#ad478bae6.choices?htil=29&amp;vop=1&amp;pid=4e08d519a&amp;color=0,0,0&amp;vtp=1&amp;bbb=1"/>
              <p:cNvSpPr/>
              <p:nvPr/>
            </p:nvSpPr>
            <p:spPr>
              <a:xfrm>
                <a:off x="832104" y="1948990"/>
                <a:ext cx="6931152"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碱性条件下</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易被还原为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碱性条件下</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的氧化能力明显降低</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oMath>
                </a14:m>
                <a:r>
                  <a:rPr lang="en-US" altLang="zh-CN" sz="18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价</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酸性条件下</a:t>
                </a:r>
                <a:r>
                  <a:rPr lang="en-US" altLang="zh-CN" sz="1800" b="0" i="0">
                    <a:solidFill>
                      <a:srgbClr val="000000"/>
                    </a:solidFill>
                    <a:latin typeface="微软雅黑" pitchFamily="34" charset="0"/>
                    <a:ea typeface="微软雅黑" pitchFamily="34" charset="-122"/>
                    <a:cs typeface="微软雅黑" pitchFamily="34" charset="-120"/>
                  </a:rPr>
                  <a:t>1个</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被充分还原，转移5个电子</a:t>
                </a:r>
                <a:endParaRPr lang="en-US" altLang="zh-CN" sz="1800" dirty="0"/>
              </a:p>
            </p:txBody>
          </p:sp>
        </mc:Choice>
        <mc:Fallback xmlns="">
          <p:sp>
            <p:nvSpPr>
              <p:cNvPr id="5" name="QC_3_BD.477_3#ad478bae6.choices?htil=29&amp;vop=1&amp;pid=4e08d519a&amp;color=0,0,0&amp;vtp=1&amp;bbb=1"/>
              <p:cNvSpPr>
                <a:spLocks noRot="1" noChangeAspect="1" noMove="1" noResize="1" noEditPoints="1" noAdjustHandles="1" noChangeArrowheads="1" noChangeShapeType="1" noTextEdit="1"/>
              </p:cNvSpPr>
              <p:nvPr/>
            </p:nvSpPr>
            <p:spPr>
              <a:xfrm>
                <a:off x="832104" y="1948990"/>
                <a:ext cx="6931152" cy="1676400"/>
              </a:xfrm>
              <a:prstGeom prst="rect">
                <a:avLst/>
              </a:prstGeom>
              <a:blipFill>
                <a:blip r:embed="rId4"/>
                <a:stretch>
                  <a:fillRect l="-2111"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7.xml><?xml version="1.0" encoding="utf-8"?>
<p:sld xmlns:a="http://schemas.openxmlformats.org/drawingml/2006/main" xmlns:r="http://schemas.openxmlformats.org/officeDocument/2006/relationships" xmlns:p="http://schemas.openxmlformats.org/presentationml/2006/main">
  <p:cSld name="Slide 143&amp;si=14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3_BD.479_1#46ba3d910?vop=1&amp;pid=4e08d519a&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我国力争2030年前实现“碳达峰”，2060年前实现“</a:t>
                </a:r>
                <a:r>
                  <a:rPr lang="en-US" altLang="zh-CN" sz="1800" b="0" i="0">
                    <a:solidFill>
                      <a:srgbClr val="000000"/>
                    </a:solidFill>
                    <a:latin typeface="微软雅黑" pitchFamily="34" charset="0"/>
                    <a:ea typeface="微软雅黑" pitchFamily="34" charset="-122"/>
                    <a:cs typeface="微软雅黑" pitchFamily="34" charset="-120"/>
                  </a:rPr>
                  <a:t>碳中和”。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含量的控制和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资源利用具</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有重要的研究价值</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O_3_BD.479_1#46ba3d910?vop=1&amp;pid=4e08d519a&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389"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O_4_BD.480_1#133bd5f02?sp=1&amp;vop=1&amp;pid=46ba3d910&amp;color=0,0,0&amp;vtp=1&amp;bbb=1"/>
              <p:cNvSpPr/>
              <p:nvPr/>
            </p:nvSpPr>
            <p:spPr>
              <a:xfrm>
                <a:off x="832104" y="194899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1）</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捕获和转化可减少</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排放并实现资源利用，原理如图甲所示。</a:t>
                </a:r>
                <a:endParaRPr lang="en-US" altLang="zh-CN" sz="1800" dirty="0">
                  <a:solidFill>
                    <a:srgbClr val="000000"/>
                  </a:solidFill>
                </a:endParaRPr>
              </a:p>
            </p:txBody>
          </p:sp>
        </mc:Choice>
        <mc:Fallback xmlns="">
          <p:sp>
            <p:nvSpPr>
              <p:cNvPr id="3" name="QO_4_BD.480_1#133bd5f02?sp=1&amp;vop=1&amp;pid=46ba3d910&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a:blip r:embed="rId4"/>
                <a:stretch>
                  <a:fillRect l="-1389" b="-16883"/>
                </a:stretch>
              </a:blipFill>
              <a:ln/>
            </p:spPr>
            <p:txBody>
              <a:bodyPr/>
              <a:lstStyle/>
              <a:p>
                <a:r>
                  <a:rPr lang="zh-CN" altLang="en-US">
                    <a:noFill/>
                  </a:rPr>
                  <a:t> </a:t>
                </a:r>
              </a:p>
            </p:txBody>
          </p:sp>
        </mc:Fallback>
      </mc:AlternateContent>
      <p:pic>
        <p:nvPicPr>
          <p:cNvPr id="4" name="QO_4_BD.480_2#133bd5f02?iti=4&amp;htil=30&amp;vop=1&amp;pid=46ba3d910&amp;color=0,0,0&amp;tib=255,255,255&amp;vtp=1&amp;hs=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580906" y="2498844"/>
            <a:ext cx="2478024" cy="10149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QO_4_BD.480_3#133bd5f02?iti=4&amp;htil=30&amp;vop=1&amp;pid=46ba3d910&amp;color=0,0,0&amp;vtp=1"/>
          <p:cNvSpPr/>
          <p:nvPr/>
        </p:nvSpPr>
        <p:spPr>
          <a:xfrm>
            <a:off x="9679424" y="3634478"/>
            <a:ext cx="280988" cy="767080"/>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甲</a:t>
            </a:r>
            <a:endParaRPr lang="en-US" altLang="zh-CN" sz="1800" dirty="0">
              <a:solidFill>
                <a:srgbClr val="000000"/>
              </a:solidFill>
            </a:endParaRPr>
          </a:p>
        </p:txBody>
      </p:sp>
      <p:sp>
        <p:nvSpPr>
          <p:cNvPr id="6" name="QB_5_BD.481_1#037edf348?htil=30&amp;vop=1&amp;pid=133bd5f02&amp;color=0,0,0&amp;vtp=1&amp;bbb=1&amp;hs=1"/>
          <p:cNvSpPr/>
          <p:nvPr/>
        </p:nvSpPr>
        <p:spPr>
          <a:xfrm>
            <a:off x="832104" y="2371844"/>
            <a:ext cx="797356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①图甲中属于非电解质的物质有</a:t>
            </a:r>
            <a:r>
              <a:rPr lang="en-US" altLang="zh-CN" sz="1800" i="0">
                <a:solidFill>
                  <a:srgbClr val="000000"/>
                </a:solidFill>
                <a:latin typeface="SimSun" pitchFamily="34" charset="0"/>
                <a:ea typeface="SimSun" pitchFamily="34" charset="-122"/>
                <a:cs typeface="SimSun" pitchFamily="34" charset="-120"/>
              </a:rPr>
              <a:t>_______________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填化学式）。</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7" name="QB_5_AN.482_1#037edf348.blank?vop=1&amp;pid=133bd5f02&amp;color=0,0,0&amp;vpa=245&amp;vtp=1&amp;bbb=1"/>
              <p:cNvSpPr/>
              <p:nvPr/>
            </p:nvSpPr>
            <p:spPr>
              <a:xfrm>
                <a:off x="4075366" y="2399149"/>
                <a:ext cx="1628648"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5_AN.482_1#037edf348.blank?vop=1&amp;pid=133bd5f02&amp;color=0,0,0&amp;vpa=245&amp;vtp=1&amp;bbb=1"/>
              <p:cNvSpPr>
                <a:spLocks noRot="1" noChangeAspect="1" noMove="1" noResize="1" noEditPoints="1" noAdjustHandles="1" noChangeArrowheads="1" noChangeShapeType="1" noTextEdit="1"/>
              </p:cNvSpPr>
              <p:nvPr/>
            </p:nvSpPr>
            <p:spPr>
              <a:xfrm>
                <a:off x="4075366" y="2399149"/>
                <a:ext cx="1628648" cy="292100"/>
              </a:xfrm>
              <a:prstGeom prst="rect">
                <a:avLst/>
              </a:prstGeom>
              <a:blipFill>
                <a:blip r:embed="rId6"/>
                <a:stretch>
                  <a:fillRect l="-1873" t="-27660" r="-1498" b="-44681"/>
                </a:stretch>
              </a:blipFill>
              <a:ln/>
            </p:spPr>
            <p:txBody>
              <a:bodyPr/>
              <a:lstStyle/>
              <a:p>
                <a:r>
                  <a:rPr lang="zh-CN" altLang="en-US">
                    <a:noFill/>
                  </a:rPr>
                  <a:t> </a:t>
                </a:r>
              </a:p>
            </p:txBody>
          </p:sp>
        </mc:Fallback>
      </mc:AlternateContent>
      <p:sp>
        <p:nvSpPr>
          <p:cNvPr id="8" name="QB_5_BD.483_1#7bd8fb076?htil=30&amp;vop=1&amp;pid=133bd5f02&amp;color=0,0,0&amp;vtp=1&amp;bbb=1&amp;hs=1"/>
          <p:cNvSpPr/>
          <p:nvPr/>
        </p:nvSpPr>
        <p:spPr>
          <a:xfrm>
            <a:off x="832104" y="2822115"/>
            <a:ext cx="797356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②图甲中可循环利用的物质有</a:t>
            </a:r>
            <a:r>
              <a:rPr lang="en-US" altLang="zh-CN" sz="1800" i="0">
                <a:solidFill>
                  <a:srgbClr val="000000"/>
                </a:solidFill>
                <a:latin typeface="SimSun" pitchFamily="34" charset="0"/>
                <a:ea typeface="SimSun" pitchFamily="34" charset="-122"/>
                <a:cs typeface="SimSun" pitchFamily="34" charset="-120"/>
              </a:rPr>
              <a:t>____________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填化学式）。</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9" name="QB_5_AN.484_1#7bd8fb076.blank?vop=1&amp;pid=133bd5f02&amp;color=0,0,0&amp;vpa=246&amp;vtp=1&amp;bbb=1"/>
              <p:cNvSpPr/>
              <p:nvPr/>
            </p:nvSpPr>
            <p:spPr>
              <a:xfrm>
                <a:off x="3821366" y="2855460"/>
                <a:ext cx="1358837" cy="292100"/>
              </a:xfrm>
              <a:prstGeom prst="rect">
                <a:avLst/>
              </a:prstGeom>
              <a:noFill/>
              <a:ln/>
            </p:spPr>
            <p:txBody>
              <a:bodyPr wrap="none" lIns="0" tIns="0" rIns="0" bIns="0" rtlCol="0" anchor="t"/>
              <a:lstStyle/>
              <a:p>
                <a:pPr algn="ctr" latinLnBrk="1">
                  <a:lnSpc>
                    <a:spcPts val="23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CaO</m:t>
                    </m:r>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5_AN.484_1#7bd8fb076.blank?vop=1&amp;pid=133bd5f02&amp;color=0,0,0&amp;vpa=246&amp;vtp=1&amp;bbb=1"/>
              <p:cNvSpPr>
                <a:spLocks noRot="1" noChangeAspect="1" noMove="1" noResize="1" noEditPoints="1" noAdjustHandles="1" noChangeArrowheads="1" noChangeShapeType="1" noTextEdit="1"/>
              </p:cNvSpPr>
              <p:nvPr/>
            </p:nvSpPr>
            <p:spPr>
              <a:xfrm>
                <a:off x="3821366" y="2855460"/>
                <a:ext cx="1358837" cy="292100"/>
              </a:xfrm>
              <a:prstGeom prst="rect">
                <a:avLst/>
              </a:prstGeom>
              <a:blipFill>
                <a:blip r:embed="rId7"/>
                <a:stretch>
                  <a:fillRect l="-2242" t="-27083" b="-4375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5_BD.485_1#4a27f6a7a?htil=30&amp;vop=1&amp;pid=133bd5f02&amp;color=0,0,0&amp;vtp=1&amp;bbb=1&amp;hb=1&amp;hs=1"/>
              <p:cNvSpPr/>
              <p:nvPr/>
            </p:nvSpPr>
            <p:spPr>
              <a:xfrm>
                <a:off x="832104" y="3276140"/>
                <a:ext cx="797356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③反应Ⅱ可产生分子数目相同的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，写出反应Ⅱ</a:t>
                </a:r>
                <a:r>
                  <a:rPr lang="en-US" altLang="zh-CN" sz="1800" b="0" i="0">
                    <a:solidFill>
                      <a:srgbClr val="000000"/>
                    </a:solidFill>
                    <a:latin typeface="微软雅黑" pitchFamily="34" charset="0"/>
                    <a:ea typeface="微软雅黑" pitchFamily="34" charset="-122"/>
                    <a:cs typeface="微软雅黑" pitchFamily="34" charset="-120"/>
                  </a:rPr>
                  <a:t>的化学方程式：</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0" name="QB_5_BD.485_1#4a27f6a7a?htil=30&amp;vop=1&amp;pid=133bd5f02&amp;color=0,0,0&amp;vtp=1&amp;bbb=1&amp;hb=1&amp;hs=1"/>
              <p:cNvSpPr>
                <a:spLocks noRot="1" noChangeAspect="1" noMove="1" noResize="1" noEditPoints="1" noAdjustHandles="1" noChangeArrowheads="1" noChangeShapeType="1" noTextEdit="1"/>
              </p:cNvSpPr>
              <p:nvPr/>
            </p:nvSpPr>
            <p:spPr>
              <a:xfrm>
                <a:off x="832104" y="3276140"/>
                <a:ext cx="7973568" cy="838200"/>
              </a:xfrm>
              <a:prstGeom prst="rect">
                <a:avLst/>
              </a:prstGeom>
              <a:blipFill>
                <a:blip r:embed="rId8"/>
                <a:stretch>
                  <a:fillRect l="-1835"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5_AN.486_1#4a27f6a7a.blank?vop=1&amp;pid=133bd5f02&amp;color=0,0,0&amp;vpa=247&amp;vtp=1&amp;bbb=1&amp;rh=28.18504"/>
              <p:cNvSpPr/>
              <p:nvPr/>
            </p:nvSpPr>
            <p:spPr>
              <a:xfrm>
                <a:off x="874966" y="3696136"/>
                <a:ext cx="3695510" cy="357950"/>
              </a:xfrm>
              <a:prstGeom prst="rect">
                <a:avLst/>
              </a:prstGeom>
              <a:noFill/>
              <a:ln/>
            </p:spPr>
            <p:txBody>
              <a:bodyPr wrap="none" lIns="0" tIns="0" rIns="0" bIns="0" rtlCol="0" anchor="t"/>
              <a:lstStyle/>
              <a:p>
                <a:pPr algn="ctr" latinLnBrk="1">
                  <a:lnSpc>
                    <a:spcPts val="33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催化剂</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CaO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1" name="QB_5_AN.486_1#4a27f6a7a.blank?vop=1&amp;pid=133bd5f02&amp;color=0,0,0&amp;vpa=247&amp;vtp=1&amp;bbb=1&amp;rh=28.18504"/>
              <p:cNvSpPr>
                <a:spLocks noRot="1" noChangeAspect="1" noMove="1" noResize="1" noEditPoints="1" noAdjustHandles="1" noChangeArrowheads="1" noChangeShapeType="1" noTextEdit="1"/>
              </p:cNvSpPr>
              <p:nvPr/>
            </p:nvSpPr>
            <p:spPr>
              <a:xfrm>
                <a:off x="874966" y="3696136"/>
                <a:ext cx="3695510" cy="357950"/>
              </a:xfrm>
              <a:prstGeom prst="rect">
                <a:avLst/>
              </a:prstGeom>
              <a:blipFill>
                <a:blip r:embed="rId9"/>
                <a:stretch>
                  <a:fillRect l="-825" t="-16949" b="-11864"/>
                </a:stretch>
              </a:blipFill>
              <a:ln/>
            </p:spPr>
            <p:txBody>
              <a:bodyPr/>
              <a:lstStyle/>
              <a:p>
                <a:r>
                  <a:rPr lang="zh-CN" altLang="en-US">
                    <a:noFill/>
                  </a:rPr>
                  <a:t> </a:t>
                </a:r>
              </a:p>
            </p:txBody>
          </p:sp>
        </mc:Fallback>
      </mc:AlternateContent>
      <p:pic>
        <p:nvPicPr>
          <p:cNvPr id="12" name="QO_4_BD.487_1#36d759039?iti=5&amp;htil=31&amp;vop=1&amp;pid=46ba3d910&amp;color=0,0,0&amp;tib=255,255,255&amp;vtp=1&amp;hs=1" descr="preencoded.png"/>
          <p:cNvPicPr>
            <a:picLocks noChangeAspect="1"/>
          </p:cNvPicPr>
          <p:nvPr/>
        </p:nvPicPr>
        <p:blipFill>
          <a:blip r:embed="rId10">
            <a:clrChange>
              <a:clrFrom>
                <a:srgbClr val="FFFFFF"/>
              </a:clrFrom>
              <a:clrTo>
                <a:srgbClr val="FFFFFF">
                  <a:alpha val="0"/>
                </a:srgbClr>
              </a:clrTo>
            </a:clrChange>
          </a:blip>
          <a:stretch>
            <a:fillRect/>
          </a:stretch>
        </p:blipFill>
        <p:spPr>
          <a:xfrm>
            <a:off x="8297442" y="4222036"/>
            <a:ext cx="3044952" cy="7589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3" name="QO_4_BD.487_2#36d759039?iti=5&amp;htil=31&amp;vop=1&amp;pid=46ba3d910&amp;color=0,0,0&amp;vtp=1"/>
          <p:cNvSpPr/>
          <p:nvPr/>
        </p:nvSpPr>
        <p:spPr>
          <a:xfrm>
            <a:off x="9679425" y="5107988"/>
            <a:ext cx="280987" cy="767080"/>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乙</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14" name="QO_4_BD.487_3#36d759039?htil=31&amp;sp=1&amp;vop=1&amp;pid=46ba3d910&amp;color=0,0,0&amp;vtp=1&amp;bbb=1&amp;hb=1&amp;hs=1"/>
              <p:cNvSpPr/>
              <p:nvPr/>
            </p:nvSpPr>
            <p:spPr>
              <a:xfrm>
                <a:off x="832104" y="4139740"/>
                <a:ext cx="7397496"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）燃煤烟气中</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的捕集可通过图乙所示的物质转化实现，“吸收</a:t>
                </a:r>
                <a:r>
                  <a:rPr lang="en-US" altLang="zh-CN" sz="1800" b="0" i="0">
                    <a:solidFill>
                      <a:srgbClr val="000000"/>
                    </a:solidFill>
                    <a:latin typeface="微软雅黑" pitchFamily="34" charset="0"/>
                    <a:ea typeface="微软雅黑" pitchFamily="34" charset="-122"/>
                    <a:cs typeface="微软雅黑" pitchFamily="34" charset="-120"/>
                  </a:rPr>
                  <a:t>”后</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得到</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KHCO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溶液。</a:t>
                </a:r>
                <a:endParaRPr lang="en-US" altLang="zh-CN" dirty="0">
                  <a:solidFill>
                    <a:srgbClr val="000000"/>
                  </a:solidFill>
                </a:endParaRPr>
              </a:p>
            </p:txBody>
          </p:sp>
        </mc:Choice>
        <mc:Fallback xmlns="">
          <p:sp>
            <p:nvSpPr>
              <p:cNvPr id="14" name="QO_4_BD.487_3#36d759039?htil=31&amp;sp=1&amp;vop=1&amp;pid=46ba3d910&amp;color=0,0,0&amp;vtp=1&amp;bbb=1&amp;hb=1&amp;hs=1"/>
              <p:cNvSpPr>
                <a:spLocks noRot="1" noChangeAspect="1" noMove="1" noResize="1" noEditPoints="1" noAdjustHandles="1" noChangeArrowheads="1" noChangeShapeType="1" noTextEdit="1"/>
              </p:cNvSpPr>
              <p:nvPr/>
            </p:nvSpPr>
            <p:spPr>
              <a:xfrm>
                <a:off x="832104" y="4139740"/>
                <a:ext cx="7397496" cy="838200"/>
              </a:xfrm>
              <a:prstGeom prst="rect">
                <a:avLst/>
              </a:prstGeom>
              <a:blipFill>
                <a:blip r:embed="rId11"/>
                <a:stretch>
                  <a:fillRect l="-1979" r="-1896" b="-10870"/>
                </a:stretch>
              </a:blipFill>
              <a:ln/>
            </p:spPr>
            <p:txBody>
              <a:bodyPr/>
              <a:lstStyle/>
              <a:p>
                <a:r>
                  <a:rPr lang="zh-CN" altLang="en-US">
                    <a:noFill/>
                  </a:rPr>
                  <a:t> </a:t>
                </a:r>
              </a:p>
            </p:txBody>
          </p:sp>
        </mc:Fallback>
      </mc:AlternateContent>
      <p:sp>
        <p:nvSpPr>
          <p:cNvPr id="15" name="QB_5_BD.488_1#7ffe92a48?htil=31&amp;vop=1&amp;pid=36d759039&amp;color=0,0,0&amp;vtp=1&amp;bbb=1&amp;hs=1"/>
          <p:cNvSpPr/>
          <p:nvPr/>
        </p:nvSpPr>
        <p:spPr>
          <a:xfrm>
            <a:off x="832104" y="4968994"/>
            <a:ext cx="7397496"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①写出“吸收”</a:t>
            </a:r>
            <a:r>
              <a:rPr lang="en-US" altLang="zh-CN" sz="1800" b="0" i="0">
                <a:solidFill>
                  <a:srgbClr val="000000"/>
                </a:solidFill>
                <a:latin typeface="微软雅黑" pitchFamily="34" charset="0"/>
                <a:ea typeface="微软雅黑" pitchFamily="34" charset="-122"/>
                <a:cs typeface="微软雅黑" pitchFamily="34" charset="-120"/>
              </a:rPr>
              <a:t>中反应的离子方程式：</a:t>
            </a:r>
            <a:r>
              <a:rPr lang="en-US" altLang="zh-CN" sz="1800" i="0">
                <a:solidFill>
                  <a:srgbClr val="000000"/>
                </a:solidFill>
                <a:latin typeface="SimSun" pitchFamily="34" charset="0"/>
                <a:ea typeface="SimSun" pitchFamily="34" charset="-122"/>
                <a:cs typeface="SimSun" pitchFamily="34" charset="-120"/>
              </a:rPr>
              <a:t>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16" name="QB_5_AN.489_1#7ffe92a48.blank?vop=1&amp;pid=36d759039&amp;color=0,0,0&amp;vpa=248&amp;vtp=1&amp;bbb=1&amp;rh=23.75"/>
              <p:cNvSpPr/>
              <p:nvPr/>
            </p:nvSpPr>
            <p:spPr>
              <a:xfrm>
                <a:off x="4773866" y="4971534"/>
                <a:ext cx="2185099"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6" name="QB_5_AN.489_1#7ffe92a48.blank?vop=1&amp;pid=36d759039&amp;color=0,0,0&amp;vpa=248&amp;vtp=1&amp;bbb=1&amp;rh=23.75"/>
              <p:cNvSpPr>
                <a:spLocks noRot="1" noChangeAspect="1" noMove="1" noResize="1" noEditPoints="1" noAdjustHandles="1" noChangeArrowheads="1" noChangeShapeType="1" noTextEdit="1"/>
              </p:cNvSpPr>
              <p:nvPr/>
            </p:nvSpPr>
            <p:spPr>
              <a:xfrm>
                <a:off x="4773866" y="4971534"/>
                <a:ext cx="2185099" cy="301625"/>
              </a:xfrm>
              <a:prstGeom prst="rect">
                <a:avLst/>
              </a:prstGeom>
              <a:blipFill>
                <a:blip r:embed="rId12"/>
                <a:stretch>
                  <a:fillRect l="-1114" b="-24490"/>
                </a:stretch>
              </a:blipFill>
              <a:ln/>
            </p:spPr>
            <p:txBody>
              <a:bodyPr/>
              <a:lstStyle/>
              <a:p>
                <a:r>
                  <a:rPr lang="zh-CN" altLang="en-US">
                    <a:noFill/>
                  </a:rPr>
                  <a:t> </a:t>
                </a:r>
              </a:p>
            </p:txBody>
          </p:sp>
        </mc:Fallback>
      </mc:AlternateContent>
      <p:sp>
        <p:nvSpPr>
          <p:cNvPr id="17" name="QB_5_BD.490_1#51acc9c5d?vop=1&amp;pid=36d759039&amp;color=0,0,0&amp;vtp=1&amp;bbb=1&amp;hs=1"/>
          <p:cNvSpPr/>
          <p:nvPr/>
        </p:nvSpPr>
        <p:spPr>
          <a:xfrm>
            <a:off x="832104" y="5558965"/>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②写出“转化”</a:t>
            </a:r>
            <a:r>
              <a:rPr lang="en-US" altLang="zh-CN" sz="1800" b="0" i="0">
                <a:solidFill>
                  <a:srgbClr val="000000"/>
                </a:solidFill>
                <a:latin typeface="微软雅黑" pitchFamily="34" charset="0"/>
                <a:ea typeface="微软雅黑" pitchFamily="34" charset="-122"/>
                <a:cs typeface="微软雅黑" pitchFamily="34" charset="-120"/>
              </a:rPr>
              <a:t>中反应的离子方程式：</a:t>
            </a:r>
            <a:r>
              <a:rPr lang="en-US" altLang="zh-CN" sz="1800" i="0">
                <a:solidFill>
                  <a:srgbClr val="000000"/>
                </a:solidFill>
                <a:latin typeface="SimSun" pitchFamily="34" charset="0"/>
                <a:ea typeface="SimSun" pitchFamily="34" charset="-122"/>
                <a:cs typeface="SimSun" pitchFamily="34" charset="-120"/>
              </a:rPr>
              <a:t>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18" name="QB_5_AN.491_1#51acc9c5d.blank?vop=1&amp;pid=36d759039&amp;color=0,0,0&amp;vpa=249&amp;vtp=1&amp;bbb=1"/>
              <p:cNvSpPr/>
              <p:nvPr/>
            </p:nvSpPr>
            <p:spPr>
              <a:xfrm>
                <a:off x="4723066" y="5565005"/>
                <a:ext cx="4226497" cy="304800"/>
              </a:xfrm>
              <a:prstGeom prst="rect">
                <a:avLst/>
              </a:prstGeom>
              <a:noFill/>
              <a:ln/>
            </p:spPr>
            <p:txBody>
              <a:bodyPr wrap="none" lIns="0" tIns="0" rIns="0" bIns="0" rtlCol="0" anchor="t"/>
              <a:lstStyle/>
              <a:p>
                <a:pPr algn="ctr" latinLnBrk="1">
                  <a:lnSpc>
                    <a:spcPts val="2400"/>
                  </a:lnSpc>
                </a:pP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Ca</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8" name="QB_5_AN.491_1#51acc9c5d.blank?vop=1&amp;pid=36d759039&amp;color=0,0,0&amp;vpa=249&amp;vtp=1&amp;bbb=1"/>
              <p:cNvSpPr>
                <a:spLocks noRot="1" noChangeAspect="1" noMove="1" noResize="1" noEditPoints="1" noAdjustHandles="1" noChangeArrowheads="1" noChangeShapeType="1" noTextEdit="1"/>
              </p:cNvSpPr>
              <p:nvPr/>
            </p:nvSpPr>
            <p:spPr>
              <a:xfrm>
                <a:off x="4723066" y="5565005"/>
                <a:ext cx="4226497" cy="304800"/>
              </a:xfrm>
              <a:prstGeom prst="rect">
                <a:avLst/>
              </a:prstGeom>
              <a:blipFill>
                <a:blip r:embed="rId13"/>
                <a:stretch>
                  <a:fillRect l="-722" r="-577" b="-28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bg/>
                                          </p:spTgt>
                                        </p:tgtEl>
                                        <p:attrNameLst>
                                          <p:attrName>style.visibility</p:attrName>
                                        </p:attrNameLst>
                                      </p:cBhvr>
                                      <p:to>
                                        <p:strVal val="visible"/>
                                      </p:to>
                                    </p:set>
                                    <p:anim calcmode="lin" valueType="num">
                                      <p:cBhvr additive="base">
                                        <p:cTn id="3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
                                            <p:txEl>
                                              <p:pRg st="0" end="0"/>
                                            </p:txEl>
                                          </p:spTgt>
                                        </p:tgtEl>
                                        <p:attrNameLst>
                                          <p:attrName>style.visibility</p:attrName>
                                        </p:attrNameLst>
                                      </p:cBhvr>
                                      <p:to>
                                        <p:strVal val="visible"/>
                                      </p:to>
                                    </p:set>
                                    <p:anim calcmode="lin" valueType="num">
                                      <p:cBhvr additive="base">
                                        <p:cTn id="4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8">
                                            <p:bg/>
                                          </p:spTgt>
                                        </p:tgtEl>
                                        <p:attrNameLst>
                                          <p:attrName>style.visibility</p:attrName>
                                        </p:attrNameLst>
                                      </p:cBhvr>
                                      <p:to>
                                        <p:strVal val="visible"/>
                                      </p:to>
                                    </p:set>
                                    <p:anim calcmode="lin" valueType="num">
                                      <p:cBhvr additive="base">
                                        <p:cTn id="47" dur="500" fill="hold"/>
                                        <p:tgtEl>
                                          <p:spTgt spid="18">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8">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8">
                                            <p:txEl>
                                              <p:pRg st="0" end="0"/>
                                            </p:txEl>
                                          </p:spTgt>
                                        </p:tgtEl>
                                        <p:attrNameLst>
                                          <p:attrName>style.visibility</p:attrName>
                                        </p:attrNameLst>
                                      </p:cBhvr>
                                      <p:to>
                                        <p:strVal val="visible"/>
                                      </p:to>
                                    </p:set>
                                    <p:anim calcmode="lin" valueType="num">
                                      <p:cBhvr additive="base">
                                        <p:cTn id="51"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9" grpId="0" build="p" animBg="1"/>
      <p:bldP spid="11" grpId="0" build="p" animBg="1"/>
      <p:bldP spid="16" grpId="0" build="p" animBg="1"/>
      <p:bldP spid="18" grpId="0" build="p" animBg="1"/>
    </p:bldLst>
  </p:timing>
</p:sld>
</file>

<file path=ppt/slides/slide138.xml><?xml version="1.0" encoding="utf-8"?>
<p:sld xmlns:a="http://schemas.openxmlformats.org/drawingml/2006/main" xmlns:r="http://schemas.openxmlformats.org/officeDocument/2006/relationships" xmlns:p="http://schemas.openxmlformats.org/presentationml/2006/main">
  <p:cSld name="Slide 144&amp;si=14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492_1#595a4761b?vop=1&amp;pid=8921502a7&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同济大学某团队首次成功精准合成了两种全新的碳分子材料</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即</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。研究表明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具有很高的</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反应活性</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4_BD.492_1#595a4761b?vop=1&amp;pid=8921502a7&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463" b="-10870"/>
                </a:stretch>
              </a:blipFill>
              <a:ln/>
            </p:spPr>
            <p:txBody>
              <a:bodyPr/>
              <a:lstStyle/>
              <a:p>
                <a:r>
                  <a:rPr lang="zh-CN" altLang="en-US">
                    <a:noFill/>
                  </a:rPr>
                  <a:t> </a:t>
                </a:r>
              </a:p>
            </p:txBody>
          </p:sp>
        </mc:Fallback>
      </mc:AlternateContent>
      <p:sp>
        <p:nvSpPr>
          <p:cNvPr id="3" name="QC_4_AN.493_1#595a4761b.bracket?vop=1&amp;pid=8921502a7&amp;color=0,0,0&amp;vpa=250&amp;vtp=1"/>
          <p:cNvSpPr/>
          <p:nvPr/>
        </p:nvSpPr>
        <p:spPr>
          <a:xfrm>
            <a:off x="39872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4_BD.492_2#595a4761b.choices?vop=1&amp;pid=8921502a7&amp;color=0,0,0&amp;vtp=1&amp;bbb=1"/>
              <p:cNvSpPr/>
              <p:nvPr/>
            </p:nvSpPr>
            <p:spPr>
              <a:xfrm>
                <a:off x="832104" y="194899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sub>
                    </m:sSub>
                  </m:oMath>
                </a14:m>
                <a:r>
                  <a:rPr lang="en-US" altLang="zh-CN" sz="1800" b="0" i="0">
                    <a:solidFill>
                      <a:srgbClr val="000000"/>
                    </a:solidFill>
                    <a:latin typeface="微软雅黑" pitchFamily="34" charset="0"/>
                    <a:ea typeface="微软雅黑" pitchFamily="34" charset="-122"/>
                    <a:cs typeface="微软雅黑" pitchFamily="34" charset="-120"/>
                  </a:rPr>
                  <a:t>和石墨均属于碳单质</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14</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均属于化合物</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14</m:t>
                        </m:r>
                      </m:sub>
                    </m:sSub>
                  </m:oMath>
                </a14:m>
                <a:r>
                  <a:rPr lang="en-US" altLang="zh-CN" sz="1800" b="0" i="0">
                    <a:solidFill>
                      <a:srgbClr val="000000"/>
                    </a:solidFill>
                    <a:latin typeface="微软雅黑" pitchFamily="34" charset="0"/>
                    <a:ea typeface="微软雅黑" pitchFamily="34" charset="-122"/>
                    <a:cs typeface="微软雅黑" pitchFamily="34" charset="-120"/>
                  </a:rPr>
                  <a:t>之间的转化属于物理变化</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比石墨稳定</a:t>
                </a:r>
                <a:endParaRPr lang="en-US" altLang="zh-CN" sz="1800" dirty="0"/>
              </a:p>
            </p:txBody>
          </p:sp>
        </mc:Choice>
        <mc:Fallback xmlns="">
          <p:sp>
            <p:nvSpPr>
              <p:cNvPr id="4" name="QC_4_BD.492_2#595a4761b.choices?vop=1&amp;pid=8921502a7&amp;color=0,0,0&amp;vtp=1&amp;bbb=1"/>
              <p:cNvSpPr>
                <a:spLocks noRot="1" noChangeAspect="1" noMove="1" noResize="1" noEditPoints="1" noAdjustHandles="1" noChangeArrowheads="1" noChangeShapeType="1" noTextEdit="1"/>
              </p:cNvSpPr>
              <p:nvPr/>
            </p:nvSpPr>
            <p:spPr>
              <a:xfrm>
                <a:off x="832104" y="1948990"/>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9.xml><?xml version="1.0" encoding="utf-8"?>
<p:sld xmlns:a="http://schemas.openxmlformats.org/drawingml/2006/main" xmlns:r="http://schemas.openxmlformats.org/officeDocument/2006/relationships" xmlns:p="http://schemas.openxmlformats.org/presentationml/2006/main">
  <p:cSld name="Slide 145&amp;si=14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494_1#784a55a9f?vop=1&amp;pid=8921502a7&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我国科学家在世界上第一次为一种名为“钴酞菁”的分子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直径为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1.3×</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−9</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恢复了磁性</a:t>
                </a:r>
                <a:r>
                  <a:rPr lang="en-US" altLang="zh-CN" sz="1800" b="0" i="0">
                    <a:solidFill>
                      <a:srgbClr val="000000"/>
                    </a:solidFill>
                    <a:latin typeface="微软雅黑" pitchFamily="34" charset="0"/>
                    <a:ea typeface="微软雅黑" pitchFamily="34" charset="-122"/>
                    <a:cs typeface="微软雅黑" pitchFamily="34" charset="-120"/>
                  </a:rPr>
                  <a:t>，该分子结构</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和性质与人体内的血红素及植物体内的叶绿素非常相似</a:t>
                </a:r>
                <a:r>
                  <a:rPr lang="en-US" altLang="zh-CN" b="0" i="0" dirty="0">
                    <a:solidFill>
                      <a:srgbClr val="000000"/>
                    </a:solidFill>
                    <a:latin typeface="微软雅黑" pitchFamily="34" charset="0"/>
                    <a:ea typeface="微软雅黑" pitchFamily="34" charset="-122"/>
                    <a:cs typeface="微软雅黑" pitchFamily="34" charset="-120"/>
                  </a:rPr>
                  <a:t>。下列关于“钴酞菁”</a:t>
                </a:r>
                <a:r>
                  <a:rPr lang="en-US" altLang="zh-CN" b="0" i="0">
                    <a:solidFill>
                      <a:srgbClr val="000000"/>
                    </a:solidFill>
                    <a:latin typeface="微软雅黑" pitchFamily="34" charset="0"/>
                    <a:ea typeface="微软雅黑" pitchFamily="34" charset="-122"/>
                    <a:cs typeface="微软雅黑" pitchFamily="34" charset="-120"/>
                  </a:rPr>
                  <a:t>分子的说法正确的是(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4_BD.494_1#784a55a9f?vop=1&amp;pid=8921502a7&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620" b="-10870"/>
                </a:stretch>
              </a:blipFill>
              <a:ln/>
            </p:spPr>
            <p:txBody>
              <a:bodyPr/>
              <a:lstStyle/>
              <a:p>
                <a:r>
                  <a:rPr lang="zh-CN" altLang="en-US">
                    <a:noFill/>
                  </a:rPr>
                  <a:t> </a:t>
                </a:r>
              </a:p>
            </p:txBody>
          </p:sp>
        </mc:Fallback>
      </mc:AlternateContent>
      <p:sp>
        <p:nvSpPr>
          <p:cNvPr id="3" name="QC_4_AN.495_1#784a55a9f.bracket?vop=1&amp;pid=8921502a7&amp;color=0,0,0&amp;vpa=251&amp;vtp=1"/>
          <p:cNvSpPr/>
          <p:nvPr/>
        </p:nvSpPr>
        <p:spPr>
          <a:xfrm>
            <a:off x="108452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sp>
        <p:nvSpPr>
          <p:cNvPr id="4" name="QC_4_BD.494_2#784a55a9f.choices?vop=1&amp;pid=8921502a7&amp;color=0,0,0&amp;vtp=1&amp;bbb=1"/>
          <p:cNvSpPr/>
          <p:nvPr/>
        </p:nvSpPr>
        <p:spPr>
          <a:xfrm>
            <a:off x="832104" y="19489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“钴酞菁”分子在水中形成的分散系属于乳浊液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“钴酞菁”分子不能透过滤纸</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“钴酞菁”分子在水中形成的分散系能产生丁达尔效应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“钴酞菁”分子分散在水中所形成的分散系带正电</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6_1#e560eb4b2?sp=1&amp;vop=1&amp;pid=3903cbf54&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某同学在实验室进行了如图所示的实验</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氯化铁溶液中含少量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下列说法中不正确的是(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36_1#e560eb4b2?sp=1&amp;vop=1&amp;pid=3903cbf5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r="-231" b="-16883"/>
                </a:stretch>
              </a:blipFill>
              <a:ln/>
            </p:spPr>
            <p:txBody>
              <a:bodyPr/>
              <a:lstStyle/>
              <a:p>
                <a:r>
                  <a:rPr lang="zh-CN" altLang="en-US">
                    <a:noFill/>
                  </a:rPr>
                  <a:t> </a:t>
                </a:r>
              </a:p>
            </p:txBody>
          </p:sp>
        </mc:Fallback>
      </mc:AlternateContent>
      <p:sp>
        <p:nvSpPr>
          <p:cNvPr id="3" name="QC_6_AN.37_1#e560eb4b2.bracket?vop=1&amp;pid=3903cbf54&amp;color=0,0,0&amp;vpa=22&amp;vtp=1"/>
          <p:cNvSpPr/>
          <p:nvPr/>
        </p:nvSpPr>
        <p:spPr>
          <a:xfrm>
            <a:off x="10697622"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pic>
        <p:nvPicPr>
          <p:cNvPr id="4" name="QC_6_BD.36_2#e560eb4b2?htil=2&amp;vop=1&amp;pid=3903cbf54&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767124" y="1622425"/>
            <a:ext cx="3273552" cy="10607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36_3#e560eb4b2.choices?htil=2&amp;vop=1&amp;pid=3903cbf54&amp;color=0,0,0&amp;vtp=1&amp;bbb=1"/>
              <p:cNvSpPr/>
              <p:nvPr/>
            </p:nvSpPr>
            <p:spPr>
              <a:xfrm>
                <a:off x="832104" y="1529771"/>
                <a:ext cx="7178040"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烧杯中分散质相同</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800" b="0" i="0" dirty="0">
                    <a:solidFill>
                      <a:srgbClr val="000000"/>
                    </a:solidFill>
                    <a:latin typeface="微软雅黑" pitchFamily="34" charset="0"/>
                    <a:ea typeface="微软雅黑" pitchFamily="34" charset="-122"/>
                    <a:cs typeface="微软雅黑" pitchFamily="34" charset="-120"/>
                  </a:rPr>
                  <a:t>中产生的气体为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利用过滤的方法，可将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中固体与液体分离</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中分散系能产生丁达尔效应</a:t>
                </a:r>
                <a:endParaRPr lang="en-US" altLang="zh-CN" sz="1800" dirty="0"/>
              </a:p>
            </p:txBody>
          </p:sp>
        </mc:Choice>
        <mc:Fallback xmlns="">
          <p:sp>
            <p:nvSpPr>
              <p:cNvPr id="5" name="QC_6_BD.36_3#e560eb4b2.choices?htil=2&amp;vop=1&amp;pid=3903cbf54&amp;color=0,0,0&amp;vtp=1&amp;bbb=1"/>
              <p:cNvSpPr>
                <a:spLocks noRot="1" noChangeAspect="1" noMove="1" noResize="1" noEditPoints="1" noAdjustHandles="1" noChangeArrowheads="1" noChangeShapeType="1" noTextEdit="1"/>
              </p:cNvSpPr>
              <p:nvPr/>
            </p:nvSpPr>
            <p:spPr>
              <a:xfrm>
                <a:off x="832104" y="1529771"/>
                <a:ext cx="7178040" cy="1676400"/>
              </a:xfrm>
              <a:prstGeom prst="rect">
                <a:avLst/>
              </a:prstGeom>
              <a:blipFill>
                <a:blip r:embed="rId5"/>
                <a:stretch>
                  <a:fillRect l="-203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0.xml><?xml version="1.0" encoding="utf-8"?>
<p:sld xmlns:a="http://schemas.openxmlformats.org/drawingml/2006/main" xmlns:r="http://schemas.openxmlformats.org/officeDocument/2006/relationships" xmlns:p="http://schemas.openxmlformats.org/presentationml/2006/main">
  <p:cSld name="Slide 146&amp;si=14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4_BD.496_1#e3c060f66?sp=1&amp;vop=1&amp;pid=8921502a7&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使用如图所示装置（搅拌与夹持装置略），灯光变化不可能出现“亮</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暗（或灭）</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亮</a:t>
                </a:r>
                <a:r>
                  <a:rPr lang="en-US" altLang="zh-CN" sz="1800" b="0" i="0">
                    <a:solidFill>
                      <a:srgbClr val="000000"/>
                    </a:solidFill>
                    <a:latin typeface="微软雅黑" pitchFamily="34" charset="0"/>
                    <a:ea typeface="微软雅黑" pitchFamily="34" charset="-122"/>
                    <a:cs typeface="微软雅黑" pitchFamily="34" charset="-120"/>
                  </a:rPr>
                  <a:t>”现象</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的是(</a:t>
                </a:r>
                <a:r>
                  <a:rPr lang="en-US" altLang="zh-CN" b="0"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B_4_BD.496_1#e3c060f66?sp=1&amp;vop=1&amp;pid=8921502a7&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637" b="-10870"/>
                </a:stretch>
              </a:blipFill>
              <a:ln/>
            </p:spPr>
            <p:txBody>
              <a:bodyPr/>
              <a:lstStyle/>
              <a:p>
                <a:r>
                  <a:rPr lang="zh-CN" altLang="en-US">
                    <a:noFill/>
                  </a:rPr>
                  <a:t> </a:t>
                </a:r>
              </a:p>
            </p:txBody>
          </p:sp>
        </mc:Fallback>
      </mc:AlternateContent>
      <p:sp>
        <p:nvSpPr>
          <p:cNvPr id="3" name="QB_4_AN.497_1#e3c060f66.bracket?vop=1&amp;pid=8921502a7&amp;color=0,0,0&amp;vpa=252&amp;vtp=1"/>
          <p:cNvSpPr/>
          <p:nvPr/>
        </p:nvSpPr>
        <p:spPr>
          <a:xfrm>
            <a:off x="1345660" y="1506720"/>
            <a:ext cx="341313"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D</a:t>
            </a:r>
            <a:endParaRPr lang="en-US" altLang="zh-CN" dirty="0"/>
          </a:p>
        </p:txBody>
      </p:sp>
      <p:pic>
        <p:nvPicPr>
          <p:cNvPr id="4" name="QB_4_BD.496_2#e3c060f66?vop=1&amp;pid=8921502a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550408" y="2041644"/>
            <a:ext cx="1088136" cy="12893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graphicFrame>
            <p:nvGraphicFramePr>
              <p:cNvPr id="147" name="QB_4_BD.496_3#e3c060f66?colgroup=9,11,9,11,11&amp;vop=1&amp;pid=8921502a7&amp;color=0,0,0&amp;vtp=1&amp;bbb=1"/>
              <p:cNvGraphicFramePr>
                <a:graphicFrameLocks noGrp="1"/>
              </p:cNvGraphicFramePr>
              <p:nvPr>
                <p:extLst>
                  <p:ext uri="{D42A27DB-BD31-4B8C-83A1-F6EECF244321}">
                    <p14:modId xmlns:p14="http://schemas.microsoft.com/office/powerpoint/2010/main" val="3705129717"/>
                  </p:ext>
                </p:extLst>
              </p:nvPr>
            </p:nvGraphicFramePr>
            <p:xfrm>
              <a:off x="832104" y="3464044"/>
              <a:ext cx="10533888" cy="1022604"/>
            </p:xfrm>
            <a:graphic>
              <a:graphicData uri="http://schemas.openxmlformats.org/drawingml/2006/table">
                <a:tbl>
                  <a:tblPr/>
                  <a:tblGrid>
                    <a:gridCol w="1801368">
                      <a:extLst>
                        <a:ext uri="{9D8B030D-6E8A-4147-A177-3AD203B41FA5}">
                          <a16:colId xmlns:a16="http://schemas.microsoft.com/office/drawing/2014/main" val="20000"/>
                        </a:ext>
                      </a:extLst>
                    </a:gridCol>
                    <a:gridCol w="2313432">
                      <a:extLst>
                        <a:ext uri="{9D8B030D-6E8A-4147-A177-3AD203B41FA5}">
                          <a16:colId xmlns:a16="http://schemas.microsoft.com/office/drawing/2014/main" val="20001"/>
                        </a:ext>
                      </a:extLst>
                    </a:gridCol>
                    <a:gridCol w="1792224">
                      <a:extLst>
                        <a:ext uri="{9D8B030D-6E8A-4147-A177-3AD203B41FA5}">
                          <a16:colId xmlns:a16="http://schemas.microsoft.com/office/drawing/2014/main" val="20002"/>
                        </a:ext>
                      </a:extLst>
                    </a:gridCol>
                    <a:gridCol w="2313432">
                      <a:extLst>
                        <a:ext uri="{9D8B030D-6E8A-4147-A177-3AD203B41FA5}">
                          <a16:colId xmlns:a16="http://schemas.microsoft.com/office/drawing/2014/main" val="20003"/>
                        </a:ext>
                      </a:extLst>
                    </a:gridCol>
                    <a:gridCol w="2313432">
                      <a:extLst>
                        <a:ext uri="{9D8B030D-6E8A-4147-A177-3AD203B41FA5}">
                          <a16:colId xmlns:a16="http://schemas.microsoft.com/office/drawing/2014/main" val="20004"/>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试剂</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试剂</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xmlns="">
          <p:graphicFrame>
            <p:nvGraphicFramePr>
              <p:cNvPr id="147" name="QB_4_BD.496_3#e3c060f66?colgroup=9,11,9,11,11&amp;vop=1&amp;pid=8921502a7&amp;color=0,0,0&amp;vtp=1&amp;bbb=1"/>
              <p:cNvGraphicFramePr>
                <a:graphicFrameLocks noGrp="1"/>
              </p:cNvGraphicFramePr>
              <p:nvPr>
                <p:extLst>
                  <p:ext uri="{D42A27DB-BD31-4B8C-83A1-F6EECF244321}">
                    <p14:modId xmlns:p14="http://schemas.microsoft.com/office/powerpoint/2010/main" val="3705129717"/>
                  </p:ext>
                </p:extLst>
              </p:nvPr>
            </p:nvGraphicFramePr>
            <p:xfrm>
              <a:off x="832104" y="3464044"/>
              <a:ext cx="10533888" cy="1022604"/>
            </p:xfrm>
            <a:graphic>
              <a:graphicData uri="http://schemas.openxmlformats.org/drawingml/2006/table">
                <a:tbl>
                  <a:tblPr/>
                  <a:tblGrid>
                    <a:gridCol w="1801368">
                      <a:extLst>
                        <a:ext uri="{9D8B030D-6E8A-4147-A177-3AD203B41FA5}">
                          <a16:colId xmlns:a16="http://schemas.microsoft.com/office/drawing/2014/main" val="20000"/>
                        </a:ext>
                      </a:extLst>
                    </a:gridCol>
                    <a:gridCol w="2313432">
                      <a:extLst>
                        <a:ext uri="{9D8B030D-6E8A-4147-A177-3AD203B41FA5}">
                          <a16:colId xmlns:a16="http://schemas.microsoft.com/office/drawing/2014/main" val="20001"/>
                        </a:ext>
                      </a:extLst>
                    </a:gridCol>
                    <a:gridCol w="1792224">
                      <a:extLst>
                        <a:ext uri="{9D8B030D-6E8A-4147-A177-3AD203B41FA5}">
                          <a16:colId xmlns:a16="http://schemas.microsoft.com/office/drawing/2014/main" val="20002"/>
                        </a:ext>
                      </a:extLst>
                    </a:gridCol>
                    <a:gridCol w="2313432">
                      <a:extLst>
                        <a:ext uri="{9D8B030D-6E8A-4147-A177-3AD203B41FA5}">
                          <a16:colId xmlns:a16="http://schemas.microsoft.com/office/drawing/2014/main" val="20003"/>
                        </a:ext>
                      </a:extLst>
                    </a:gridCol>
                    <a:gridCol w="2313432">
                      <a:extLst>
                        <a:ext uri="{9D8B030D-6E8A-4147-A177-3AD203B41FA5}">
                          <a16:colId xmlns:a16="http://schemas.microsoft.com/office/drawing/2014/main" val="20004"/>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338" t="-101786" r="-484797" b="-1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78364" t="-101786" r="-278628" b="-1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229153" t="-101786" r="-257966" b="-1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256201" t="-101786" r="-100792" b="-1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355263" t="-101786" r="-526" b="-116071"/>
                          </a:stretch>
                        </a:blipFill>
                      </a:tcPr>
                    </a:tc>
                    <a:extLst>
                      <a:ext uri="{0D108BD9-81ED-4DB2-BD59-A6C34878D82A}">
                        <a16:rowId xmlns:a16="http://schemas.microsoft.com/office/drawing/2014/main" val="10001"/>
                      </a:ext>
                    </a:extLst>
                  </a:tr>
                  <a:tr h="34086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338" t="-201786" r="-484797" b="-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78364" t="-201786" r="-278628" b="-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229153" t="-201786" r="-257966" b="-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256201" t="-201786" r="-100792" b="-160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stretch>
                            <a:fillRect l="-355263" t="-201786" r="-526" b="-16071"/>
                          </a:stretch>
                        </a:blipFill>
                      </a:tcPr>
                    </a:tc>
                    <a:extLst>
                      <a:ext uri="{0D108BD9-81ED-4DB2-BD59-A6C34878D82A}">
                        <a16:rowId xmlns:a16="http://schemas.microsoft.com/office/drawing/2014/main" val="10002"/>
                      </a:ext>
                    </a:extLst>
                  </a:tr>
                </a:tbl>
              </a:graphicData>
            </a:graphic>
          </p:graphicFrame>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1.xml><?xml version="1.0" encoding="utf-8"?>
<p:sld xmlns:a="http://schemas.openxmlformats.org/drawingml/2006/main" xmlns:r="http://schemas.openxmlformats.org/officeDocument/2006/relationships" xmlns:p="http://schemas.openxmlformats.org/presentationml/2006/main">
  <p:cSld name="Slide 147&amp;si=147">
    <p:spTree>
      <p:nvGrpSpPr>
        <p:cNvPr id="1" name=""/>
        <p:cNvGrpSpPr/>
        <p:nvPr/>
      </p:nvGrpSpPr>
      <p:grpSpPr>
        <a:xfrm>
          <a:off x="0" y="0"/>
          <a:ext cx="0" cy="0"/>
          <a:chOff x="0" y="0"/>
          <a:chExt cx="0" cy="0"/>
        </a:xfrm>
      </p:grpSpPr>
      <p:sp>
        <p:nvSpPr>
          <p:cNvPr id="2" name="QB_4_BD.498_1#a6e5467f9?sp=1&amp;vop=1&amp;pid=8921502a7&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下列粒子组能否大量共存的判断及分析正确的是(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148" name="QB_4_BD.498_2#a6e5467f9?colgroup=2,15,37&amp;vop=1&amp;pid=8921502a7&amp;color=0,0,0&amp;vtp=1&amp;bbb=1"/>
              <p:cNvGraphicFramePr>
                <a:graphicFrameLocks noGrp="1"/>
              </p:cNvGraphicFramePr>
              <p:nvPr>
                <p:extLst>
                  <p:ext uri="{D42A27DB-BD31-4B8C-83A1-F6EECF244321}">
                    <p14:modId xmlns:p14="http://schemas.microsoft.com/office/powerpoint/2010/main" val="2481894177"/>
                  </p:ext>
                </p:extLst>
              </p:nvPr>
            </p:nvGraphicFramePr>
            <p:xfrm>
              <a:off x="832104" y="1622425"/>
              <a:ext cx="10524744" cy="1759458"/>
            </p:xfrm>
            <a:graphic>
              <a:graphicData uri="http://schemas.openxmlformats.org/drawingml/2006/table">
                <a:tbl>
                  <a:tblPr/>
                  <a:tblGrid>
                    <a:gridCol w="612648">
                      <a:extLst>
                        <a:ext uri="{9D8B030D-6E8A-4147-A177-3AD203B41FA5}">
                          <a16:colId xmlns:a16="http://schemas.microsoft.com/office/drawing/2014/main" val="20000"/>
                        </a:ext>
                      </a:extLst>
                    </a:gridCol>
                    <a:gridCol w="2990088">
                      <a:extLst>
                        <a:ext uri="{9D8B030D-6E8A-4147-A177-3AD203B41FA5}">
                          <a16:colId xmlns:a16="http://schemas.microsoft.com/office/drawing/2014/main" val="20001"/>
                        </a:ext>
                      </a:extLst>
                    </a:gridCol>
                    <a:gridCol w="6922008">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粒子组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判断及分析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不能大量共存</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因发生反应：</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能大量共存</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离子间不反应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300"/>
                            </a:lnSpc>
                          </a:pPr>
                          <a:r>
                            <a:rPr lang="en-US" altLang="zh-CN" sz="1400" b="0" i="0">
                              <a:solidFill>
                                <a:srgbClr val="000000"/>
                              </a:solidFill>
                              <a:latin typeface="微软雅黑" pitchFamily="34" charset="0"/>
                              <a:ea typeface="微软雅黑" pitchFamily="34" charset="-122"/>
                              <a:cs typeface="微软雅黑" pitchFamily="34" charset="-120"/>
                            </a:rPr>
                            <a:t>不能大量共存</a:t>
                          </a:r>
                          <a:r>
                            <a:rPr lang="en-US" altLang="zh-CN" sz="1400" b="0" i="0" spc="-10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400" b="0" i="0">
                              <a:solidFill>
                                <a:srgbClr val="000000"/>
                              </a:solidFill>
                              <a:latin typeface="微软雅黑" pitchFamily="34" charset="0"/>
                              <a:ea typeface="微软雅黑" pitchFamily="34" charset="-122"/>
                              <a:cs typeface="微软雅黑" pitchFamily="34" charset="-120"/>
                            </a:rPr>
                            <a:t>发生反应：</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能大量共存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148" name="QB_4_BD.498_2#a6e5467f9?colgroup=2,15,37&amp;vop=1&amp;pid=8921502a7&amp;color=0,0,0&amp;vtp=1&amp;bbb=1"/>
              <p:cNvGraphicFramePr>
                <a:graphicFrameLocks noGrp="1"/>
              </p:cNvGraphicFramePr>
              <p:nvPr>
                <p:extLst>
                  <p:ext uri="{D42A27DB-BD31-4B8C-83A1-F6EECF244321}">
                    <p14:modId xmlns:p14="http://schemas.microsoft.com/office/powerpoint/2010/main" val="2481894177"/>
                  </p:ext>
                </p:extLst>
              </p:nvPr>
            </p:nvGraphicFramePr>
            <p:xfrm>
              <a:off x="832104" y="1622425"/>
              <a:ext cx="10524744" cy="1759458"/>
            </p:xfrm>
            <a:graphic>
              <a:graphicData uri="http://schemas.openxmlformats.org/drawingml/2006/table">
                <a:tbl>
                  <a:tblPr/>
                  <a:tblGrid>
                    <a:gridCol w="612648">
                      <a:extLst>
                        <a:ext uri="{9D8B030D-6E8A-4147-A177-3AD203B41FA5}">
                          <a16:colId xmlns:a16="http://schemas.microsoft.com/office/drawing/2014/main" val="20000"/>
                        </a:ext>
                      </a:extLst>
                    </a:gridCol>
                    <a:gridCol w="2990088">
                      <a:extLst>
                        <a:ext uri="{9D8B030D-6E8A-4147-A177-3AD203B41FA5}">
                          <a16:colId xmlns:a16="http://schemas.microsoft.com/office/drawing/2014/main" val="20001"/>
                        </a:ext>
                      </a:extLst>
                    </a:gridCol>
                    <a:gridCol w="6922008">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粒子组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判断及分析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0816" t="-93443" r="-232245" b="-29672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2113" t="-93443" r="-176" b="-296721"/>
                          </a:stretch>
                        </a:blipFill>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0816" t="-214545" r="-232245" b="-229091"/>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能大量共存</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离子间不反应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0816" t="-283607" r="-232245" b="-10655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2113" t="-283607" r="-176" b="-106557"/>
                          </a:stretch>
                        </a:blipFill>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0816" t="-417857" r="-232245" b="-16071"/>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能大量共存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
        <p:nvSpPr>
          <p:cNvPr id="4" name="QB_4_AN.499_1#a6e5467f9.bracket?vop=1&amp;pid=8921502a7&amp;color=0,0,0&amp;vpa=253&amp;vtp=1"/>
          <p:cNvSpPr/>
          <p:nvPr/>
        </p:nvSpPr>
        <p:spPr>
          <a:xfrm>
            <a:off x="5689060" y="1075817"/>
            <a:ext cx="341313"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D</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2.xml><?xml version="1.0" encoding="utf-8"?>
<p:sld xmlns:a="http://schemas.openxmlformats.org/drawingml/2006/main" xmlns:r="http://schemas.openxmlformats.org/officeDocument/2006/relationships" xmlns:p="http://schemas.openxmlformats.org/presentationml/2006/main">
  <p:cSld name="Slide 148&amp;si=148">
    <p:spTree>
      <p:nvGrpSpPr>
        <p:cNvPr id="1" name=""/>
        <p:cNvGrpSpPr/>
        <p:nvPr/>
      </p:nvGrpSpPr>
      <p:grpSpPr>
        <a:xfrm>
          <a:off x="0" y="0"/>
          <a:ext cx="0" cy="0"/>
          <a:chOff x="0" y="0"/>
          <a:chExt cx="0" cy="0"/>
        </a:xfrm>
      </p:grpSpPr>
      <p:sp>
        <p:nvSpPr>
          <p:cNvPr id="2" name="QC_4_BD.500_1#656384aac?vop=1&amp;pid=8921502a7&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下列离子方程式书写正确的是(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4_AN.501_1#656384aac.bracket?vop=1&amp;pid=8921502a7&amp;color=0,0,0&amp;vpa=254&amp;vtp=1"/>
          <p:cNvSpPr/>
          <p:nvPr/>
        </p:nvSpPr>
        <p:spPr>
          <a:xfrm>
            <a:off x="3987260"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4_BD.500_2#656384aac.choices?vop=1&amp;pid=8921502a7&amp;color=0,0,0&amp;vtp=1&amp;bbb=1"/>
              <p:cNvSpPr/>
              <p:nvPr/>
            </p:nvSpPr>
            <p:spPr>
              <a:xfrm>
                <a:off x="832104" y="1495425"/>
                <a:ext cx="10533888" cy="18288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将稀硫酸滴在铜片上：</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向硫酸铁溶液中加入氢氧化钡溶液：</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向二元弱酸亚磷酸</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溶液中加入足量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将氢氧化铁溶于过量氢碘酸</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HI</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4_BD.500_2#656384aac.choices?vop=1&amp;pid=8921502a7&amp;color=0,0,0&amp;vtp=1&amp;bbb=1"/>
              <p:cNvSpPr>
                <a:spLocks noRot="1" noChangeAspect="1" noMove="1" noResize="1" noEditPoints="1" noAdjustHandles="1" noChangeArrowheads="1" noChangeShapeType="1" noTextEdit="1"/>
              </p:cNvSpPr>
              <p:nvPr/>
            </p:nvSpPr>
            <p:spPr>
              <a:xfrm>
                <a:off x="832104" y="1495425"/>
                <a:ext cx="10533888" cy="1828800"/>
              </a:xfrm>
              <a:prstGeom prst="rect">
                <a:avLst/>
              </a:prstGeom>
              <a:blipFill>
                <a:blip r:embed="rId3"/>
                <a:stretch>
                  <a:fillRect l="-1389" b="-466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3.xml><?xml version="1.0" encoding="utf-8"?>
<p:sld xmlns:a="http://schemas.openxmlformats.org/drawingml/2006/main" xmlns:r="http://schemas.openxmlformats.org/officeDocument/2006/relationships" xmlns:p="http://schemas.openxmlformats.org/presentationml/2006/main">
  <p:cSld name="Slide 149&amp;si=14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502_1#a1cb8a990?sp=1&amp;vop=1&amp;pid=8921502a7&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部分常见含氯物质的分类与相应化合价关系如图所示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1800" b="0" i="0" dirty="0">
                    <a:solidFill>
                      <a:srgbClr val="000000"/>
                    </a:solidFill>
                    <a:latin typeface="微软雅黑" pitchFamily="34" charset="0"/>
                    <a:ea typeface="微软雅黑" pitchFamily="34" charset="-122"/>
                    <a:cs typeface="微软雅黑" pitchFamily="34" charset="-120"/>
                  </a:rPr>
                  <a:t>均表示物质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下列推断不合理的是(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4_BD.502_1#a1cb8a990?sp=1&amp;vop=1&amp;pid=8921502a7&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4_AN.503_1#a1cb8a990.bracket?vop=1&amp;pid=8921502a7&amp;color=0,0,0&amp;vpa=255&amp;vtp=1"/>
          <p:cNvSpPr/>
          <p:nvPr/>
        </p:nvSpPr>
        <p:spPr>
          <a:xfrm>
            <a:off x="10405522"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4_BD.502_2#a1cb8a990?htil=32&amp;vop=1&amp;pid=8921502a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56899" y="1622425"/>
            <a:ext cx="2991908" cy="16764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4_BD.502_3#a1cb8a990.choices?htil=32&amp;vop=1&amp;pid=8921502a7&amp;color=0,0,0&amp;vtp=1&amp;bbb=1"/>
              <p:cNvSpPr/>
              <p:nvPr/>
            </p:nvSpPr>
            <p:spPr>
              <a:xfrm>
                <a:off x="832104" y="1529771"/>
                <a:ext cx="8101584"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实验室可通过加热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d</m:t>
                    </m:r>
                  </m:oMath>
                </a14:m>
                <a:r>
                  <a:rPr lang="en-US" altLang="zh-CN" sz="1800" b="0" i="0" dirty="0">
                    <a:solidFill>
                      <a:srgbClr val="000000"/>
                    </a:solidFill>
                    <a:latin typeface="微软雅黑" pitchFamily="34" charset="0"/>
                    <a:ea typeface="微软雅黑" pitchFamily="34" charset="-122"/>
                    <a:cs typeface="微软雅黑" pitchFamily="34" charset="-120"/>
                  </a:rPr>
                  <a:t>的浓溶液制得</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1800" b="0" i="0" dirty="0">
                    <a:solidFill>
                      <a:srgbClr val="000000"/>
                    </a:solidFill>
                    <a:latin typeface="微软雅黑" pitchFamily="34" charset="0"/>
                    <a:ea typeface="微软雅黑" pitchFamily="34" charset="-122"/>
                    <a:cs typeface="微软雅黑" pitchFamily="34" charset="-120"/>
                  </a:rPr>
                  <a:t>有强氧化性</a:t>
                </a:r>
                <a:r>
                  <a:rPr lang="en-US" altLang="zh-CN" sz="1800" b="0" i="0">
                    <a:solidFill>
                      <a:srgbClr val="000000"/>
                    </a:solidFill>
                    <a:latin typeface="微软雅黑" pitchFamily="34" charset="0"/>
                    <a:ea typeface="微软雅黑" pitchFamily="34" charset="-122"/>
                    <a:cs typeface="微软雅黑" pitchFamily="34" charset="-120"/>
                  </a:rPr>
                  <a:t>，可将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通入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溶液中得到</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理论上</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溶液和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dirty="0">
                    <a:solidFill>
                      <a:srgbClr val="000000"/>
                    </a:solidFill>
                    <a:latin typeface="微软雅黑" pitchFamily="34" charset="0"/>
                    <a:ea typeface="微软雅黑" pitchFamily="34" charset="-122"/>
                    <a:cs typeface="微软雅黑" pitchFamily="34" charset="-120"/>
                  </a:rPr>
                  <a:t>溶液混合一定能生成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存在</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d</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的循环转化关系</a:t>
                </a:r>
                <a:endParaRPr lang="en-US" altLang="zh-CN" sz="1800" dirty="0"/>
              </a:p>
            </p:txBody>
          </p:sp>
        </mc:Choice>
        <mc:Fallback xmlns="">
          <p:sp>
            <p:nvSpPr>
              <p:cNvPr id="5" name="QC_4_BD.502_3#a1cb8a990.choices?htil=32&amp;vop=1&amp;pid=8921502a7&amp;color=0,0,0&amp;vtp=1&amp;bbb=1"/>
              <p:cNvSpPr>
                <a:spLocks noRot="1" noChangeAspect="1" noMove="1" noResize="1" noEditPoints="1" noAdjustHandles="1" noChangeArrowheads="1" noChangeShapeType="1" noTextEdit="1"/>
              </p:cNvSpPr>
              <p:nvPr/>
            </p:nvSpPr>
            <p:spPr>
              <a:xfrm>
                <a:off x="832104" y="1529771"/>
                <a:ext cx="8101584" cy="1676400"/>
              </a:xfrm>
              <a:prstGeom prst="rect">
                <a:avLst/>
              </a:prstGeom>
              <a:blipFill>
                <a:blip r:embed="rId5"/>
                <a:stretch>
                  <a:fillRect l="-1806"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4.xml><?xml version="1.0" encoding="utf-8"?>
<p:sld xmlns:a="http://schemas.openxmlformats.org/drawingml/2006/main" xmlns:r="http://schemas.openxmlformats.org/officeDocument/2006/relationships" xmlns:p="http://schemas.openxmlformats.org/presentationml/2006/main">
  <p:cSld name="Slide 150&amp;si=15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4_BD.504_1#59547eaa0?sp=1&amp;vop=1&amp;pid=8921502a7&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向一定量的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混合溶液中逐滴滴加氢氧化钠溶液至过量（</a:t>
                </a:r>
                <a:r>
                  <a:rPr lang="en-US" altLang="zh-CN" sz="1800" b="0" i="0">
                    <a:solidFill>
                      <a:srgbClr val="000000"/>
                    </a:solidFill>
                    <a:latin typeface="微软雅黑" pitchFamily="34" charset="0"/>
                    <a:ea typeface="微软雅黑" pitchFamily="34" charset="-122"/>
                    <a:cs typeface="微软雅黑" pitchFamily="34" charset="-120"/>
                  </a:rPr>
                  <a:t>混合引起的体积变化忽略不计）。</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下列图像能正确反映对应变化关系的是(</a:t>
                </a:r>
                <a:r>
                  <a:rPr lang="en-US" altLang="zh-CN" b="0"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B_4_BD.504_1#59547eaa0?sp=1&amp;vop=1&amp;pid=8921502a7&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637" b="-10870"/>
                </a:stretch>
              </a:blipFill>
              <a:ln/>
            </p:spPr>
            <p:txBody>
              <a:bodyPr/>
              <a:lstStyle/>
              <a:p>
                <a:r>
                  <a:rPr lang="zh-CN" altLang="en-US">
                    <a:noFill/>
                  </a:rPr>
                  <a:t> </a:t>
                </a:r>
              </a:p>
            </p:txBody>
          </p:sp>
        </mc:Fallback>
      </mc:AlternateContent>
      <p:graphicFrame>
        <p:nvGraphicFramePr>
          <p:cNvPr id="151" name="QB_4_BD.504_2#59547eaa0?colgroup=28,28&amp;vop=1&amp;pid=8921502a7&amp;color=0,0,0&amp;vtp=1&amp;bbb=1"/>
          <p:cNvGraphicFramePr>
            <a:graphicFrameLocks noGrp="1"/>
          </p:cNvGraphicFramePr>
          <p:nvPr>
            <p:extLst>
              <p:ext uri="{D42A27DB-BD31-4B8C-83A1-F6EECF244321}">
                <p14:modId xmlns:p14="http://schemas.microsoft.com/office/powerpoint/2010/main" val="2085127864"/>
              </p:ext>
            </p:extLst>
          </p:nvPr>
        </p:nvGraphicFramePr>
        <p:xfrm>
          <a:off x="832104" y="2041644"/>
          <a:ext cx="10533888" cy="3447694"/>
        </p:xfrm>
        <a:graphic>
          <a:graphicData uri="http://schemas.openxmlformats.org/drawingml/2006/table">
            <a:tbl>
              <a:tblPr/>
              <a:tblGrid>
                <a:gridCol w="5266944">
                  <a:extLst>
                    <a:ext uri="{9D8B030D-6E8A-4147-A177-3AD203B41FA5}">
                      <a16:colId xmlns:a16="http://schemas.microsoft.com/office/drawing/2014/main" val="20000"/>
                    </a:ext>
                  </a:extLst>
                </a:gridCol>
                <a:gridCol w="5266944">
                  <a:extLst>
                    <a:ext uri="{9D8B030D-6E8A-4147-A177-3AD203B41FA5}">
                      <a16:colId xmlns:a16="http://schemas.microsoft.com/office/drawing/2014/main" val="20001"/>
                    </a:ext>
                  </a:extLst>
                </a:gridCol>
              </a:tblGrid>
              <a:tr h="1377417">
                <a:tc>
                  <a:txBody>
                    <a:bodyPr/>
                    <a:lstStyle/>
                    <a:p>
                      <a:pPr algn="ctr" latinLnBrk="1" hangingPunct="0">
                        <a:lnSpc>
                          <a:spcPts val="7300"/>
                        </a:lnSpc>
                      </a:pPr>
                      <a:r>
                        <a:rPr lang="en-US" altLang="zh-CN" sz="41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7400"/>
                        </a:lnSpc>
                      </a:pPr>
                      <a:r>
                        <a:rPr lang="en-US" altLang="zh-CN" sz="42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88541">
                <a:tc>
                  <a:txBody>
                    <a:bodyPr/>
                    <a:lstStyle/>
                    <a:p>
                      <a:pPr algn="ctr" latinLnBrk="1" hangingPunct="0">
                        <a:lnSpc>
                          <a:spcPts val="7300"/>
                        </a:lnSpc>
                      </a:pPr>
                      <a:r>
                        <a:rPr lang="en-US" altLang="zh-CN" sz="41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7300"/>
                        </a:lnSpc>
                      </a:pPr>
                      <a:r>
                        <a:rPr lang="en-US" altLang="zh-CN" sz="41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4" name="QB_4_BD.504_3#59547eaa0.table_image?tii=7&amp;vop=1&amp;pid=8921502a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948940" y="2164833"/>
            <a:ext cx="1236554" cy="995809"/>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B_4_BD.504_4#59547eaa0.table_image?tii=8&amp;vop=1&amp;pid=8921502a7&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188452" y="2155689"/>
            <a:ext cx="1302212" cy="1017695"/>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B_4_BD.504_5#59547eaa0.table_image?tii=9&amp;vop=1&amp;pid=8921502a7&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2905168" y="3917544"/>
            <a:ext cx="1280326" cy="100675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B_4_BD.504_6#59547eaa0.table_image?tii=10&amp;vop=1&amp;pid=8921502a7&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8190400" y="3922115"/>
            <a:ext cx="1236554" cy="995809"/>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B_4_AN.505_1#59547eaa0.bracket?vop=1&amp;pid=8921502a7&amp;color=0,0,0&amp;vpa=256&amp;vtp=1"/>
          <p:cNvSpPr/>
          <p:nvPr/>
        </p:nvSpPr>
        <p:spPr>
          <a:xfrm>
            <a:off x="4787360" y="1506720"/>
            <a:ext cx="327025"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A</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145.xml><?xml version="1.0" encoding="utf-8"?>
<p:sld xmlns:a="http://schemas.openxmlformats.org/drawingml/2006/main" xmlns:r="http://schemas.openxmlformats.org/officeDocument/2006/relationships" xmlns:p="http://schemas.openxmlformats.org/presentationml/2006/main">
  <p:cSld name="Slide 151&amp;si=15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506_1#c22bd609d?sp=1&amp;vop=1&amp;pid=3057a8c82&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二氧化氯</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是国际上公认的安全、无毒的绿色消毒剂。“</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R</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法</a:t>
                </a:r>
                <a:r>
                  <a:rPr lang="en-US" altLang="zh-CN" sz="1800" b="0" i="0">
                    <a:solidFill>
                      <a:srgbClr val="000000"/>
                    </a:solidFill>
                    <a:latin typeface="微软雅黑" pitchFamily="34" charset="0"/>
                    <a:ea typeface="微软雅黑" pitchFamily="34" charset="-122"/>
                    <a:cs typeface="微软雅黑" pitchFamily="34" charset="-120"/>
                  </a:rPr>
                  <a:t>”制备二氧化氯的优点是副产品氯气经</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处理后可循环利用</a:t>
                </a:r>
                <a:r>
                  <a:rPr lang="en-US" altLang="zh-CN" b="0" i="0" dirty="0">
                    <a:solidFill>
                      <a:srgbClr val="000000"/>
                    </a:solidFill>
                    <a:latin typeface="微软雅黑" pitchFamily="34" charset="0"/>
                    <a:ea typeface="微软雅黑" pitchFamily="34" charset="-122"/>
                    <a:cs typeface="微软雅黑" pitchFamily="34" charset="-120"/>
                  </a:rPr>
                  <a:t>，具体制备流程如图所示</a:t>
                </a:r>
                <a:r>
                  <a:rPr lang="en-US" altLang="zh-CN" b="0" i="0">
                    <a:solidFill>
                      <a:srgbClr val="000000"/>
                    </a:solidFill>
                    <a:latin typeface="微软雅黑" pitchFamily="34" charset="0"/>
                    <a:ea typeface="微软雅黑" pitchFamily="34" charset="-122"/>
                    <a:cs typeface="微软雅黑" pitchFamily="34" charset="-120"/>
                  </a:rPr>
                  <a:t>（设</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𝑁</m:t>
                        </m:r>
                      </m:e>
                      <m: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A</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为阿伏加德罗常数的值）。</a:t>
                </a:r>
                <a:endParaRPr lang="en-US" altLang="zh-CN" dirty="0"/>
              </a:p>
            </p:txBody>
          </p:sp>
        </mc:Choice>
        <mc:Fallback xmlns="">
          <p:sp>
            <p:nvSpPr>
              <p:cNvPr id="2" name="QC_4_BD.506_1#c22bd609d?sp=1&amp;vop=1&amp;pid=3057a8c8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215"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C_4_BD.506_2#c22bd609d?vop=1&amp;pid=3057a8c82&amp;color=0,0,0&amp;vtp=1&amp;bbb=1"/>
              <p:cNvSpPr/>
              <p:nvPr/>
            </p:nvSpPr>
            <p:spPr>
              <a:xfrm>
                <a:off x="832104" y="1914644"/>
                <a:ext cx="10533888" cy="14859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已知：Ⅰ.</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5</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4800"/>
                  </a:lnSpc>
                </a:pPr>
                <a:r>
                  <a:rPr lang="en-US" altLang="zh-CN" b="0" i="0">
                    <a:solidFill>
                      <a:srgbClr val="000000"/>
                    </a:solidFill>
                    <a:latin typeface="微软雅黑" pitchFamily="34" charset="0"/>
                    <a:ea typeface="微软雅黑" pitchFamily="34" charset="-122"/>
                    <a:cs typeface="微软雅黑" pitchFamily="34" charset="-120"/>
                  </a:rPr>
                  <a:t>Ⅱ</a:t>
                </a:r>
                <a:r>
                  <a:rPr lang="en-US" altLang="zh-CN" sz="1800" b="0" i="0" dirty="0">
                    <a:solidFill>
                      <a:srgbClr val="000000"/>
                    </a:solidFill>
                    <a:latin typeface="微软雅黑" pitchFamily="34" charset="0"/>
                    <a:ea typeface="微软雅黑" pitchFamily="34" charset="-122"/>
                    <a:cs typeface="微软雅黑" pitchFamily="34" charset="-120"/>
                  </a:rPr>
                  <a:t>.消毒效率</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f>
                      <m:f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消毒剂转移的电子数</m:t>
                        </m:r>
                      </m:num>
                      <m:den>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消毒剂的质量</m:t>
                        </m:r>
                      </m:den>
                    </m:f>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3" name="QC_4_BD.506_2#c22bd609d?vop=1&amp;pid=3057a8c82&amp;color=0,0,0&amp;vtp=1&amp;bbb=1"/>
              <p:cNvSpPr>
                <a:spLocks noRot="1" noChangeAspect="1" noMove="1" noResize="1" noEditPoints="1" noAdjustHandles="1" noChangeArrowheads="1" noChangeShapeType="1" noTextEdit="1"/>
              </p:cNvSpPr>
              <p:nvPr/>
            </p:nvSpPr>
            <p:spPr>
              <a:xfrm>
                <a:off x="832104" y="1914644"/>
                <a:ext cx="10533888" cy="1485900"/>
              </a:xfrm>
              <a:prstGeom prst="rect">
                <a:avLst/>
              </a:prstGeom>
              <a:blipFill>
                <a:blip r:embed="rId4"/>
                <a:stretch>
                  <a:fillRect l="-1389" b="-6557"/>
                </a:stretch>
              </a:blipFill>
              <a:ln/>
            </p:spPr>
            <p:txBody>
              <a:bodyPr/>
              <a:lstStyle/>
              <a:p>
                <a:r>
                  <a:rPr lang="zh-CN" altLang="en-US">
                    <a:noFill/>
                  </a:rPr>
                  <a:t> </a:t>
                </a:r>
              </a:p>
            </p:txBody>
          </p:sp>
        </mc:Fallback>
      </mc:AlternateContent>
      <p:sp>
        <p:nvSpPr>
          <p:cNvPr id="4" name="QC_4_AN.507_1#c22bd609d.bracket?vop=1&amp;pid=3057a8c82&amp;color=0,0,0&amp;vpa=257&amp;vtp=1&amp;bbb=1"/>
          <p:cNvSpPr/>
          <p:nvPr/>
        </p:nvSpPr>
        <p:spPr>
          <a:xfrm>
            <a:off x="2882361" y="2989064"/>
            <a:ext cx="4921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AD</a:t>
            </a:r>
            <a:endParaRPr lang="en-US" altLang="zh-CN" dirty="0"/>
          </a:p>
        </p:txBody>
      </p:sp>
      <p:pic>
        <p:nvPicPr>
          <p:cNvPr id="5" name="QC_4_BD.506_3#c22bd609d?htil=33&amp;vop=1&amp;pid=3057a8c82&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508645" y="3502144"/>
            <a:ext cx="3346704" cy="128930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4_BD.506_4#c22bd609d.choices?htil=33&amp;vop=1&amp;pid=3057a8c82&amp;color=0,0,0&amp;vtp=1&amp;bbb=1"/>
              <p:cNvSpPr/>
              <p:nvPr/>
            </p:nvSpPr>
            <p:spPr>
              <a:xfrm>
                <a:off x="832104" y="3409490"/>
                <a:ext cx="7104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的消毒效率之比为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27:71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反应①中氧化剂和还原剂的物质的量相等</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物质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为盐酸和硫酸的混合溶液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反应①消耗的硫酸与反应②生成的硫酸物质的量之比为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6" name="QC_4_BD.506_4#c22bd609d.choices?htil=33&amp;vop=1&amp;pid=3057a8c82&amp;color=0,0,0&amp;vtp=1&amp;bbb=1"/>
              <p:cNvSpPr>
                <a:spLocks noRot="1" noChangeAspect="1" noMove="1" noResize="1" noEditPoints="1" noAdjustHandles="1" noChangeArrowheads="1" noChangeShapeType="1" noTextEdit="1"/>
              </p:cNvSpPr>
              <p:nvPr/>
            </p:nvSpPr>
            <p:spPr>
              <a:xfrm>
                <a:off x="832104" y="3409490"/>
                <a:ext cx="7104888" cy="1676400"/>
              </a:xfrm>
              <a:prstGeom prst="rect">
                <a:avLst/>
              </a:prstGeom>
              <a:blipFill>
                <a:blip r:embed="rId6"/>
                <a:stretch>
                  <a:fillRect l="-2060"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6.xml><?xml version="1.0" encoding="utf-8"?>
<p:sld xmlns:a="http://schemas.openxmlformats.org/drawingml/2006/main" xmlns:r="http://schemas.openxmlformats.org/officeDocument/2006/relationships" xmlns:p="http://schemas.openxmlformats.org/presentationml/2006/main">
  <p:cSld name="Slide 152&amp;si=15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508_1#0fa7a7054?vop=1&amp;pid=3057a8c82&amp;color=0,0,0&amp;vtp=1&amp;bt=1&amp;bbb=1&amp;hb=1"/>
              <p:cNvSpPr/>
              <p:nvPr/>
            </p:nvSpPr>
            <p:spPr>
              <a:xfrm>
                <a:off x="832104" y="1080000"/>
                <a:ext cx="10533888" cy="1282700"/>
              </a:xfrm>
              <a:prstGeom prst="rect">
                <a:avLst/>
              </a:prstGeom>
              <a:noFill/>
              <a:ln/>
            </p:spPr>
            <p:txBody>
              <a:bodyPr wrap="none" lIns="0" tIns="0" rIns="0" bIns="0" rtlCol="0" anchor="t"/>
              <a:lstStyle/>
              <a:p>
                <a:pPr algn="l" latinLnBrk="1">
                  <a:lnSpc>
                    <a:spcPts val="3400"/>
                  </a:lnSpc>
                </a:pPr>
                <a:r>
                  <a:rPr lang="en-US" altLang="zh-CN" sz="1800" b="1" i="0" dirty="0">
                    <a:solidFill>
                      <a:srgbClr val="000000"/>
                    </a:solidFill>
                    <a:latin typeface="微软雅黑" pitchFamily="34" charset="0"/>
                    <a:ea typeface="微软雅黑" pitchFamily="34" charset="-122"/>
                    <a:cs typeface="微软雅黑" pitchFamily="34" charset="-120"/>
                  </a:rPr>
                  <a:t>创新应用</a:t>
                </a:r>
                <a:r>
                  <a:rPr lang="en-US" altLang="zh-CN" sz="1800" b="0" i="0" dirty="0">
                    <a:solidFill>
                      <a:srgbClr val="000000"/>
                    </a:solidFill>
                    <a:latin typeface="微软雅黑" pitchFamily="34" charset="0"/>
                    <a:ea typeface="微软雅黑" pitchFamily="34" charset="-122"/>
                    <a:cs typeface="微软雅黑" pitchFamily="34" charset="-120"/>
                  </a:rPr>
                  <a:t>现有4组标准电极电势</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m>
                      <m:mPr>
                        <m:mcs>
                          <m:mc>
                            <m:mcPr>
                              <m:count m:val="1"/>
                              <m:mcJc m:val="center"/>
                            </m:mcPr>
                          </m:mc>
                        </m:mcs>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mPr>
                      <m:m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𝐸</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Pb</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PbS</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𝐸</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 69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V</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𝐸</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=1.51</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V</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p>
              <a:p>
                <a:pPr latinLnBrk="1">
                  <a:lnSpc>
                    <a:spcPts val="34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𝐸</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=0. 77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V</m:t>
                    </m:r>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④</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𝐸</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=1.07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V</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。已知标准电极电势越高，</a:t>
                </a:r>
                <a:r>
                  <a:rPr lang="en-US" altLang="zh-CN" sz="1800" b="0" i="0">
                    <a:solidFill>
                      <a:srgbClr val="000000"/>
                    </a:solidFill>
                    <a:latin typeface="微软雅黑" pitchFamily="34" charset="0"/>
                    <a:ea typeface="微软雅黑" pitchFamily="34" charset="-122"/>
                    <a:cs typeface="微软雅黑" pitchFamily="34" charset="-120"/>
                  </a:rPr>
                  <a:t>对应物质的氧化性越强，</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则下列离子方程式或相应的描述正确的是(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4_BD.508_1#0fa7a7054?vop=1&amp;pid=3057a8c82&amp;color=0,0,0&amp;vtp=1&amp;bt=1&amp;bbb=1&amp;hb=1"/>
              <p:cNvSpPr>
                <a:spLocks noRot="1" noChangeAspect="1" noMove="1" noResize="1" noEditPoints="1" noAdjustHandles="1" noChangeArrowheads="1" noChangeShapeType="1" noTextEdit="1"/>
              </p:cNvSpPr>
              <p:nvPr/>
            </p:nvSpPr>
            <p:spPr>
              <a:xfrm>
                <a:off x="832104" y="1080000"/>
                <a:ext cx="10533888" cy="1282700"/>
              </a:xfrm>
              <a:prstGeom prst="rect">
                <a:avLst/>
              </a:prstGeom>
              <a:blipFill>
                <a:blip r:embed="rId3"/>
                <a:stretch>
                  <a:fillRect l="-1389" r="-2951" b="-7109"/>
                </a:stretch>
              </a:blipFill>
              <a:ln/>
            </p:spPr>
            <p:txBody>
              <a:bodyPr/>
              <a:lstStyle/>
              <a:p>
                <a:r>
                  <a:rPr lang="zh-CN" altLang="en-US">
                    <a:noFill/>
                  </a:rPr>
                  <a:t> </a:t>
                </a:r>
              </a:p>
            </p:txBody>
          </p:sp>
        </mc:Fallback>
      </mc:AlternateContent>
      <p:sp>
        <p:nvSpPr>
          <p:cNvPr id="3" name="QC_4_AN.509_1#0fa7a7054.bracket?vop=1&amp;pid=3057a8c82&amp;color=0,0,0&amp;vpa=258&amp;vtp=1"/>
          <p:cNvSpPr/>
          <p:nvPr/>
        </p:nvSpPr>
        <p:spPr>
          <a:xfrm>
            <a:off x="5130260" y="19512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4_BD.508_2#0fa7a7054.choices?vop=1&amp;pid=3057a8c82&amp;color=0,0,0&amp;vtp=1&amp;bbb=1"/>
              <p:cNvSpPr/>
              <p:nvPr/>
            </p:nvSpPr>
            <p:spPr>
              <a:xfrm>
                <a:off x="832104" y="2393489"/>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向含</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的溶液中加</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PbO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，可以观察到有黄绿色气体生成</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酸化高锰酸钾时既可以用硫酸也可以用盐酸</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酸性条件下可以发生反应：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PbO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PbSO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氧化性由强到弱的顺序为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PbO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4_BD.508_2#0fa7a7054.choices?vop=1&amp;pid=3057a8c82&amp;color=0,0,0&amp;vtp=1&amp;bbb=1"/>
              <p:cNvSpPr>
                <a:spLocks noRot="1" noChangeAspect="1" noMove="1" noResize="1" noEditPoints="1" noAdjustHandles="1" noChangeArrowheads="1" noChangeShapeType="1" noTextEdit="1"/>
              </p:cNvSpPr>
              <p:nvPr/>
            </p:nvSpPr>
            <p:spPr>
              <a:xfrm>
                <a:off x="832104" y="2393489"/>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7.xml><?xml version="1.0" encoding="utf-8"?>
<p:sld xmlns:a="http://schemas.openxmlformats.org/drawingml/2006/main" xmlns:r="http://schemas.openxmlformats.org/officeDocument/2006/relationships" xmlns:p="http://schemas.openxmlformats.org/presentationml/2006/main">
  <p:cSld name="Slide 153&amp;si=15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510_1#32b4a5e88?sp=1&amp;vop=1&amp;pid=3057a8c82&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溶液中通入一定体积的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使其充分反应，再向所得溶液中逐滴滴加</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稀盐酸。测得产生</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的物质的量随加入稀盐酸的体积变化如图所示。</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4_BD.510_1#32b4a5e88?sp=1&amp;vop=1&amp;pid=3057a8c82&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637" b="-10870"/>
                </a:stretch>
              </a:blipFill>
              <a:ln/>
            </p:spPr>
            <p:txBody>
              <a:bodyPr/>
              <a:lstStyle/>
              <a:p>
                <a:r>
                  <a:rPr lang="zh-CN" altLang="en-US">
                    <a:noFill/>
                  </a:rPr>
                  <a:t> </a:t>
                </a:r>
              </a:p>
            </p:txBody>
          </p:sp>
        </mc:Fallback>
      </mc:AlternateContent>
      <p:sp>
        <p:nvSpPr>
          <p:cNvPr id="3" name="QC_4_AN.511_1#32b4a5e88.bracket?vop=1&amp;pid=3057a8c82&amp;color=0,0,0&amp;vpa=259&amp;vtp=1"/>
          <p:cNvSpPr/>
          <p:nvPr/>
        </p:nvSpPr>
        <p:spPr>
          <a:xfrm>
            <a:off x="9857771"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4_BD.510_2#32b4a5e88?htil=34&amp;vop=1&amp;pid=3057a8c8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070968" y="2041644"/>
            <a:ext cx="2029968" cy="12435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4_BD.510_3#32b4a5e88.choices?htil=34&amp;vop=1&amp;pid=3057a8c82&amp;color=0,0,0&amp;vtp=1&amp;bbb=1"/>
              <p:cNvSpPr/>
              <p:nvPr/>
            </p:nvSpPr>
            <p:spPr>
              <a:xfrm>
                <a:off x="832104" y="1914644"/>
                <a:ext cx="8412480"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m:t>
                    </m:r>
                  </m:oMath>
                </a14:m>
                <a:r>
                  <a:rPr lang="en-US" altLang="zh-CN" sz="1800" b="0" i="0" dirty="0">
                    <a:solidFill>
                      <a:srgbClr val="000000"/>
                    </a:solidFill>
                    <a:latin typeface="微软雅黑" pitchFamily="34" charset="0"/>
                    <a:ea typeface="微软雅黑" pitchFamily="34" charset="-122"/>
                    <a:cs typeface="微软雅黑" pitchFamily="34" charset="-120"/>
                  </a:rPr>
                  <a:t>点之前发生的离子反应为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所有过程中，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没有参与化学反应，故</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𝑐</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一直保持不变</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图中的</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=0.4</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𝐴</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𝐶</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𝐷</m:t>
                    </m:r>
                  </m:oMath>
                </a14:m>
                <a:r>
                  <a:rPr lang="en-US" altLang="zh-CN" sz="1800" b="0" i="0" dirty="0">
                    <a:solidFill>
                      <a:srgbClr val="000000"/>
                    </a:solidFill>
                    <a:latin typeface="微软雅黑" pitchFamily="34" charset="0"/>
                    <a:ea typeface="微软雅黑" pitchFamily="34" charset="-122"/>
                    <a:cs typeface="微软雅黑" pitchFamily="34" charset="-120"/>
                  </a:rPr>
                  <a:t>四处的溶液中</a:t>
                </a:r>
                <a:r>
                  <a:rPr lang="en-US" altLang="zh-CN" sz="1800" b="0" i="0">
                    <a:solidFill>
                      <a:srgbClr val="000000"/>
                    </a:solidFill>
                    <a:latin typeface="微软雅黑" pitchFamily="34" charset="0"/>
                    <a:ea typeface="微软雅黑" pitchFamily="34" charset="-122"/>
                    <a:cs typeface="微软雅黑" pitchFamily="34" charset="-120"/>
                  </a:rPr>
                  <a:t>，能与大量</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共存的有2处</a:t>
                </a:r>
                <a:endParaRPr lang="en-US" altLang="zh-CN" sz="1800" dirty="0"/>
              </a:p>
            </p:txBody>
          </p:sp>
        </mc:Choice>
        <mc:Fallback xmlns="">
          <p:sp>
            <p:nvSpPr>
              <p:cNvPr id="5" name="QC_4_BD.510_3#32b4a5e88.choices?htil=34&amp;vop=1&amp;pid=3057a8c82&amp;color=0,0,0&amp;vtp=1&amp;bbb=1"/>
              <p:cNvSpPr>
                <a:spLocks noRot="1" noChangeAspect="1" noMove="1" noResize="1" noEditPoints="1" noAdjustHandles="1" noChangeArrowheads="1" noChangeShapeType="1" noTextEdit="1"/>
              </p:cNvSpPr>
              <p:nvPr/>
            </p:nvSpPr>
            <p:spPr>
              <a:xfrm>
                <a:off x="832104" y="1914644"/>
                <a:ext cx="8412480" cy="1676400"/>
              </a:xfrm>
              <a:prstGeom prst="rect">
                <a:avLst/>
              </a:prstGeom>
              <a:blipFill>
                <a:blip r:embed="rId5"/>
                <a:stretch>
                  <a:fillRect l="-173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8.xml><?xml version="1.0" encoding="utf-8"?>
<p:sld xmlns:a="http://schemas.openxmlformats.org/drawingml/2006/main" xmlns:r="http://schemas.openxmlformats.org/officeDocument/2006/relationships" xmlns:p="http://schemas.openxmlformats.org/presentationml/2006/main">
  <p:cSld name="Slide 154&amp;si=154">
    <p:spTree>
      <p:nvGrpSpPr>
        <p:cNvPr id="1" name=""/>
        <p:cNvGrpSpPr/>
        <p:nvPr/>
      </p:nvGrpSpPr>
      <p:grpSpPr>
        <a:xfrm>
          <a:off x="0" y="0"/>
          <a:ext cx="0" cy="0"/>
          <a:chOff x="0" y="0"/>
          <a:chExt cx="0" cy="0"/>
        </a:xfrm>
      </p:grpSpPr>
      <p:sp>
        <p:nvSpPr>
          <p:cNvPr id="2" name="QO_4_BD.512_1#1a3733c95?vop=1&amp;pid=a4b7fff5c&amp;color=0,0,0&amp;vtp=1&amp;bt=1&amp;bbb=1"/>
          <p:cNvSpPr/>
          <p:nvPr/>
        </p:nvSpPr>
        <p:spPr>
          <a:xfrm>
            <a:off x="832104" y="1080000"/>
            <a:ext cx="10533888" cy="3556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Ⅰ.牙膏是常见的日用化学品。</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3" name="QB_5_BD.513_1#881256b73?vop=1&amp;pid=1a3733c95&amp;color=0,0,0&amp;vtp=1&amp;bbb=1&amp;hb=1"/>
              <p:cNvSpPr/>
              <p:nvPr/>
            </p:nvSpPr>
            <p:spPr>
              <a:xfrm>
                <a:off x="832104" y="1444799"/>
                <a:ext cx="10533888" cy="1371600"/>
              </a:xfrm>
              <a:prstGeom prst="rect">
                <a:avLst/>
              </a:prstGeom>
              <a:noFill/>
              <a:ln/>
            </p:spPr>
            <p:txBody>
              <a:bodyPr wrap="none" lIns="0" tIns="0" rIns="0" bIns="0" rtlCol="0" anchor="t"/>
              <a:lstStyle/>
              <a:p>
                <a:pPr algn="l" latinLnBrk="1">
                  <a:lnSpc>
                    <a:spcPts val="2700"/>
                  </a:lnSpc>
                </a:pPr>
                <a:r>
                  <a:rPr lang="en-US" altLang="zh-CN" sz="1800" b="0" i="0" dirty="0">
                    <a:solidFill>
                      <a:srgbClr val="000000"/>
                    </a:solidFill>
                    <a:latin typeface="微软雅黑" pitchFamily="34" charset="0"/>
                    <a:ea typeface="微软雅黑" pitchFamily="34" charset="-122"/>
                    <a:cs typeface="微软雅黑" pitchFamily="34" charset="-120"/>
                  </a:rPr>
                  <a:t>（1）碳酸钙与二氧化硅是两种牙膏中的摩擦剂，根据你的推测</a:t>
                </a:r>
                <a:r>
                  <a:rPr lang="en-US" altLang="zh-CN" sz="1800" b="0" i="0">
                    <a:solidFill>
                      <a:srgbClr val="000000"/>
                    </a:solidFill>
                    <a:latin typeface="微软雅黑" pitchFamily="34" charset="0"/>
                    <a:ea typeface="微软雅黑" pitchFamily="34" charset="-122"/>
                    <a:cs typeface="微软雅黑" pitchFamily="34" charset="-120"/>
                  </a:rPr>
                  <a:t>，摩擦剂二氧化硅在水中的溶解性是</a:t>
                </a:r>
              </a:p>
              <a:p>
                <a:pPr latinLnBrk="1">
                  <a:lnSpc>
                    <a:spcPts val="2700"/>
                  </a:lnSpc>
                </a:pPr>
                <a:r>
                  <a:rPr lang="en-US" altLang="zh-CN" sz="1800" i="0">
                    <a:solidFill>
                      <a:srgbClr val="000000"/>
                    </a:solidFill>
                    <a:latin typeface="SimSun" pitchFamily="34" charset="0"/>
                    <a:ea typeface="SimSun" pitchFamily="34" charset="-122"/>
                    <a:cs typeface="SimSun" pitchFamily="34" charset="-120"/>
                  </a:rPr>
                  <a:t>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填“易溶”或“难溶”）。根据这两种物质所属的类别</a:t>
                </a:r>
                <a:r>
                  <a:rPr lang="en-US" altLang="zh-CN" sz="1800" b="0" i="0">
                    <a:solidFill>
                      <a:srgbClr val="000000"/>
                    </a:solidFill>
                    <a:latin typeface="微软雅黑" pitchFamily="34" charset="0"/>
                    <a:ea typeface="微软雅黑" pitchFamily="34" charset="-122"/>
                    <a:cs typeface="微软雅黑" pitchFamily="34" charset="-120"/>
                  </a:rPr>
                  <a:t>，可以预测</a:t>
                </a:r>
                <a:r>
                  <a:rPr lang="en-US" altLang="zh-CN" sz="1800" i="0">
                    <a:solidFill>
                      <a:srgbClr val="000000"/>
                    </a:solidFill>
                    <a:latin typeface="SimSun" pitchFamily="34" charset="0"/>
                    <a:ea typeface="SimSun" pitchFamily="34" charset="-122"/>
                    <a:cs typeface="SimSun" pitchFamily="34" charset="-120"/>
                  </a:rPr>
                  <a:t>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填化学式</a:t>
                </a:r>
                <a:r>
                  <a:rPr lang="en-US" altLang="zh-CN" sz="1800" b="0" i="0">
                    <a:solidFill>
                      <a:srgbClr val="000000"/>
                    </a:solidFill>
                    <a:latin typeface="微软雅黑" pitchFamily="34" charset="0"/>
                    <a:ea typeface="微软雅黑" pitchFamily="34" charset="-122"/>
                    <a:cs typeface="微软雅黑" pitchFamily="34" charset="-120"/>
                  </a:rPr>
                  <a:t>）有可能与</a:t>
                </a:r>
              </a:p>
              <a:p>
                <a:pPr latinLnBrk="1">
                  <a:lnSpc>
                    <a:spcPts val="27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溶液发生反应</a:t>
                </a:r>
                <a:r>
                  <a:rPr lang="en-US" altLang="zh-CN" sz="1800" b="0" i="0">
                    <a:solidFill>
                      <a:srgbClr val="000000"/>
                    </a:solidFill>
                    <a:latin typeface="微软雅黑" pitchFamily="34" charset="0"/>
                    <a:ea typeface="微软雅黑" pitchFamily="34" charset="-122"/>
                    <a:cs typeface="微软雅黑" pitchFamily="34" charset="-120"/>
                  </a:rPr>
                  <a:t>，做出这样预测的依据是</a:t>
                </a:r>
                <a:r>
                  <a:rPr lang="en-US" altLang="zh-CN" sz="1800" i="0">
                    <a:solidFill>
                      <a:srgbClr val="000000"/>
                    </a:solidFill>
                    <a:latin typeface="SimSun" pitchFamily="34" charset="0"/>
                    <a:ea typeface="SimSun" pitchFamily="34" charset="-122"/>
                    <a:cs typeface="SimSun" pitchFamily="34" charset="-120"/>
                  </a:rPr>
                  <a:t>___________________________________________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，倘若预测</a:t>
                </a:r>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正确，则反应的化学方程式为</a:t>
                </a:r>
                <a:r>
                  <a:rPr lang="en-US" altLang="zh-CN" i="0">
                    <a:solidFill>
                      <a:srgbClr val="000000"/>
                    </a:solidFill>
                    <a:latin typeface="SimSun" pitchFamily="34" charset="0"/>
                    <a:ea typeface="SimSun" pitchFamily="34" charset="-122"/>
                    <a:cs typeface="SimSun" pitchFamily="34" charset="-120"/>
                  </a:rPr>
                  <a:t>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3" name="QB_5_BD.513_1#881256b73?vop=1&amp;pid=1a3733c95&amp;color=0,0,0&amp;vtp=1&amp;bbb=1&amp;hb=1"/>
              <p:cNvSpPr>
                <a:spLocks noRot="1" noChangeAspect="1" noMove="1" noResize="1" noEditPoints="1" noAdjustHandles="1" noChangeArrowheads="1" noChangeShapeType="1" noTextEdit="1"/>
              </p:cNvSpPr>
              <p:nvPr/>
            </p:nvSpPr>
            <p:spPr>
              <a:xfrm>
                <a:off x="832104" y="1444799"/>
                <a:ext cx="10533888" cy="1371600"/>
              </a:xfrm>
              <a:prstGeom prst="rect">
                <a:avLst/>
              </a:prstGeom>
              <a:blipFill>
                <a:blip r:embed="rId3"/>
                <a:stretch>
                  <a:fillRect l="-1389" t="-3111" r="-1331" b="-8444"/>
                </a:stretch>
              </a:blipFill>
              <a:ln/>
            </p:spPr>
            <p:txBody>
              <a:bodyPr/>
              <a:lstStyle/>
              <a:p>
                <a:r>
                  <a:rPr lang="zh-CN" altLang="en-US">
                    <a:noFill/>
                  </a:rPr>
                  <a:t> </a:t>
                </a:r>
              </a:p>
            </p:txBody>
          </p:sp>
        </mc:Fallback>
      </mc:AlternateContent>
      <p:sp>
        <p:nvSpPr>
          <p:cNvPr id="4" name="QB_5_AN.514_1#881256b73.blank?vop=1&amp;pid=1a3733c95&amp;color=0,0,0&amp;vpa=260&amp;vtp=1&amp;bbb=1"/>
          <p:cNvSpPr/>
          <p:nvPr/>
        </p:nvSpPr>
        <p:spPr>
          <a:xfrm>
            <a:off x="901160" y="1757854"/>
            <a:ext cx="623888" cy="342900"/>
          </a:xfrm>
          <a:prstGeom prst="rect">
            <a:avLst/>
          </a:prstGeom>
          <a:noFill/>
          <a:ln/>
        </p:spPr>
        <p:txBody>
          <a:bodyPr wrap="none" lIns="0" tIns="0" rIns="0" bIns="0" rtlCol="0" anchor="t"/>
          <a:lstStyle/>
          <a:p>
            <a:pPr algn="ctr" latinLnBrk="1">
              <a:lnSpc>
                <a:spcPts val="2700"/>
              </a:lnSpc>
            </a:pPr>
            <a:r>
              <a:rPr lang="en-US" altLang="zh-CN" b="0" i="0">
                <a:solidFill>
                  <a:srgbClr val="FF0000"/>
                </a:solidFill>
                <a:latin typeface="微软雅黑" pitchFamily="34" charset="0"/>
                <a:ea typeface="微软雅黑" pitchFamily="34" charset="-122"/>
                <a:cs typeface="微软雅黑" pitchFamily="34" charset="-120"/>
              </a:rPr>
              <a:t>难溶</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5" name="QB_5_AN.515_1#881256b73.blank?vop=1&amp;pid=1a3733c95&amp;color=0,0,0&amp;vpa=261&amp;vtp=1&amp;bbb=1"/>
              <p:cNvSpPr/>
              <p:nvPr/>
            </p:nvSpPr>
            <p:spPr>
              <a:xfrm>
                <a:off x="8507667" y="1778435"/>
                <a:ext cx="549212"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SiO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5_AN.515_1#881256b73.blank?vop=1&amp;pid=1a3733c95&amp;color=0,0,0&amp;vpa=261&amp;vtp=1&amp;bbb=1"/>
              <p:cNvSpPr>
                <a:spLocks noRot="1" noChangeAspect="1" noMove="1" noResize="1" noEditPoints="1" noAdjustHandles="1" noChangeArrowheads="1" noChangeShapeType="1" noTextEdit="1"/>
              </p:cNvSpPr>
              <p:nvPr/>
            </p:nvSpPr>
            <p:spPr>
              <a:xfrm>
                <a:off x="8507667" y="1778435"/>
                <a:ext cx="549212" cy="279400"/>
              </a:xfrm>
              <a:prstGeom prst="rect">
                <a:avLst/>
              </a:prstGeom>
              <a:blipFill>
                <a:blip r:embed="rId4"/>
                <a:stretch>
                  <a:fillRect l="-5556"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516_1#881256b73.blank?vop=1&amp;pid=1a3733c95&amp;color=0,0,0&amp;vpa=262&amp;vtp=1&amp;bbb=1"/>
              <p:cNvSpPr/>
              <p:nvPr/>
            </p:nvSpPr>
            <p:spPr>
              <a:xfrm>
                <a:off x="5258849" y="2116446"/>
                <a:ext cx="4941824"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SiO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属于酸性氧化物，能够与碱反应生成盐和水</a:t>
                </a:r>
                <a:endParaRPr lang="en-US" altLang="zh-CN" sz="100" dirty="0">
                  <a:solidFill>
                    <a:srgbClr val="FF0000"/>
                  </a:solidFill>
                </a:endParaRPr>
              </a:p>
            </p:txBody>
          </p:sp>
        </mc:Choice>
        <mc:Fallback xmlns="">
          <p:sp>
            <p:nvSpPr>
              <p:cNvPr id="6" name="QB_5_AN.516_1#881256b73.blank?vop=1&amp;pid=1a3733c95&amp;color=0,0,0&amp;vpa=262&amp;vtp=1&amp;bbb=1"/>
              <p:cNvSpPr>
                <a:spLocks noRot="1" noChangeAspect="1" noMove="1" noResize="1" noEditPoints="1" noAdjustHandles="1" noChangeArrowheads="1" noChangeShapeType="1" noTextEdit="1"/>
              </p:cNvSpPr>
              <p:nvPr/>
            </p:nvSpPr>
            <p:spPr>
              <a:xfrm>
                <a:off x="5258849" y="2116446"/>
                <a:ext cx="4941824" cy="279400"/>
              </a:xfrm>
              <a:prstGeom prst="rect">
                <a:avLst/>
              </a:prstGeom>
              <a:blipFill>
                <a:blip r:embed="rId5"/>
                <a:stretch>
                  <a:fillRect l="-247" t="-32609" r="-1358" b="-4565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AN.517_1#881256b73.blank?vop=1&amp;pid=1a3733c95&amp;color=0,0,0&amp;vpa=263&amp;vtp=1&amp;bbb=1&amp;rh=23.75"/>
              <p:cNvSpPr/>
              <p:nvPr/>
            </p:nvSpPr>
            <p:spPr>
              <a:xfrm>
                <a:off x="3808666" y="2440296"/>
                <a:ext cx="3418904"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SiO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NaOH</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SiO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5_AN.517_1#881256b73.blank?vop=1&amp;pid=1a3733c95&amp;color=0,0,0&amp;vpa=263&amp;vtp=1&amp;bbb=1&amp;rh=23.75"/>
              <p:cNvSpPr>
                <a:spLocks noRot="1" noChangeAspect="1" noMove="1" noResize="1" noEditPoints="1" noAdjustHandles="1" noChangeArrowheads="1" noChangeShapeType="1" noTextEdit="1"/>
              </p:cNvSpPr>
              <p:nvPr/>
            </p:nvSpPr>
            <p:spPr>
              <a:xfrm>
                <a:off x="3808666" y="2440296"/>
                <a:ext cx="3418904" cy="301625"/>
              </a:xfrm>
              <a:prstGeom prst="rect">
                <a:avLst/>
              </a:prstGeom>
              <a:blipFill>
                <a:blip r:embed="rId6"/>
                <a:stretch>
                  <a:fillRect l="-891" r="-713"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P_5_BD#0c84cd2f7?pid=1a3733c95&amp;color=0,0,0&amp;vtp=1&amp;bbb=1&amp;hb=1"/>
              <p:cNvSpPr/>
              <p:nvPr/>
            </p:nvSpPr>
            <p:spPr>
              <a:xfrm>
                <a:off x="832104" y="2829099"/>
                <a:ext cx="10533888" cy="685800"/>
              </a:xfrm>
              <a:prstGeom prst="rect">
                <a:avLst/>
              </a:prstGeom>
              <a:noFill/>
              <a:ln/>
            </p:spPr>
            <p:txBody>
              <a:bodyPr wrap="none" lIns="0" tIns="0" rIns="0" bIns="0" rtlCol="0" anchor="t"/>
              <a:lstStyle/>
              <a:p>
                <a:pPr algn="l" latinLnBrk="1">
                  <a:lnSpc>
                    <a:spcPts val="2700"/>
                  </a:lnSpc>
                </a:pPr>
                <a:r>
                  <a:rPr lang="en-US" altLang="zh-CN" sz="1800" b="0" i="0" dirty="0">
                    <a:solidFill>
                      <a:srgbClr val="000000"/>
                    </a:solidFill>
                    <a:latin typeface="微软雅黑" pitchFamily="34" charset="0"/>
                    <a:ea typeface="微软雅黑" pitchFamily="34" charset="-122"/>
                    <a:cs typeface="微软雅黑" pitchFamily="34" charset="-120"/>
                  </a:rPr>
                  <a:t>Ⅱ.高锰酸钾</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是常用氧化剂，主要用于化工、防腐及制药工业等。以软锰矿</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主要成分为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为</a:t>
                </a:r>
              </a:p>
              <a:p>
                <a:pPr latinLnBrk="1">
                  <a:lnSpc>
                    <a:spcPts val="2700"/>
                  </a:lnSpc>
                </a:pPr>
                <a:r>
                  <a:rPr lang="en-US" altLang="zh-CN" b="0" i="0">
                    <a:solidFill>
                      <a:srgbClr val="000000"/>
                    </a:solidFill>
                    <a:latin typeface="微软雅黑" pitchFamily="34" charset="0"/>
                    <a:ea typeface="微软雅黑" pitchFamily="34" charset="-122"/>
                    <a:cs typeface="微软雅黑" pitchFamily="34" charset="-120"/>
                  </a:rPr>
                  <a:t>原料生产高锰酸钾的工艺路线如下</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8" name="P_5_BD#0c84cd2f7?pid=1a3733c95&amp;color=0,0,0&amp;vtp=1&amp;bbb=1&amp;hb=1"/>
              <p:cNvSpPr>
                <a:spLocks noRot="1" noChangeAspect="1" noMove="1" noResize="1" noEditPoints="1" noAdjustHandles="1" noChangeArrowheads="1" noChangeShapeType="1" noTextEdit="1"/>
              </p:cNvSpPr>
              <p:nvPr/>
            </p:nvSpPr>
            <p:spPr>
              <a:xfrm>
                <a:off x="832104" y="2829099"/>
                <a:ext cx="10533888" cy="685800"/>
              </a:xfrm>
              <a:prstGeom prst="rect">
                <a:avLst/>
              </a:prstGeom>
              <a:blipFill>
                <a:blip r:embed="rId7"/>
                <a:stretch>
                  <a:fillRect l="-1389" t="-6195" r="-289" b="-15929"/>
                </a:stretch>
              </a:blipFill>
              <a:ln/>
            </p:spPr>
            <p:txBody>
              <a:bodyPr/>
              <a:lstStyle/>
              <a:p>
                <a:r>
                  <a:rPr lang="zh-CN" altLang="en-US">
                    <a:noFill/>
                  </a:rPr>
                  <a:t> </a:t>
                </a:r>
              </a:p>
            </p:txBody>
          </p:sp>
        </mc:Fallback>
      </mc:AlternateContent>
      <p:pic>
        <p:nvPicPr>
          <p:cNvPr id="9" name="P_5_BD#0c84cd2f7?pid=1a3733c95&amp;color=0,0,0&amp;tib=255,255,255&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6784848" y="3429000"/>
            <a:ext cx="4581144" cy="130759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0" name="QB_5_BD.518_1#9bde5fd58?sp=1&amp;vop=1&amp;pid=1a3733c95&amp;color=0,0,0&amp;vtp=1&amp;bbb=1&amp;hb=1"/>
              <p:cNvSpPr/>
              <p:nvPr/>
            </p:nvSpPr>
            <p:spPr>
              <a:xfrm>
                <a:off x="826008" y="3527599"/>
                <a:ext cx="10533888" cy="1028700"/>
              </a:xfrm>
              <a:prstGeom prst="rect">
                <a:avLst/>
              </a:prstGeom>
              <a:noFill/>
              <a:ln/>
            </p:spPr>
            <p:txBody>
              <a:bodyPr wrap="none" lIns="0" tIns="0" rIns="0" bIns="0" rtlCol="0" anchor="t"/>
              <a:lstStyle/>
              <a:p>
                <a:pPr algn="l" latinLnBrk="1">
                  <a:lnSpc>
                    <a:spcPts val="2700"/>
                  </a:lnSpc>
                </a:pPr>
                <a:r>
                  <a:rPr lang="en-US" altLang="zh-CN" sz="1800" b="0" i="0" dirty="0">
                    <a:solidFill>
                      <a:srgbClr val="000000"/>
                    </a:solidFill>
                    <a:latin typeface="微软雅黑" pitchFamily="34" charset="0"/>
                    <a:ea typeface="微软雅黑" pitchFamily="34" charset="-122"/>
                    <a:cs typeface="微软雅黑" pitchFamily="34" charset="-120"/>
                  </a:rPr>
                  <a:t>（2）在“平炉”中，氢氧化钾和软锰矿粉在富氧空气的</a:t>
                </a:r>
              </a:p>
              <a:p>
                <a:pPr algn="l" latinLnBrk="1">
                  <a:lnSpc>
                    <a:spcPts val="2700"/>
                  </a:lnSpc>
                </a:pPr>
                <a:r>
                  <a:rPr lang="en-US" altLang="zh-CN" sz="1800" b="0" i="0" dirty="0" err="1">
                    <a:solidFill>
                      <a:srgbClr val="000000"/>
                    </a:solidFill>
                    <a:latin typeface="微软雅黑" pitchFamily="34" charset="0"/>
                    <a:ea typeface="微软雅黑" pitchFamily="34" charset="-122"/>
                    <a:cs typeface="微软雅黑" pitchFamily="34" charset="-120"/>
                  </a:rPr>
                  <a:t>气流中生成</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err="1">
                    <a:solidFill>
                      <a:srgbClr val="000000"/>
                    </a:solidFill>
                    <a:latin typeface="微软雅黑" pitchFamily="34" charset="0"/>
                    <a:ea typeface="微软雅黑" pitchFamily="34" charset="-122"/>
                    <a:cs typeface="微软雅黑" pitchFamily="34" charset="-120"/>
                  </a:rPr>
                  <a:t>发生反应的化学方程式为</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2700"/>
                  </a:lnSpc>
                </a:pPr>
                <a:r>
                  <a:rPr lang="en-US" altLang="zh-CN" sz="1800" i="0" dirty="0">
                    <a:solidFill>
                      <a:srgbClr val="000000"/>
                    </a:solidFill>
                    <a:latin typeface="SimSun" pitchFamily="34" charset="0"/>
                    <a:ea typeface="SimSun" pitchFamily="34" charset="-122"/>
                    <a:cs typeface="SimSun" pitchFamily="34" charset="-120"/>
                  </a:rPr>
                  <a:t>_______________________________________</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2700"/>
                  </a:lnSpc>
                </a:pP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err="1">
                    <a:solidFill>
                      <a:srgbClr val="000000"/>
                    </a:solidFill>
                    <a:latin typeface="微软雅黑" pitchFamily="34" charset="0"/>
                    <a:ea typeface="微软雅黑" pitchFamily="34" charset="-122"/>
                    <a:cs typeface="微软雅黑" pitchFamily="34" charset="-120"/>
                  </a:rPr>
                  <a:t>是该反应中的</a:t>
                </a:r>
                <a:r>
                  <a:rPr lang="en-US" altLang="zh-CN" i="0" dirty="0">
                    <a:solidFill>
                      <a:srgbClr val="000000"/>
                    </a:solidFill>
                    <a:latin typeface="SimSun" pitchFamily="34" charset="0"/>
                    <a:ea typeface="SimSun" pitchFamily="34" charset="-122"/>
                    <a:cs typeface="SimSun" pitchFamily="34" charset="-120"/>
                  </a:rPr>
                  <a:t>________</a:t>
                </a:r>
                <a:r>
                  <a:rPr lang="en-US" altLang="zh-CN" b="0" i="0" dirty="0">
                    <a:solidFill>
                      <a:srgbClr val="000000"/>
                    </a:solidFill>
                    <a:latin typeface="微软雅黑" pitchFamily="34" charset="0"/>
                    <a:ea typeface="微软雅黑" pitchFamily="34" charset="-122"/>
                    <a:cs typeface="微软雅黑" pitchFamily="34" charset="-120"/>
                  </a:rPr>
                  <a:t>（填“氧化剂”“</a:t>
                </a:r>
                <a:r>
                  <a:rPr lang="en-US" altLang="zh-CN" b="0" i="0" dirty="0" err="1">
                    <a:solidFill>
                      <a:srgbClr val="000000"/>
                    </a:solidFill>
                    <a:latin typeface="微软雅黑" pitchFamily="34" charset="0"/>
                    <a:ea typeface="微软雅黑" pitchFamily="34" charset="-122"/>
                    <a:cs typeface="微软雅黑" pitchFamily="34" charset="-120"/>
                  </a:rPr>
                  <a:t>还原剂</a:t>
                </a:r>
                <a:r>
                  <a:rPr lang="en-US" altLang="zh-CN" b="0" i="0" dirty="0">
                    <a:solidFill>
                      <a:srgbClr val="000000"/>
                    </a:solidFill>
                    <a:latin typeface="微软雅黑" pitchFamily="34" charset="0"/>
                    <a:ea typeface="微软雅黑" pitchFamily="34" charset="-122"/>
                    <a:cs typeface="微软雅黑" pitchFamily="34" charset="-120"/>
                  </a:rPr>
                  <a:t>”</a:t>
                </a:r>
              </a:p>
              <a:p>
                <a:pPr latinLnBrk="1">
                  <a:lnSpc>
                    <a:spcPts val="2700"/>
                  </a:lnSpc>
                </a:pPr>
                <a:r>
                  <a:rPr lang="en-US" altLang="zh-CN" b="0" i="0" dirty="0">
                    <a:solidFill>
                      <a:srgbClr val="000000"/>
                    </a:solidFill>
                    <a:latin typeface="微软雅黑" pitchFamily="34" charset="0"/>
                    <a:ea typeface="微软雅黑" pitchFamily="34" charset="-122"/>
                    <a:cs typeface="微软雅黑" pitchFamily="34" charset="-120"/>
                  </a:rPr>
                  <a:t>“氧化产物”或“还原产物”）。</a:t>
                </a:r>
                <a:endParaRPr lang="en-US" altLang="zh-CN" dirty="0">
                  <a:solidFill>
                    <a:srgbClr val="000000"/>
                  </a:solidFill>
                </a:endParaRPr>
              </a:p>
            </p:txBody>
          </p:sp>
        </mc:Choice>
        <mc:Fallback>
          <p:sp>
            <p:nvSpPr>
              <p:cNvPr id="10" name="QB_5_BD.518_1#9bde5fd58?sp=1&amp;vop=1&amp;pid=1a3733c95&amp;color=0,0,0&amp;vtp=1&amp;bbb=1&amp;hb=1"/>
              <p:cNvSpPr>
                <a:spLocks noRot="1" noChangeAspect="1" noMove="1" noResize="1" noEditPoints="1" noAdjustHandles="1" noChangeArrowheads="1" noChangeShapeType="1" noTextEdit="1"/>
              </p:cNvSpPr>
              <p:nvPr/>
            </p:nvSpPr>
            <p:spPr>
              <a:xfrm>
                <a:off x="826008" y="3527599"/>
                <a:ext cx="10533888" cy="1028700"/>
              </a:xfrm>
              <a:prstGeom prst="rect">
                <a:avLst/>
              </a:prstGeom>
              <a:blipFill>
                <a:blip r:embed="rId9"/>
                <a:stretch>
                  <a:fillRect l="-1389" t="-4167" b="-77976"/>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QB_5_AN.519_1#9bde5fd58.blank?vop=1&amp;pid=1a3733c95&amp;color=0,0,0&amp;vpa=264&amp;vtp=1&amp;bbb=1"/>
              <p:cNvSpPr/>
              <p:nvPr/>
            </p:nvSpPr>
            <p:spPr>
              <a:xfrm>
                <a:off x="832104" y="4144634"/>
                <a:ext cx="4388549" cy="406400"/>
              </a:xfrm>
              <a:prstGeom prst="rect">
                <a:avLst/>
              </a:prstGeom>
              <a:noFill/>
              <a:ln/>
            </p:spPr>
            <p:txBody>
              <a:bodyPr wrap="none" lIns="0" tIns="0" rIns="0" bIns="0" rtlCol="0" anchor="t"/>
              <a:lstStyle/>
              <a:p>
                <a:pPr algn="ctr" latinLnBrk="1">
                  <a:lnSpc>
                    <a:spcPts val="3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KOH</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1" name="QB_5_AN.519_1#9bde5fd58.blank?vop=1&amp;pid=1a3733c95&amp;color=0,0,0&amp;vpa=264&amp;vtp=1&amp;bbb=1"/>
              <p:cNvSpPr>
                <a:spLocks noRot="1" noChangeAspect="1" noMove="1" noResize="1" noEditPoints="1" noAdjustHandles="1" noChangeArrowheads="1" noChangeShapeType="1" noTextEdit="1"/>
              </p:cNvSpPr>
              <p:nvPr/>
            </p:nvSpPr>
            <p:spPr>
              <a:xfrm>
                <a:off x="832104" y="4144634"/>
                <a:ext cx="4388549" cy="406400"/>
              </a:xfrm>
              <a:prstGeom prst="rect">
                <a:avLst/>
              </a:prstGeom>
              <a:blipFill>
                <a:blip r:embed="rId10"/>
                <a:stretch>
                  <a:fillRect l="-695" t="-11940" r="-695"/>
                </a:stretch>
              </a:blipFill>
              <a:ln/>
            </p:spPr>
            <p:txBody>
              <a:bodyPr/>
              <a:lstStyle/>
              <a:p>
                <a:r>
                  <a:rPr lang="zh-CN" altLang="en-US">
                    <a:noFill/>
                  </a:rPr>
                  <a:t> </a:t>
                </a:r>
              </a:p>
            </p:txBody>
          </p:sp>
        </mc:Fallback>
      </mc:AlternateContent>
      <p:sp>
        <p:nvSpPr>
          <p:cNvPr id="12" name="QB_5_AN.520_1#9bde5fd58.blank?vop=1&amp;pid=1a3733c95&amp;color=0,0,0&amp;vpa=265&amp;vtp=1&amp;bbb=1"/>
          <p:cNvSpPr/>
          <p:nvPr/>
        </p:nvSpPr>
        <p:spPr>
          <a:xfrm>
            <a:off x="2771426" y="4474996"/>
            <a:ext cx="852488" cy="342900"/>
          </a:xfrm>
          <a:prstGeom prst="rect">
            <a:avLst/>
          </a:prstGeom>
          <a:noFill/>
          <a:ln/>
        </p:spPr>
        <p:txBody>
          <a:bodyPr wrap="none" lIns="0" tIns="0" rIns="0" bIns="0" rtlCol="0" anchor="t"/>
          <a:lstStyle/>
          <a:p>
            <a:pPr algn="ctr" latinLnBrk="1">
              <a:lnSpc>
                <a:spcPts val="2700"/>
              </a:lnSpc>
            </a:pPr>
            <a:r>
              <a:rPr lang="en-US" altLang="zh-CN" b="0" i="0" dirty="0">
                <a:solidFill>
                  <a:srgbClr val="FF0000"/>
                </a:solidFill>
                <a:latin typeface="微软雅黑" pitchFamily="34" charset="0"/>
                <a:ea typeface="微软雅黑" pitchFamily="34" charset="-122"/>
                <a:cs typeface="微软雅黑" pitchFamily="34" charset="-120"/>
              </a:rPr>
              <a:t>还原剂</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 calcmode="lin" valueType="num">
                                      <p:cBhvr additive="base">
                                        <p:cTn id="3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7">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anim calcmode="lin" valueType="num">
                                      <p:cBhvr additive="base">
                                        <p:cTn id="4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 calcmode="lin" valueType="num">
                                      <p:cBhvr additive="base">
                                        <p:cTn id="4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 calcmode="lin" valueType="num">
                                      <p:cBhvr additive="base">
                                        <p:cTn id="5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2">
                                            <p:bg/>
                                          </p:spTgt>
                                        </p:tgtEl>
                                        <p:attrNameLst>
                                          <p:attrName>style.visibility</p:attrName>
                                        </p:attrNameLst>
                                      </p:cBhvr>
                                      <p:to>
                                        <p:strVal val="visible"/>
                                      </p:to>
                                    </p:set>
                                    <p:anim calcmode="lin" valueType="num">
                                      <p:cBhvr additive="base">
                                        <p:cTn id="5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2">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2">
                                            <p:txEl>
                                              <p:pRg st="0" end="0"/>
                                            </p:txEl>
                                          </p:spTgt>
                                        </p:tgtEl>
                                        <p:attrNameLst>
                                          <p:attrName>style.visibility</p:attrName>
                                        </p:attrNameLst>
                                      </p:cBhvr>
                                      <p:to>
                                        <p:strVal val="visible"/>
                                      </p:to>
                                    </p:set>
                                    <p:anim calcmode="lin" valueType="num">
                                      <p:cBhvr additive="base">
                                        <p:cTn id="6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11" grpId="0" build="p" animBg="1"/>
      <p:bldP spid="12" grpId="0" build="p" animBg="1"/>
    </p:bldLst>
  </p:timing>
</p:sld>
</file>

<file path=ppt/slides/slide149.xml><?xml version="1.0" encoding="utf-8"?>
<p:sld xmlns:a="http://schemas.openxmlformats.org/drawingml/2006/main" xmlns:r="http://schemas.openxmlformats.org/officeDocument/2006/relationships" xmlns:p="http://schemas.openxmlformats.org/presentationml/2006/main">
  <p:cSld name="Slide 155&amp;si=15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521_1#b335443c8?vop=1&amp;pid=1a3733c95&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（3</a:t>
                </a:r>
                <a:r>
                  <a:rPr lang="en-US" altLang="zh-CN" sz="18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的工艺有两种，分别是“电解法”</a:t>
                </a:r>
                <a:r>
                  <a:rPr lang="en-US" altLang="zh-CN" sz="1800" b="0" i="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歧化法”。</a:t>
                </a:r>
                <a:endParaRPr lang="en-US" altLang="zh-CN" sz="1800" dirty="0">
                  <a:solidFill>
                    <a:srgbClr val="000000"/>
                  </a:solidFill>
                </a:endParaRPr>
              </a:p>
            </p:txBody>
          </p:sp>
        </mc:Choice>
        <mc:Fallback xmlns="">
          <p:sp>
            <p:nvSpPr>
              <p:cNvPr id="2" name="QO_5_BD.521_1#b335443c8?vop=1&amp;pid=1a3733c95&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6_BD.522_1#457c6dbde?sp=1&amp;vop=1&amp;pid=b335443c8&amp;color=0,0,0&amp;vtp=1&amp;bbb=1&amp;hb=1"/>
              <p:cNvSpPr/>
              <p:nvPr/>
            </p:nvSpPr>
            <p:spPr>
              <a:xfrm>
                <a:off x="832104" y="152989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①“电解法</a:t>
                </a:r>
                <a:r>
                  <a:rPr lang="en-US" altLang="zh-CN" sz="1800" b="0" i="0">
                    <a:solidFill>
                      <a:srgbClr val="000000"/>
                    </a:solidFill>
                    <a:latin typeface="微软雅黑" pitchFamily="34" charset="0"/>
                    <a:ea typeface="微软雅黑" pitchFamily="34" charset="-122"/>
                    <a:cs typeface="微软雅黑" pitchFamily="34" charset="-120"/>
                  </a:rPr>
                  <a:t>”即电解</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的水溶液</a:t>
                </a:r>
                <a:r>
                  <a:rPr lang="en-US" altLang="zh-CN" sz="1800" b="0" i="0">
                    <a:solidFill>
                      <a:srgbClr val="000000"/>
                    </a:solidFill>
                    <a:latin typeface="微软雅黑" pitchFamily="34" charset="0"/>
                    <a:ea typeface="微软雅黑" pitchFamily="34" charset="-122"/>
                    <a:cs typeface="微软雅黑" pitchFamily="34" charset="-120"/>
                  </a:rPr>
                  <a:t>，得到</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的同时还能获得</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，则该反应的化学方程式为</a:t>
                </a:r>
              </a:p>
              <a:p>
                <a:pPr latinLnBrk="1">
                  <a:lnSpc>
                    <a:spcPts val="3300"/>
                  </a:lnSpc>
                </a:pPr>
                <a:r>
                  <a:rPr lang="en-US" altLang="zh-CN" sz="1800" i="0">
                    <a:solidFill>
                      <a:srgbClr val="000000"/>
                    </a:solidFill>
                    <a:latin typeface="SimSun" pitchFamily="34" charset="0"/>
                    <a:ea typeface="SimSun" pitchFamily="34" charset="-122"/>
                    <a:cs typeface="SimSun" pitchFamily="34" charset="-120"/>
                  </a:rPr>
                  <a:t>_________________________________________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另一副产物</a:t>
                </a:r>
                <a:r>
                  <a:rPr lang="en-US" altLang="zh-CN" i="0">
                    <a:solidFill>
                      <a:srgbClr val="000000"/>
                    </a:solidFill>
                    <a:latin typeface="SimSun" pitchFamily="34" charset="0"/>
                    <a:ea typeface="SimSun" pitchFamily="34" charset="-122"/>
                    <a:cs typeface="SimSun" pitchFamily="34" charset="-120"/>
                  </a:rPr>
                  <a:t>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填化学式）回收后可以循环使用。</a:t>
                </a:r>
                <a:endParaRPr lang="en-US" altLang="zh-CN" dirty="0">
                  <a:solidFill>
                    <a:srgbClr val="000000"/>
                  </a:solidFill>
                </a:endParaRPr>
              </a:p>
            </p:txBody>
          </p:sp>
        </mc:Choice>
        <mc:Fallback xmlns="">
          <p:sp>
            <p:nvSpPr>
              <p:cNvPr id="3" name="QB_6_BD.522_1#457c6dbde?sp=1&amp;vop=1&amp;pid=b335443c8&amp;color=0,0,0&amp;vtp=1&amp;bbb=1&amp;hb=1"/>
              <p:cNvSpPr>
                <a:spLocks noRot="1" noChangeAspect="1" noMove="1" noResize="1" noEditPoints="1" noAdjustHandles="1" noChangeArrowheads="1" noChangeShapeType="1" noTextEdit="1"/>
              </p:cNvSpPr>
              <p:nvPr/>
            </p:nvSpPr>
            <p:spPr>
              <a:xfrm>
                <a:off x="832104" y="1529890"/>
                <a:ext cx="10533888" cy="1257300"/>
              </a:xfrm>
              <a:prstGeom prst="rect">
                <a:avLst/>
              </a:prstGeom>
              <a:blipFill>
                <a:blip r:embed="rId4"/>
                <a:stretch>
                  <a:fillRect l="-1389" b="-72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AN.523_1#457c6dbde.blank?vop=1&amp;pid=b335443c8&amp;color=0,0,0&amp;vpa=266&amp;vtp=1&amp;bbb=1&amp;rh=28.18504"/>
              <p:cNvSpPr/>
              <p:nvPr/>
            </p:nvSpPr>
            <p:spPr>
              <a:xfrm>
                <a:off x="849566" y="1953696"/>
                <a:ext cx="4650486" cy="357950"/>
              </a:xfrm>
              <a:prstGeom prst="rect">
                <a:avLst/>
              </a:prstGeom>
              <a:noFill/>
              <a:ln/>
            </p:spPr>
            <p:txBody>
              <a:bodyPr wrap="none" lIns="0" tIns="0" rIns="0" bIns="0" rtlCol="0" anchor="t"/>
              <a:lstStyle/>
              <a:p>
                <a:pPr algn="ctr" latinLnBrk="1">
                  <a:lnSpc>
                    <a:spcPts val="33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电解</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KOH</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6_AN.523_1#457c6dbde.blank?vop=1&amp;pid=b335443c8&amp;color=0,0,0&amp;vpa=266&amp;vtp=1&amp;bbb=1&amp;rh=28.18504"/>
              <p:cNvSpPr>
                <a:spLocks noRot="1" noChangeAspect="1" noMove="1" noResize="1" noEditPoints="1" noAdjustHandles="1" noChangeArrowheads="1" noChangeShapeType="1" noTextEdit="1"/>
              </p:cNvSpPr>
              <p:nvPr/>
            </p:nvSpPr>
            <p:spPr>
              <a:xfrm>
                <a:off x="849566" y="1953696"/>
                <a:ext cx="4650486" cy="357950"/>
              </a:xfrm>
              <a:prstGeom prst="rect">
                <a:avLst/>
              </a:prstGeom>
              <a:blipFill>
                <a:blip r:embed="rId5"/>
                <a:stretch>
                  <a:fillRect l="-524" t="-16949" r="-655" b="-1186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AN.524_1#457c6dbde.blank?vop=1&amp;pid=b335443c8&amp;color=0,0,0&amp;vpa=267&amp;vtp=1&amp;bbb=1"/>
              <p:cNvSpPr/>
              <p:nvPr/>
            </p:nvSpPr>
            <p:spPr>
              <a:xfrm>
                <a:off x="1979867" y="2418770"/>
                <a:ext cx="568325"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KOH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6_AN.524_1#457c6dbde.blank?vop=1&amp;pid=b335443c8&amp;color=0,0,0&amp;vpa=267&amp;vtp=1&amp;bbb=1"/>
              <p:cNvSpPr>
                <a:spLocks noRot="1" noChangeAspect="1" noMove="1" noResize="1" noEditPoints="1" noAdjustHandles="1" noChangeArrowheads="1" noChangeShapeType="1" noTextEdit="1"/>
              </p:cNvSpPr>
              <p:nvPr/>
            </p:nvSpPr>
            <p:spPr>
              <a:xfrm>
                <a:off x="1979867" y="2418770"/>
                <a:ext cx="568325" cy="279400"/>
              </a:xfrm>
              <a:prstGeom prst="rect">
                <a:avLst/>
              </a:prstGeom>
              <a:blipFill>
                <a:blip r:embed="rId6"/>
                <a:stretch>
                  <a:fillRect l="-5376" r="-4301" b="-217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BD.525_1#afe789c28?vop=1&amp;pid=b335443c8&amp;color=0,0,0&amp;vtp=1&amp;bbb=1&amp;hb=1"/>
              <p:cNvSpPr/>
              <p:nvPr/>
            </p:nvSpPr>
            <p:spPr>
              <a:xfrm>
                <a:off x="832104" y="2799890"/>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②“</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歧化法”为传统生产工艺</a:t>
                </a:r>
                <a:r>
                  <a:rPr lang="en-US" altLang="zh-CN" sz="1800" b="0" i="0">
                    <a:solidFill>
                      <a:srgbClr val="000000"/>
                    </a:solidFill>
                    <a:latin typeface="微软雅黑" pitchFamily="34" charset="0"/>
                    <a:ea typeface="微软雅黑" pitchFamily="34" charset="-122"/>
                    <a:cs typeface="微软雅黑" pitchFamily="34" charset="-120"/>
                  </a:rPr>
                  <a:t>，即在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溶液中通入过量的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气体，</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发生歧化反应</a:t>
                </a:r>
                <a:r>
                  <a:rPr lang="en-US" altLang="zh-CN" sz="1800" b="0" i="0">
                    <a:solidFill>
                      <a:srgbClr val="000000"/>
                    </a:solidFill>
                    <a:latin typeface="微软雅黑" pitchFamily="34" charset="0"/>
                    <a:ea typeface="微软雅黑" pitchFamily="34" charset="-122"/>
                    <a:cs typeface="微软雅黑" pitchFamily="34" charset="-120"/>
                  </a:rPr>
                  <a:t>，产</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物中锰元素的存在形式为</a:t>
                </a:r>
                <a14:m>
                  <m:oMath xmlns:m="http://schemas.openxmlformats.org/officeDocument/2006/math">
                    <m:sSubSup>
                      <m:sSub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，反应中氧化剂与还原剂的质量比为</a:t>
                </a:r>
                <a:r>
                  <a:rPr lang="en-US" altLang="zh-CN" i="0">
                    <a:solidFill>
                      <a:srgbClr val="000000"/>
                    </a:solidFill>
                    <a:latin typeface="SimSun" pitchFamily="34" charset="0"/>
                    <a:ea typeface="SimSun" pitchFamily="34" charset="-122"/>
                    <a:cs typeface="SimSun" pitchFamily="34" charset="-120"/>
                  </a:rPr>
                  <a:t>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6" name="QB_6_BD.525_1#afe789c28?vop=1&amp;pid=b335443c8&amp;color=0,0,0&amp;vtp=1&amp;bbb=1&amp;hb=1"/>
              <p:cNvSpPr>
                <a:spLocks noRot="1" noChangeAspect="1" noMove="1" noResize="1" noEditPoints="1" noAdjustHandles="1" noChangeArrowheads="1" noChangeShapeType="1" noTextEdit="1"/>
              </p:cNvSpPr>
              <p:nvPr/>
            </p:nvSpPr>
            <p:spPr>
              <a:xfrm>
                <a:off x="832104" y="2799890"/>
                <a:ext cx="10533888" cy="838200"/>
              </a:xfrm>
              <a:prstGeom prst="rect">
                <a:avLst/>
              </a:prstGeom>
              <a:blipFill>
                <a:blip r:embed="rId7"/>
                <a:stretch>
                  <a:fillRect l="-1389" r="-521" b="-10870"/>
                </a:stretch>
              </a:blipFill>
              <a:ln/>
            </p:spPr>
            <p:txBody>
              <a:bodyPr/>
              <a:lstStyle/>
              <a:p>
                <a:r>
                  <a:rPr lang="zh-CN" altLang="en-US">
                    <a:noFill/>
                  </a:rPr>
                  <a:t> </a:t>
                </a:r>
              </a:p>
            </p:txBody>
          </p:sp>
        </mc:Fallback>
      </mc:AlternateContent>
      <p:sp>
        <p:nvSpPr>
          <p:cNvPr id="7" name="QB_6_AN.526_1#afe789c28.blank?vop=1&amp;pid=b335443c8&amp;color=0,0,0&amp;vpa=268&amp;vtp=1&amp;bbb=1"/>
          <p:cNvSpPr/>
          <p:nvPr/>
        </p:nvSpPr>
        <p:spPr>
          <a:xfrm>
            <a:off x="8398795" y="3188510"/>
            <a:ext cx="63023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1∶2</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38_1#e53c301ac?vop=1&amp;pid=332c0fbad&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新制氯水中含有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分子，它们分别属于单质、氧化物、酸</a:t>
                </a:r>
                <a:r>
                  <a:rPr lang="en-US" altLang="zh-CN" sz="1800" b="0" i="0">
                    <a:solidFill>
                      <a:srgbClr val="000000"/>
                    </a:solidFill>
                    <a:latin typeface="微软雅黑" pitchFamily="34" charset="0"/>
                    <a:ea typeface="微软雅黑" pitchFamily="34" charset="-122"/>
                    <a:cs typeface="微软雅黑" pitchFamily="34" charset="-120"/>
                  </a:rPr>
                  <a:t>，下列物质与上述三种物质的类</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别完全不同的是(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38_1#e53c301ac?vop=1&amp;pid=332c0fbad&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5_AN.39_1#e53c301ac.bracket?vop=1&amp;pid=332c0fbad&amp;color=0,0,0&amp;vpa=23&amp;vtp=1"/>
          <p:cNvSpPr/>
          <p:nvPr/>
        </p:nvSpPr>
        <p:spPr>
          <a:xfrm>
            <a:off x="2628360" y="15067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5_BD.38_2#e53c301ac.choices?vop=1&amp;pid=332c0fbad&amp;color=0,0,0&amp;vtp=1&amp;bbb=1"/>
              <p:cNvSpPr/>
              <p:nvPr/>
            </p:nvSpPr>
            <p:spPr>
              <a:xfrm>
                <a:off x="832104" y="1948990"/>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423922" algn="l"/>
                    <a:tab pos="5266944" algn="l"/>
                    <a:tab pos="794486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38_2#e53c301ac.choices?vop=1&amp;pid=332c0fbad&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a:blip r:embed="rId4"/>
                <a:stretch>
                  <a:fillRect l="-1389" b="-1688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0.xml><?xml version="1.0" encoding="utf-8"?>
<p:sld xmlns:a="http://schemas.openxmlformats.org/drawingml/2006/main" xmlns:r="http://schemas.openxmlformats.org/officeDocument/2006/relationships" xmlns:p="http://schemas.openxmlformats.org/presentationml/2006/main">
  <p:cSld name="Slide 156&amp;si=156">
    <p:spTree>
      <p:nvGrpSpPr>
        <p:cNvPr id="1" name=""/>
        <p:cNvGrpSpPr/>
        <p:nvPr/>
      </p:nvGrpSpPr>
      <p:grpSpPr>
        <a:xfrm>
          <a:off x="0" y="0"/>
          <a:ext cx="0" cy="0"/>
          <a:chOff x="0" y="0"/>
          <a:chExt cx="0" cy="0"/>
        </a:xfrm>
      </p:grpSpPr>
      <p:sp>
        <p:nvSpPr>
          <p:cNvPr id="2" name="QO_4_BD.527_1#b6864bdc0?vop=1&amp;pid=a4b7fff5c&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Ⅰ.</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3" name="QO_5_BD.528_1#af5c46add?sp=1&amp;vop=1&amp;pid=b6864bdc0&amp;color=0,0,0&amp;vtp=1&amp;bbb=1&amp;hb=1"/>
              <p:cNvSpPr/>
              <p:nvPr/>
            </p:nvSpPr>
            <p:spPr>
              <a:xfrm>
                <a:off x="832104" y="152989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（1）某化学兴趣小组用化学沉淀法去除</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100 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质量分数为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87.75%</m:t>
                    </m:r>
                  </m:oMath>
                </a14:m>
                <a:r>
                  <a:rPr lang="en-US" altLang="zh-CN" sz="1800" b="0" i="0" dirty="0">
                    <a:solidFill>
                      <a:srgbClr val="000000"/>
                    </a:solidFill>
                    <a:latin typeface="微软雅黑" pitchFamily="34" charset="0"/>
                    <a:ea typeface="微软雅黑" pitchFamily="34" charset="-122"/>
                    <a:cs typeface="微软雅黑" pitchFamily="34" charset="-120"/>
                  </a:rPr>
                  <a:t>的粗盐中的</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，从</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粗盐制得精盐的过程如图</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3" name="QO_5_BD.528_1#af5c46add?sp=1&amp;vop=1&amp;pid=b6864bdc0&amp;color=0,0,0&amp;vtp=1&amp;bbb=1&amp;hb=1"/>
              <p:cNvSpPr>
                <a:spLocks noRot="1" noChangeAspect="1" noMove="1" noResize="1" noEditPoints="1" noAdjustHandles="1" noChangeArrowheads="1" noChangeShapeType="1" noTextEdit="1"/>
              </p:cNvSpPr>
              <p:nvPr/>
            </p:nvSpPr>
            <p:spPr>
              <a:xfrm>
                <a:off x="832104" y="1529890"/>
                <a:ext cx="10533888" cy="838200"/>
              </a:xfrm>
              <a:prstGeom prst="rect">
                <a:avLst/>
              </a:prstGeom>
              <a:blipFill>
                <a:blip r:embed="rId3"/>
                <a:stretch>
                  <a:fillRect l="-1389" r="-1389" b="-10949"/>
                </a:stretch>
              </a:blipFill>
              <a:ln/>
            </p:spPr>
            <p:txBody>
              <a:bodyPr/>
              <a:lstStyle/>
              <a:p>
                <a:r>
                  <a:rPr lang="zh-CN" altLang="en-US">
                    <a:noFill/>
                  </a:rPr>
                  <a:t> </a:t>
                </a:r>
              </a:p>
            </p:txBody>
          </p:sp>
        </mc:Fallback>
      </mc:AlternateContent>
      <p:pic>
        <p:nvPicPr>
          <p:cNvPr id="4" name="QO_5_BD.528_2#af5c46add?vop=1&amp;pid=b6864bdc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133088" y="2486144"/>
            <a:ext cx="3922776" cy="8138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B_6_BD.529_1#081a4d23c?vop=1&amp;pid=af5c46add&amp;color=0,0,0&amp;vtp=1&amp;bbb=1"/>
              <p:cNvSpPr/>
              <p:nvPr/>
            </p:nvSpPr>
            <p:spPr>
              <a:xfrm>
                <a:off x="832104" y="3438644"/>
                <a:ext cx="10533888" cy="210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①试剂</a:t>
                </a:r>
                <a:r>
                  <a:rPr lang="en-US" altLang="zh-CN" sz="1800" b="0" i="0">
                    <a:solidFill>
                      <a:srgbClr val="000000"/>
                    </a:solidFill>
                    <a:latin typeface="微软雅黑" pitchFamily="34" charset="0"/>
                    <a:ea typeface="微软雅黑" pitchFamily="34" charset="-122"/>
                    <a:cs typeface="微软雅黑" pitchFamily="34" charset="-120"/>
                  </a:rPr>
                  <a:t>Ⅱ为</a:t>
                </a:r>
                <a:r>
                  <a:rPr lang="en-US" altLang="zh-CN" sz="1800" i="0">
                    <a:solidFill>
                      <a:srgbClr val="000000"/>
                    </a:solidFill>
                    <a:latin typeface="SimSun" pitchFamily="34" charset="0"/>
                    <a:ea typeface="SimSun" pitchFamily="34" charset="-122"/>
                    <a:cs typeface="SimSun" pitchFamily="34" charset="-120"/>
                  </a:rPr>
                  <a:t>________________</a:t>
                </a:r>
                <a:r>
                  <a:rPr lang="en-US" altLang="zh-CN" sz="1800" b="0" i="0">
                    <a:solidFill>
                      <a:srgbClr val="000000"/>
                    </a:solidFill>
                    <a:latin typeface="微软雅黑" pitchFamily="34" charset="0"/>
                    <a:ea typeface="微软雅黑" pitchFamily="34" charset="-122"/>
                    <a:cs typeface="微软雅黑" pitchFamily="34" charset="-120"/>
                  </a:rPr>
                  <a:t>，作用是</a:t>
                </a:r>
                <a:r>
                  <a:rPr lang="en-US" altLang="zh-CN" sz="1800" i="0">
                    <a:solidFill>
                      <a:srgbClr val="000000"/>
                    </a:solidFill>
                    <a:latin typeface="SimSun" pitchFamily="34" charset="0"/>
                    <a:ea typeface="SimSun" pitchFamily="34" charset="-122"/>
                    <a:cs typeface="SimSun" pitchFamily="34" charset="-120"/>
                  </a:rPr>
                  <a:t>______________________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操作</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的名称为</a:t>
                </a:r>
                <a:r>
                  <a:rPr lang="en-US" altLang="zh-CN" sz="1800" i="0">
                    <a:solidFill>
                      <a:srgbClr val="000000"/>
                    </a:solidFill>
                    <a:latin typeface="SimSun" pitchFamily="34" charset="0"/>
                    <a:ea typeface="SimSun" pitchFamily="34" charset="-122"/>
                    <a:cs typeface="SimSun" pitchFamily="34" charset="-120"/>
                  </a:rPr>
                  <a:t>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②整个过程中会用到如图中的仪器是</a:t>
                </a:r>
                <a:r>
                  <a:rPr lang="en-US" altLang="zh-CN">
                    <a:solidFill>
                      <a:srgbClr val="000000"/>
                    </a:solidFill>
                    <a:latin typeface="SimSun" pitchFamily="34" charset="0"/>
                    <a:ea typeface="SimSun" pitchFamily="34" charset="-122"/>
                    <a:cs typeface="SimSun" pitchFamily="34" charset="-120"/>
                  </a:rPr>
                  <a:t>______________________</a:t>
                </a:r>
                <a:r>
                  <a:rPr lang="en-US" altLang="zh-CN">
                    <a:solidFill>
                      <a:srgbClr val="000000"/>
                    </a:solidFill>
                    <a:latin typeface="微软雅黑" pitchFamily="34" charset="0"/>
                    <a:ea typeface="微软雅黑" pitchFamily="34" charset="-122"/>
                    <a:cs typeface="微软雅黑" pitchFamily="34" charset="-120"/>
                  </a:rPr>
                  <a:t>（填名称）。</a:t>
                </a:r>
                <a:endParaRPr lang="en-US" altLang="zh-CN">
                  <a:solidFill>
                    <a:srgbClr val="000000"/>
                  </a:solidFill>
                </a:endParaRPr>
              </a:p>
              <a:p>
                <a:pPr lvl="0" algn="ctr" latinLnBrk="1">
                  <a:lnSpc>
                    <a:spcPts val="10000"/>
                  </a:lnSpc>
                </a:pPr>
                <a:r>
                  <a:rPr lang="en-US" altLang="zh-CN" sz="100" kern="0" spc="-99900">
                    <a:solidFill>
                      <a:srgbClr val="FFFFFF"/>
                    </a:solidFill>
                    <a:latin typeface="微软雅黑" pitchFamily="34" charset="0"/>
                    <a:ea typeface="微软雅黑" pitchFamily="34" charset="-122"/>
                    <a:cs typeface="微软雅黑" pitchFamily="34" charset="-120"/>
                  </a:rPr>
                  <a:t>.</a:t>
                </a:r>
                <a:r>
                  <a:rPr lang="en-US" altLang="zh-CN" sz="3000" kern="0" spc="-99900">
                    <a:solidFill>
                      <a:srgbClr val="FFFFFF"/>
                    </a:solidFill>
                    <a:latin typeface="微软雅黑" pitchFamily="34" charset="0"/>
                    <a:ea typeface="微软雅黑" pitchFamily="34" charset="-122"/>
                    <a:cs typeface="微软雅黑" pitchFamily="34" charset="-120"/>
                  </a:rPr>
                  <a:t> </a:t>
                </a:r>
                <a:r>
                  <a:rPr lang="en-US" altLang="zh-CN" sz="900" kern="0">
                    <a:solidFill>
                      <a:srgbClr val="FFFFFF"/>
                    </a:solidFill>
                    <a:latin typeface="SimSun" panose="02010600030101010101" pitchFamily="2" charset="-122"/>
                    <a:ea typeface="微软雅黑" pitchFamily="34" charset="-122"/>
                    <a:cs typeface="微软雅黑" pitchFamily="34" charset="-120"/>
                  </a:rPr>
                  <a:t>       </a:t>
                </a:r>
                <a:r>
                  <a:rPr lang="en-US" altLang="zh-CN" sz="900" kern="0" spc="-99900">
                    <a:solidFill>
                      <a:srgbClr val="FFFFFF"/>
                    </a:solidFill>
                    <a:latin typeface="微软雅黑" pitchFamily="34" charset="0"/>
                    <a:ea typeface="微软雅黑" pitchFamily="34" charset="-122"/>
                    <a:cs typeface="微软雅黑" pitchFamily="34" charset="-120"/>
                  </a:rPr>
                  <a:t> </a:t>
                </a:r>
                <a:r>
                  <a:rPr lang="en-US" altLang="zh-CN" sz="900" kern="0">
                    <a:solidFill>
                      <a:srgbClr val="FFFFFF"/>
                    </a:solidFill>
                    <a:latin typeface="SimSun" panose="02010600030101010101" pitchFamily="2" charset="-122"/>
                    <a:ea typeface="微软雅黑" pitchFamily="34" charset="-122"/>
                    <a:cs typeface="微软雅黑" pitchFamily="34" charset="-120"/>
                  </a:rPr>
                  <a:t>      </a:t>
                </a:r>
                <a:r>
                  <a:rPr lang="en-US" altLang="zh-CN" sz="5550" kern="0" spc="-99900">
                    <a:solidFill>
                      <a:srgbClr val="FFFFFF"/>
                    </a:solidFill>
                    <a:latin typeface="微软雅黑" pitchFamily="34" charset="0"/>
                    <a:ea typeface="微软雅黑" pitchFamily="34" charset="-122"/>
                    <a:cs typeface="微软雅黑" pitchFamily="34" charset="-120"/>
                  </a:rPr>
                  <a:t> </a:t>
                </a:r>
                <a:r>
                  <a:rPr lang="en-US" altLang="zh-CN" sz="900" kern="0">
                    <a:solidFill>
                      <a:srgbClr val="FFFFFF"/>
                    </a:solidFill>
                    <a:latin typeface="SimSun" panose="02010600030101010101" pitchFamily="2" charset="-122"/>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 </a:t>
                </a:r>
                <a:r>
                  <a:rPr lang="en-US" altLang="zh-CN" sz="5550" kern="0" spc="-99900">
                    <a:solidFill>
                      <a:srgbClr val="FFFFFF"/>
                    </a:solidFill>
                    <a:latin typeface="微软雅黑" pitchFamily="34" charset="0"/>
                    <a:ea typeface="微软雅黑" pitchFamily="34" charset="-122"/>
                    <a:cs typeface="微软雅黑" pitchFamily="34" charset="-120"/>
                  </a:rPr>
                  <a:t> </a:t>
                </a:r>
                <a:r>
                  <a:rPr lang="en-US" altLang="zh-CN" sz="900" kern="0">
                    <a:solidFill>
                      <a:srgbClr val="FFFFFF"/>
                    </a:solidFill>
                    <a:latin typeface="SimSun" panose="02010600030101010101" pitchFamily="2" charset="-122"/>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 </a:t>
                </a:r>
                <a:r>
                  <a:rPr lang="en-US" altLang="zh-CN" sz="5550" kern="0" spc="-99900">
                    <a:solidFill>
                      <a:srgbClr val="FFFFFF"/>
                    </a:solidFill>
                    <a:latin typeface="微软雅黑" pitchFamily="34" charset="0"/>
                    <a:ea typeface="微软雅黑" pitchFamily="34" charset="-122"/>
                    <a:cs typeface="微软雅黑" pitchFamily="34" charset="-120"/>
                  </a:rPr>
                  <a:t> </a:t>
                </a:r>
                <a:r>
                  <a:rPr lang="en-US" altLang="zh-CN" sz="900" kern="0">
                    <a:solidFill>
                      <a:srgbClr val="FFFFFF"/>
                    </a:solidFill>
                    <a:latin typeface="SimSun" panose="02010600030101010101" pitchFamily="2" charset="-122"/>
                    <a:ea typeface="微软雅黑" pitchFamily="34" charset="-122"/>
                    <a:cs typeface="微软雅黑" pitchFamily="34" charset="-120"/>
                  </a:rPr>
                  <a:t>          </a:t>
                </a:r>
                <a:r>
                  <a:rPr lang="en-US" altLang="zh-CN" sz="5550" kern="0" spc="-99900">
                    <a:solidFill>
                      <a:srgbClr val="FFFFFF"/>
                    </a:solidFill>
                    <a:latin typeface="微软雅黑" pitchFamily="34" charset="0"/>
                    <a:ea typeface="微软雅黑" pitchFamily="34" charset="-122"/>
                    <a:cs typeface="微软雅黑" pitchFamily="34" charset="-120"/>
                  </a:rPr>
                  <a:t> </a:t>
                </a:r>
                <a:r>
                  <a:rPr lang="en-US" altLang="zh-CN" sz="900" kern="0">
                    <a:solidFill>
                      <a:srgbClr val="FFFFFF"/>
                    </a:solidFill>
                    <a:latin typeface="SimSun" panose="02010600030101010101" pitchFamily="2" charset="-122"/>
                    <a:ea typeface="微软雅黑" pitchFamily="34" charset="-122"/>
                    <a:cs typeface="微软雅黑" pitchFamily="34" charset="-120"/>
                  </a:rPr>
                  <a:t>        .</a:t>
                </a:r>
                <a:endParaRPr lang="en-US" altLang="zh-CN" sz="1800" dirty="0"/>
              </a:p>
            </p:txBody>
          </p:sp>
        </mc:Choice>
        <mc:Fallback xmlns="">
          <p:sp>
            <p:nvSpPr>
              <p:cNvPr id="5" name="QB_6_BD.529_1#081a4d23c?vop=1&amp;pid=af5c46add&amp;color=0,0,0&amp;vtp=1&amp;bbb=1"/>
              <p:cNvSpPr>
                <a:spLocks noRot="1" noChangeAspect="1" noMove="1" noResize="1" noEditPoints="1" noAdjustHandles="1" noChangeArrowheads="1" noChangeShapeType="1" noTextEdit="1"/>
              </p:cNvSpPr>
              <p:nvPr/>
            </p:nvSpPr>
            <p:spPr>
              <a:xfrm>
                <a:off x="832104" y="3438644"/>
                <a:ext cx="10533888" cy="2108200"/>
              </a:xfrm>
              <a:prstGeom prst="rect">
                <a:avLst/>
              </a:prstGeom>
              <a:blipFill>
                <a:blip r:embed="rId5"/>
                <a:stretch>
                  <a:fillRect l="-1389"/>
                </a:stretch>
              </a:blipFill>
              <a:ln/>
            </p:spPr>
            <p:txBody>
              <a:bodyPr/>
              <a:lstStyle/>
              <a:p>
                <a:r>
                  <a:rPr lang="zh-CN" altLang="en-US">
                    <a:noFill/>
                  </a:rPr>
                  <a:t> </a:t>
                </a:r>
              </a:p>
            </p:txBody>
          </p:sp>
        </mc:Fallback>
      </mc:AlternateContent>
      <p:sp>
        <p:nvSpPr>
          <p:cNvPr id="6" name="QB_6_AN.530_1#081a4d23c.blank?vop=1&amp;pid=af5c46add&amp;color=0,0,0&amp;vpa=269&amp;vtp=1&amp;bbb=1"/>
          <p:cNvSpPr/>
          <p:nvPr/>
        </p:nvSpPr>
        <p:spPr>
          <a:xfrm>
            <a:off x="1980660" y="3408164"/>
            <a:ext cx="17668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过量碳酸钠溶液</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7" name="QB_6_AN.531_1#081a4d23c.blank?vop=1&amp;pid=af5c46add&amp;color=0,0,0&amp;vpa=270&amp;vtp=1&amp;bbb=1"/>
              <p:cNvSpPr/>
              <p:nvPr/>
            </p:nvSpPr>
            <p:spPr>
              <a:xfrm>
                <a:off x="4761166" y="3479792"/>
                <a:ext cx="2433511" cy="292100"/>
              </a:xfrm>
              <a:prstGeom prst="rect">
                <a:avLst/>
              </a:prstGeom>
              <a:noFill/>
              <a:ln/>
            </p:spPr>
            <p:txBody>
              <a:bodyPr wrap="none" lIns="0" tIns="0" rIns="0" bIns="0" rtlCol="0" anchor="t"/>
              <a:lstStyle/>
              <a:p>
                <a:pPr algn="ctr" latinLnBrk="1">
                  <a:lnSpc>
                    <a:spcPts val="2300"/>
                  </a:lnSpc>
                </a:pPr>
                <a:r>
                  <a:rPr lang="en-US" altLang="zh-CN" b="0" i="0">
                    <a:solidFill>
                      <a:srgbClr val="FF0000"/>
                    </a:solidFill>
                    <a:latin typeface="微软雅黑" pitchFamily="34" charset="0"/>
                    <a:ea typeface="微软雅黑" pitchFamily="34" charset="-122"/>
                    <a:cs typeface="微软雅黑" pitchFamily="34" charset="-120"/>
                  </a:rPr>
                  <a:t>除去</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FF0000"/>
                    </a:solidFill>
                    <a:latin typeface="微软雅黑" pitchFamily="34" charset="0"/>
                    <a:ea typeface="微软雅黑" pitchFamily="34" charset="-122"/>
                    <a:cs typeface="微软雅黑" pitchFamily="34" charset="-120"/>
                  </a:rPr>
                  <a:t>和过量的</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7" name="QB_6_AN.531_1#081a4d23c.blank?vop=1&amp;pid=af5c46add&amp;color=0,0,0&amp;vpa=270&amp;vtp=1&amp;bbb=1"/>
              <p:cNvSpPr>
                <a:spLocks noRot="1" noChangeAspect="1" noMove="1" noResize="1" noEditPoints="1" noAdjustHandles="1" noChangeArrowheads="1" noChangeShapeType="1" noTextEdit="1"/>
              </p:cNvSpPr>
              <p:nvPr/>
            </p:nvSpPr>
            <p:spPr>
              <a:xfrm>
                <a:off x="4761166" y="3479792"/>
                <a:ext cx="2433511" cy="292100"/>
              </a:xfrm>
              <a:prstGeom prst="rect">
                <a:avLst/>
              </a:prstGeom>
              <a:blipFill>
                <a:blip r:embed="rId6"/>
                <a:stretch>
                  <a:fillRect l="-3759" t="-27083" b="-41667"/>
                </a:stretch>
              </a:blipFill>
              <a:ln/>
            </p:spPr>
            <p:txBody>
              <a:bodyPr/>
              <a:lstStyle/>
              <a:p>
                <a:r>
                  <a:rPr lang="zh-CN" altLang="en-US">
                    <a:noFill/>
                  </a:rPr>
                  <a:t> </a:t>
                </a:r>
              </a:p>
            </p:txBody>
          </p:sp>
        </mc:Fallback>
      </mc:AlternateContent>
      <p:sp>
        <p:nvSpPr>
          <p:cNvPr id="8" name="QB_6_AN.532_1#081a4d23c.blank?vop=1&amp;pid=af5c46add&amp;color=0,0,0&amp;vpa=271&amp;vtp=1&amp;bbb=1"/>
          <p:cNvSpPr/>
          <p:nvPr/>
        </p:nvSpPr>
        <p:spPr>
          <a:xfrm>
            <a:off x="8938672" y="3408164"/>
            <a:ext cx="10810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蒸发结晶</a:t>
            </a:r>
            <a:endParaRPr lang="en-US" altLang="zh-CN" dirty="0">
              <a:solidFill>
                <a:srgbClr val="FF0000"/>
              </a:solidFill>
            </a:endParaRPr>
          </a:p>
        </p:txBody>
      </p:sp>
      <p:pic>
        <p:nvPicPr>
          <p:cNvPr id="10" name="QB_6_BD.533_1#66a620807?vop=1&amp;pid=af5c46add&amp;color=0,0,0&amp;tib=255,255,255&amp;iip=17&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4696175" y="4553069"/>
            <a:ext cx="347472" cy="6858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1" name="QB_6_BD.533_1#66a620807?vop=1&amp;pid=af5c46add&amp;color=0,0,0&amp;tib=255,255,255&amp;iip=18&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5090509" y="4259318"/>
            <a:ext cx="301752" cy="127101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3" name="QB_6_BD.533_2#66a620807?vop=1&amp;pid=af5c46add&amp;color=0,0,0&amp;tib=255,255,255&amp;iip=19&amp;vtp=1" descr="preencoded.png"/>
          <p:cNvPicPr>
            <a:picLocks noChangeAspect="1"/>
          </p:cNvPicPr>
          <p:nvPr/>
        </p:nvPicPr>
        <p:blipFill>
          <a:blip r:embed="rId9">
            <a:clrChange>
              <a:clrFrom>
                <a:srgbClr val="FFFFFF"/>
              </a:clrFrom>
              <a:clrTo>
                <a:srgbClr val="FFFFFF">
                  <a:alpha val="0"/>
                </a:srgbClr>
              </a:clrTo>
            </a:clrChange>
          </a:blip>
          <a:stretch>
            <a:fillRect/>
          </a:stretch>
        </p:blipFill>
        <p:spPr>
          <a:xfrm>
            <a:off x="5493989" y="4754237"/>
            <a:ext cx="694944" cy="2834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4" name="QB_6_BD.533_2#66a620807?vop=1&amp;pid=af5c46add&amp;color=0,0,0&amp;tib=255,255,255&amp;iip=20&amp;vtp=1" descr="preencoded.png"/>
          <p:cNvPicPr>
            <a:picLocks noChangeAspect="1"/>
          </p:cNvPicPr>
          <p:nvPr/>
        </p:nvPicPr>
        <p:blipFill>
          <a:blip r:embed="rId10">
            <a:clrChange>
              <a:clrFrom>
                <a:srgbClr val="FFFFFF"/>
              </a:clrFrom>
              <a:clrTo>
                <a:srgbClr val="FFFFFF">
                  <a:alpha val="0"/>
                </a:srgbClr>
              </a:clrTo>
            </a:clrChange>
          </a:blip>
          <a:stretch>
            <a:fillRect/>
          </a:stretch>
        </p:blipFill>
        <p:spPr>
          <a:xfrm>
            <a:off x="6332951" y="4429625"/>
            <a:ext cx="45720" cy="93268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5" name="QB_6_BD.533_2#66a620807?vop=1&amp;pid=af5c46add&amp;color=0,0,0&amp;tib=255,255,255&amp;iip=21&amp;vtp=1" descr="preencoded.png"/>
          <p:cNvPicPr>
            <a:picLocks noChangeAspect="1"/>
          </p:cNvPicPr>
          <p:nvPr/>
        </p:nvPicPr>
        <p:blipFill>
          <a:blip r:embed="rId11">
            <a:clrChange>
              <a:clrFrom>
                <a:srgbClr val="FFFFFF"/>
              </a:clrFrom>
              <a:clrTo>
                <a:srgbClr val="FFFFFF">
                  <a:alpha val="0"/>
                </a:srgbClr>
              </a:clrTo>
            </a:clrChange>
          </a:blip>
          <a:stretch>
            <a:fillRect/>
          </a:stretch>
        </p:blipFill>
        <p:spPr>
          <a:xfrm>
            <a:off x="6457538" y="4415909"/>
            <a:ext cx="539496" cy="96012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6" name="QB_6_BD.533_2#66a620807?vop=1&amp;pid=af5c46add&amp;color=0,0,0&amp;tib=255,255,255&amp;iip=22&amp;vtp=1" descr="preencoded.png"/>
          <p:cNvPicPr>
            <a:picLocks noChangeAspect="1"/>
          </p:cNvPicPr>
          <p:nvPr/>
        </p:nvPicPr>
        <p:blipFill>
          <a:blip r:embed="rId12">
            <a:clrChange>
              <a:clrFrom>
                <a:srgbClr val="FFFFFF"/>
              </a:clrFrom>
              <a:clrTo>
                <a:srgbClr val="FFFFFF">
                  <a:alpha val="0"/>
                </a:srgbClr>
              </a:clrTo>
            </a:clrChange>
          </a:blip>
          <a:stretch>
            <a:fillRect/>
          </a:stretch>
        </p:blipFill>
        <p:spPr>
          <a:xfrm>
            <a:off x="7026751" y="4361045"/>
            <a:ext cx="429768" cy="10698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7" name="QB_6_AN.534_1#081a4d23c.blank?vop=1&amp;pid=af5c46add&amp;color=0,0,0&amp;vpa=272&amp;vtp=1&amp;bbb=1"/>
          <p:cNvSpPr/>
          <p:nvPr/>
        </p:nvSpPr>
        <p:spPr>
          <a:xfrm>
            <a:off x="4495260" y="3827264"/>
            <a:ext cx="24526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漏斗、蒸发皿、玻璃棒</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bg/>
                                          </p:spTgt>
                                        </p:tgtEl>
                                        <p:attrNameLst>
                                          <p:attrName>style.visibility</p:attrName>
                                        </p:attrNameLst>
                                      </p:cBhvr>
                                      <p:to>
                                        <p:strVal val="visible"/>
                                      </p:to>
                                    </p:set>
                                    <p:anim calcmode="lin" valueType="num">
                                      <p:cBhvr additive="base">
                                        <p:cTn id="37"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7">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anim calcmode="lin" valueType="num">
                                      <p:cBhvr additive="base">
                                        <p:cTn id="4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8" grpId="0" build="p" animBg="1"/>
      <p:bldP spid="17" grpId="0" build="p" animBg="1"/>
    </p:bldLst>
  </p:timing>
</p:sld>
</file>

<file path=ppt/slides/slide151.xml><?xml version="1.0" encoding="utf-8"?>
<p:sld xmlns:a="http://schemas.openxmlformats.org/drawingml/2006/main" xmlns:r="http://schemas.openxmlformats.org/officeDocument/2006/relationships" xmlns:p="http://schemas.openxmlformats.org/presentationml/2006/main">
  <p:cSld name="Slide 157&amp;si=157">
    <p:spTree>
      <p:nvGrpSpPr>
        <p:cNvPr id="1" name=""/>
        <p:cNvGrpSpPr/>
        <p:nvPr/>
      </p:nvGrpSpPr>
      <p:grpSpPr>
        <a:xfrm>
          <a:off x="0" y="0"/>
          <a:ext cx="0" cy="0"/>
          <a:chOff x="0" y="0"/>
          <a:chExt cx="0" cy="0"/>
        </a:xfrm>
      </p:grpSpPr>
      <p:sp>
        <p:nvSpPr>
          <p:cNvPr id="2" name="QC_6_BD.535_1#238b32fda?vop=1&amp;pid=af5c46add&amp;color=0,0,0&amp;vtp=1&amp;bt=1&amp;bbb=1"/>
          <p:cNvSpPr/>
          <p:nvPr/>
        </p:nvSpPr>
        <p:spPr>
          <a:xfrm>
            <a:off x="832104" y="1078992"/>
            <a:ext cx="10533888" cy="431800"/>
          </a:xfrm>
          <a:prstGeom prst="rect">
            <a:avLst/>
          </a:prstGeom>
          <a:noFill/>
          <a:ln/>
        </p:spPr>
        <p:txBody>
          <a:bodyPr wrap="none" lIns="0" tIns="0" rIns="0" bIns="0" rtlCol="0" anchor="t"/>
          <a:lstStyle/>
          <a:p>
            <a:pPr algn="l" latinLnBrk="1">
              <a:lnSpc>
                <a:spcPts val="3400"/>
              </a:lnSpc>
            </a:pPr>
            <a:r>
              <a:rPr lang="en-US" altLang="zh-CN" sz="1800" b="0" i="0">
                <a:solidFill>
                  <a:srgbClr val="000000"/>
                </a:solidFill>
                <a:latin typeface="微软雅黑" pitchFamily="34" charset="0"/>
                <a:ea typeface="微软雅黑" pitchFamily="34" charset="-122"/>
                <a:cs typeface="微软雅黑" pitchFamily="34" charset="-120"/>
              </a:rPr>
              <a:t>③下列说法正确的是</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p>
        </p:txBody>
      </p:sp>
      <p:sp>
        <p:nvSpPr>
          <p:cNvPr id="3" name="QC_6_AN.536_1#238b32fda.blank?vop=1&amp;pid=af5c46add&amp;color=0,0,0&amp;vpa=273&amp;vtp=1"/>
          <p:cNvSpPr/>
          <p:nvPr/>
        </p:nvSpPr>
        <p:spPr>
          <a:xfrm>
            <a:off x="2869660" y="1036574"/>
            <a:ext cx="331788" cy="431800"/>
          </a:xfrm>
          <a:prstGeom prst="rect">
            <a:avLst/>
          </a:prstGeom>
          <a:noFill/>
          <a:ln/>
        </p:spPr>
        <p:txBody>
          <a:bodyPr wrap="none" lIns="0" tIns="0" rIns="0" bIns="0" rtlCol="0" anchor="t"/>
          <a:lstStyle/>
          <a:p>
            <a:pPr algn="ctr" latinLnBrk="1">
              <a:lnSpc>
                <a:spcPts val="34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535_2#238b32fda.choices?vop=1&amp;pid=af5c46add&amp;color=0,0,0&amp;vtp=1&amp;bbb=1"/>
              <p:cNvSpPr/>
              <p:nvPr/>
            </p:nvSpPr>
            <p:spPr>
              <a:xfrm>
                <a:off x="832104" y="1503228"/>
                <a:ext cx="10533888" cy="15748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不考虑实验损耗，最终获得的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从成本和除杂效果考虑，工业生产中常用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溶液代替</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盐酸的作用：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1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若加入盐酸过量，会导致制备出的氯化钠不纯</a:t>
                </a:r>
                <a:endParaRPr lang="en-US" altLang="zh-CN" sz="1800" dirty="0"/>
              </a:p>
            </p:txBody>
          </p:sp>
        </mc:Choice>
        <mc:Fallback xmlns="">
          <p:sp>
            <p:nvSpPr>
              <p:cNvPr id="4" name="QC_6_BD.535_2#238b32fda.choices?vop=1&amp;pid=af5c46add&amp;color=0,0,0&amp;vtp=1&amp;bbb=1"/>
              <p:cNvSpPr>
                <a:spLocks noRot="1" noChangeAspect="1" noMove="1" noResize="1" noEditPoints="1" noAdjustHandles="1" noChangeArrowheads="1" noChangeShapeType="1" noTextEdit="1"/>
              </p:cNvSpPr>
              <p:nvPr/>
            </p:nvSpPr>
            <p:spPr>
              <a:xfrm>
                <a:off x="832104" y="1503228"/>
                <a:ext cx="10533888" cy="1574800"/>
              </a:xfrm>
              <a:prstGeom prst="rect">
                <a:avLst/>
              </a:prstGeom>
              <a:blipFill>
                <a:blip r:embed="rId3"/>
                <a:stretch>
                  <a:fillRect l="-1389" t="-388" b="-620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5_BD#d29466c3d?sp=1&amp;pid=b6864bdc0&amp;color=0,0,0&amp;vtp=1&amp;bbb=1"/>
              <p:cNvSpPr/>
              <p:nvPr/>
            </p:nvSpPr>
            <p:spPr>
              <a:xfrm>
                <a:off x="832104" y="4098449"/>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③另取原溶液加入过量盐酸，无气体生成，溶液无明显现象。</a:t>
                </a:r>
                <a:endParaRPr lang="en-US" altLang="zh-CN" sz="1800" dirty="0"/>
              </a:p>
              <a:p>
                <a:pPr latinLnBrk="1">
                  <a:lnSpc>
                    <a:spcPts val="3300"/>
                  </a:lnSpc>
                </a:pPr>
                <a:r>
                  <a:rPr lang="en-US" altLang="zh-CN" b="0" i="0" dirty="0">
                    <a:solidFill>
                      <a:srgbClr val="000000"/>
                    </a:solidFill>
                    <a:latin typeface="微软雅黑" pitchFamily="34" charset="0"/>
                    <a:ea typeface="微软雅黑" pitchFamily="34" charset="-122"/>
                    <a:cs typeface="微软雅黑" pitchFamily="34" charset="-120"/>
                  </a:rPr>
                  <a:t>④</a:t>
                </a:r>
                <a:r>
                  <a:rPr lang="en-US" altLang="zh-CN" sz="1800" b="0" i="0" dirty="0" err="1">
                    <a:solidFill>
                      <a:srgbClr val="000000"/>
                    </a:solidFill>
                    <a:latin typeface="微软雅黑" pitchFamily="34" charset="0"/>
                    <a:ea typeface="微软雅黑" pitchFamily="34" charset="-122"/>
                    <a:cs typeface="微软雅黑" pitchFamily="34" charset="-120"/>
                  </a:rPr>
                  <a:t>向③中所得的溶液中加入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溶液，有白色沉淀生成。</a:t>
                </a:r>
                <a:endParaRPr lang="en-US" altLang="zh-CN" sz="1800" dirty="0"/>
              </a:p>
            </p:txBody>
          </p:sp>
        </mc:Choice>
        <mc:Fallback>
          <p:sp>
            <p:nvSpPr>
              <p:cNvPr id="2" name="P_5_BD#d29466c3d?sp=1&amp;pid=b6864bdc0&amp;color=0,0,0&amp;vtp=1&amp;bbb=1"/>
              <p:cNvSpPr>
                <a:spLocks noRot="1" noChangeAspect="1" noMove="1" noResize="1" noEditPoints="1" noAdjustHandles="1" noChangeArrowheads="1" noChangeShapeType="1" noTextEdit="1"/>
              </p:cNvSpPr>
              <p:nvPr/>
            </p:nvSpPr>
            <p:spPr>
              <a:xfrm>
                <a:off x="832104" y="4098449"/>
                <a:ext cx="10533888" cy="838200"/>
              </a:xfrm>
              <a:prstGeom prst="rect">
                <a:avLst/>
              </a:prstGeom>
              <a:blipFill>
                <a:blip r:embed="rId2"/>
                <a:stretch>
                  <a:fillRect l="-1389" b="-1087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P_5_BD#d29466c3d?pid=b6864bdc0&amp;color=0,0,0&amp;vtp=1&amp;bbb=1&amp;hb=1"/>
              <p:cNvSpPr/>
              <p:nvPr/>
            </p:nvSpPr>
            <p:spPr>
              <a:xfrm>
                <a:off x="832104" y="1192522"/>
                <a:ext cx="10533888" cy="8001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Ⅱ.某工业废水仅含下表中的某些离子，且各种离子的物质的量浓度相等，均为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err="1">
                    <a:solidFill>
                      <a:srgbClr val="000000"/>
                    </a:solidFill>
                    <a:latin typeface="微软雅黑" pitchFamily="34" charset="0"/>
                    <a:ea typeface="微软雅黑" pitchFamily="34" charset="-122"/>
                    <a:cs typeface="微软雅黑" pitchFamily="34" charset="-120"/>
                  </a:rPr>
                  <a:t>忽略水的电</a:t>
                </a:r>
                <a:endParaRPr lang="en-US" altLang="zh-CN" sz="1800" b="0" i="0" dirty="0">
                  <a:solidFill>
                    <a:srgbClr val="000000"/>
                  </a:solidFill>
                  <a:latin typeface="微软雅黑" pitchFamily="34" charset="0"/>
                  <a:ea typeface="微软雅黑" pitchFamily="34" charset="-122"/>
                  <a:cs typeface="微软雅黑" pitchFamily="34" charset="-120"/>
                </a:endParaRPr>
              </a:p>
              <a:p>
                <a:pPr latinLnBrk="1">
                  <a:lnSpc>
                    <a:spcPts val="3200"/>
                  </a:lnSpc>
                </a:pPr>
                <a:r>
                  <a:rPr lang="en-US" altLang="zh-CN" b="0" i="0" dirty="0">
                    <a:solidFill>
                      <a:srgbClr val="000000"/>
                    </a:solidFill>
                    <a:latin typeface="微软雅黑" pitchFamily="34" charset="0"/>
                    <a:ea typeface="微软雅黑" pitchFamily="34" charset="-122"/>
                    <a:cs typeface="微软雅黑" pitchFamily="34" charset="-120"/>
                  </a:rPr>
                  <a:t>离）。</a:t>
                </a:r>
                <a:r>
                  <a:rPr lang="en-US" altLang="zh-CN" b="0" i="0" dirty="0" err="1">
                    <a:solidFill>
                      <a:srgbClr val="000000"/>
                    </a:solidFill>
                    <a:latin typeface="微软雅黑" pitchFamily="34" charset="0"/>
                    <a:ea typeface="微软雅黑" pitchFamily="34" charset="-122"/>
                    <a:cs typeface="微软雅黑" pitchFamily="34" charset="-120"/>
                  </a:rPr>
                  <a:t>已知</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2000">
                                      <a:solidFill>
                                        <a:srgbClr val="000000"/>
                                      </a:solidFill>
                                      <a:latin typeface="Cambria Math" panose="02040503050406030204" pitchFamily="18" charset="0"/>
                                    </a:rPr>
                                    <m:t>   △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m:t>
                    </m:r>
                    <m:d>
                      <m:dPr>
                        <m:begChr m:val=""/>
                        <m:endChr m:val=""/>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e>
                    </m:d>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5" name="P_5_BD#d29466c3d?pid=b6864bdc0&amp;color=0,0,0&amp;vtp=1&amp;bbb=1&amp;hb=1"/>
              <p:cNvSpPr>
                <a:spLocks noRot="1" noChangeAspect="1" noMove="1" noResize="1" noEditPoints="1" noAdjustHandles="1" noChangeArrowheads="1" noChangeShapeType="1" noTextEdit="1"/>
              </p:cNvSpPr>
              <p:nvPr/>
            </p:nvSpPr>
            <p:spPr>
              <a:xfrm>
                <a:off x="832104" y="1192522"/>
                <a:ext cx="10533888" cy="800100"/>
              </a:xfrm>
              <a:prstGeom prst="rect">
                <a:avLst/>
              </a:prstGeom>
              <a:blipFill>
                <a:blip r:embed="rId3"/>
                <a:stretch>
                  <a:fillRect l="-1389" t="-763" r="-463" b="-916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158" name="P_5_BD#d29466c3d?colgroup=10,45&amp;pid=b6864bdc0&amp;color=0,0,0&amp;vtp=1&amp;bbb=1"/>
              <p:cNvGraphicFramePr>
                <a:graphicFrameLocks noGrp="1"/>
              </p:cNvGraphicFramePr>
              <p:nvPr>
                <p:extLst>
                  <p:ext uri="{D42A27DB-BD31-4B8C-83A1-F6EECF244321}">
                    <p14:modId xmlns:p14="http://schemas.microsoft.com/office/powerpoint/2010/main" val="3708082222"/>
                  </p:ext>
                </p:extLst>
              </p:nvPr>
            </p:nvGraphicFramePr>
            <p:xfrm>
              <a:off x="832104" y="2110676"/>
              <a:ext cx="10533888" cy="663385"/>
            </p:xfrm>
            <a:graphic>
              <a:graphicData uri="http://schemas.openxmlformats.org/drawingml/2006/table">
                <a:tbl>
                  <a:tblPr/>
                  <a:tblGrid>
                    <a:gridCol w="2103120">
                      <a:extLst>
                        <a:ext uri="{9D8B030D-6E8A-4147-A177-3AD203B41FA5}">
                          <a16:colId xmlns:a16="http://schemas.microsoft.com/office/drawing/2014/main" val="20000"/>
                        </a:ext>
                      </a:extLst>
                    </a:gridCol>
                    <a:gridCol w="8430768">
                      <a:extLst>
                        <a:ext uri="{9D8B030D-6E8A-4147-A177-3AD203B41FA5}">
                          <a16:colId xmlns:a16="http://schemas.microsoft.com/office/drawing/2014/main" val="20001"/>
                        </a:ext>
                      </a:extLst>
                    </a:gridCol>
                  </a:tblGrid>
                  <a:tr h="329819">
                    <a:tc>
                      <a:txBody>
                        <a:bodyPr/>
                        <a:lstStyle/>
                        <a:p>
                          <a:pPr algn="ctr" latinLnBrk="1" hangingPunct="0">
                            <a:lnSpc>
                              <a:spcPts val="2200"/>
                            </a:lnSpc>
                          </a:pPr>
                          <a:r>
                            <a:rPr lang="en-US" altLang="zh-CN" sz="1400" b="1" i="0">
                              <a:solidFill>
                                <a:srgbClr val="000000"/>
                              </a:solidFill>
                              <a:latin typeface="微软雅黑" pitchFamily="34" charset="0"/>
                              <a:ea typeface="微软雅黑" pitchFamily="34" charset="-122"/>
                              <a:cs typeface="微软雅黑" pitchFamily="34" charset="-120"/>
                            </a:rPr>
                            <a:t>阳离子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2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Ag</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3566">
                    <a:tc>
                      <a:txBody>
                        <a:bodyPr/>
                        <a:lstStyle/>
                        <a:p>
                          <a:pPr algn="ctr" latinLnBrk="1" hangingPunct="0">
                            <a:lnSpc>
                              <a:spcPts val="2200"/>
                            </a:lnSpc>
                          </a:pPr>
                          <a:r>
                            <a:rPr lang="en-US" altLang="zh-CN" sz="1400" b="1" i="0">
                              <a:solidFill>
                                <a:srgbClr val="000000"/>
                              </a:solidFill>
                              <a:latin typeface="微软雅黑" pitchFamily="34" charset="0"/>
                              <a:ea typeface="微软雅黑" pitchFamily="34" charset="-122"/>
                              <a:cs typeface="微软雅黑" pitchFamily="34" charset="-120"/>
                            </a:rPr>
                            <a:t>阴离子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p:graphicFrame>
            <p:nvGraphicFramePr>
              <p:cNvPr id="158" name="P_5_BD#d29466c3d?colgroup=10,45&amp;pid=b6864bdc0&amp;color=0,0,0&amp;vtp=1&amp;bbb=1"/>
              <p:cNvGraphicFramePr>
                <a:graphicFrameLocks noGrp="1"/>
              </p:cNvGraphicFramePr>
              <p:nvPr>
                <p:extLst>
                  <p:ext uri="{D42A27DB-BD31-4B8C-83A1-F6EECF244321}">
                    <p14:modId xmlns:p14="http://schemas.microsoft.com/office/powerpoint/2010/main" val="3708082222"/>
                  </p:ext>
                </p:extLst>
              </p:nvPr>
            </p:nvGraphicFramePr>
            <p:xfrm>
              <a:off x="832104" y="2110676"/>
              <a:ext cx="10533888" cy="663385"/>
            </p:xfrm>
            <a:graphic>
              <a:graphicData uri="http://schemas.openxmlformats.org/drawingml/2006/table">
                <a:tbl>
                  <a:tblPr/>
                  <a:tblGrid>
                    <a:gridCol w="2103120">
                      <a:extLst>
                        <a:ext uri="{9D8B030D-6E8A-4147-A177-3AD203B41FA5}">
                          <a16:colId xmlns:a16="http://schemas.microsoft.com/office/drawing/2014/main" val="20000"/>
                        </a:ext>
                      </a:extLst>
                    </a:gridCol>
                    <a:gridCol w="8430768">
                      <a:extLst>
                        <a:ext uri="{9D8B030D-6E8A-4147-A177-3AD203B41FA5}">
                          <a16:colId xmlns:a16="http://schemas.microsoft.com/office/drawing/2014/main" val="20001"/>
                        </a:ext>
                      </a:extLst>
                    </a:gridCol>
                  </a:tblGrid>
                  <a:tr h="329819">
                    <a:tc>
                      <a:txBody>
                        <a:bodyPr/>
                        <a:lstStyle/>
                        <a:p>
                          <a:pPr algn="ctr" latinLnBrk="1" hangingPunct="0">
                            <a:lnSpc>
                              <a:spcPts val="2200"/>
                            </a:lnSpc>
                          </a:pPr>
                          <a:r>
                            <a:rPr lang="en-US" altLang="zh-CN" sz="1400" b="1" i="0">
                              <a:solidFill>
                                <a:srgbClr val="000000"/>
                              </a:solidFill>
                              <a:latin typeface="微软雅黑" pitchFamily="34" charset="0"/>
                              <a:ea typeface="微软雅黑" pitchFamily="34" charset="-122"/>
                              <a:cs typeface="微软雅黑" pitchFamily="34" charset="-120"/>
                            </a:rPr>
                            <a:t>阳离子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5000" t="-1818" r="-145" b="-120000"/>
                          </a:stretch>
                        </a:blipFill>
                      </a:tcPr>
                    </a:tc>
                    <a:extLst>
                      <a:ext uri="{0D108BD9-81ED-4DB2-BD59-A6C34878D82A}">
                        <a16:rowId xmlns:a16="http://schemas.microsoft.com/office/drawing/2014/main" val="10000"/>
                      </a:ext>
                    </a:extLst>
                  </a:tr>
                  <a:tr h="333566">
                    <a:tc>
                      <a:txBody>
                        <a:bodyPr/>
                        <a:lstStyle/>
                        <a:p>
                          <a:pPr algn="ctr" latinLnBrk="1" hangingPunct="0">
                            <a:lnSpc>
                              <a:spcPts val="2200"/>
                            </a:lnSpc>
                          </a:pPr>
                          <a:r>
                            <a:rPr lang="en-US" altLang="zh-CN" sz="1400" b="1" i="0">
                              <a:solidFill>
                                <a:srgbClr val="000000"/>
                              </a:solidFill>
                              <a:latin typeface="微软雅黑" pitchFamily="34" charset="0"/>
                              <a:ea typeface="微软雅黑" pitchFamily="34" charset="-122"/>
                              <a:cs typeface="微软雅黑" pitchFamily="34" charset="-120"/>
                            </a:rPr>
                            <a:t>阴离子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5000" t="-101818" r="-145" b="-20000"/>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sp>
            <p:nvSpPr>
              <p:cNvPr id="7" name="P_5_BD#d29466c3d?pid=b6864bdc0&amp;color=0,0,0&amp;vtp=1&amp;bbb=1"/>
              <p:cNvSpPr/>
              <p:nvPr/>
            </p:nvSpPr>
            <p:spPr>
              <a:xfrm>
                <a:off x="832104" y="2910776"/>
                <a:ext cx="10533888" cy="1181100"/>
              </a:xfrm>
              <a:prstGeom prst="rect">
                <a:avLst/>
              </a:prstGeom>
              <a:noFill/>
              <a:ln/>
            </p:spPr>
            <p:txBody>
              <a:bodyPr wrap="none" lIns="0" tIns="0" rIns="0" bIns="0" rtlCol="0" anchor="t"/>
              <a:lstStyle/>
              <a:p>
                <a:pPr algn="l" latinLnBrk="1">
                  <a:lnSpc>
                    <a:spcPts val="3100"/>
                  </a:lnSpc>
                </a:pPr>
                <a:r>
                  <a:rPr lang="en-US" altLang="zh-CN" sz="1800" b="0" i="0" dirty="0">
                    <a:solidFill>
                      <a:srgbClr val="000000"/>
                    </a:solidFill>
                    <a:latin typeface="微软雅黑" pitchFamily="34" charset="0"/>
                    <a:ea typeface="微软雅黑" pitchFamily="34" charset="-122"/>
                    <a:cs typeface="微软雅黑" pitchFamily="34" charset="-120"/>
                  </a:rPr>
                  <a:t>甲同学欲探究废水的组成，</a:t>
                </a:r>
                <a:r>
                  <a:rPr lang="en-US" altLang="zh-CN" sz="1800" b="0" i="0">
                    <a:solidFill>
                      <a:srgbClr val="000000"/>
                    </a:solidFill>
                    <a:latin typeface="微软雅黑" pitchFamily="34" charset="0"/>
                    <a:ea typeface="微软雅黑" pitchFamily="34" charset="-122"/>
                    <a:cs typeface="微软雅黑" pitchFamily="34" charset="-120"/>
                  </a:rPr>
                  <a:t>进行了如下实验：</a:t>
                </a:r>
              </a:p>
              <a:p>
                <a:pPr lvl="0" latinLnBrk="1">
                  <a:lnSpc>
                    <a:spcPts val="3100"/>
                  </a:lnSpc>
                </a:pPr>
                <a:r>
                  <a:rPr lang="en-US" altLang="zh-CN">
                    <a:solidFill>
                      <a:srgbClr val="000000"/>
                    </a:solidFill>
                    <a:latin typeface="微软雅黑" pitchFamily="34" charset="0"/>
                    <a:ea typeface="微软雅黑" pitchFamily="34" charset="-122"/>
                    <a:cs typeface="微软雅黑" pitchFamily="34" charset="-120"/>
                  </a:rPr>
                  <a:t>①取该无色溶液，加入足量浓氢氧化钠溶液，加热，无气体生成。</a:t>
                </a:r>
                <a:endParaRPr lang="en-US" altLang="zh-CN">
                  <a:solidFill>
                    <a:prstClr val="black"/>
                  </a:solidFill>
                </a:endParaRPr>
              </a:p>
              <a:p>
                <a:pPr lvl="0" latinLnBrk="1">
                  <a:lnSpc>
                    <a:spcPts val="3100"/>
                  </a:lnSpc>
                </a:pPr>
                <a:r>
                  <a:rPr lang="en-US" altLang="zh-CN" dirty="0">
                    <a:solidFill>
                      <a:srgbClr val="000000"/>
                    </a:solidFill>
                    <a:latin typeface="微软雅黑" pitchFamily="34" charset="0"/>
                    <a:ea typeface="微软雅黑" pitchFamily="34" charset="-122"/>
                    <a:cs typeface="微软雅黑" pitchFamily="34" charset="-120"/>
                  </a:rPr>
                  <a:t>②另取原溶液滴加几滴氨水</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dirty="0">
                    <a:solidFill>
                      <a:srgbClr val="000000"/>
                    </a:solidFill>
                    <a:latin typeface="微软雅黑" pitchFamily="34" charset="0"/>
                    <a:ea typeface="微软雅黑" pitchFamily="34" charset="-122"/>
                    <a:cs typeface="微软雅黑" pitchFamily="34" charset="-120"/>
                  </a:rPr>
                  <a:t>溶质为</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有沉淀生成。</a:t>
                </a:r>
                <a:endParaRPr lang="en-US" altLang="zh-CN" sz="1800" dirty="0"/>
              </a:p>
            </p:txBody>
          </p:sp>
        </mc:Choice>
        <mc:Fallback>
          <p:sp>
            <p:nvSpPr>
              <p:cNvPr id="7" name="P_5_BD#d29466c3d?pid=b6864bdc0&amp;color=0,0,0&amp;vtp=1&amp;bbb=1"/>
              <p:cNvSpPr>
                <a:spLocks noRot="1" noChangeAspect="1" noMove="1" noResize="1" noEditPoints="1" noAdjustHandles="1" noChangeArrowheads="1" noChangeShapeType="1" noTextEdit="1"/>
              </p:cNvSpPr>
              <p:nvPr/>
            </p:nvSpPr>
            <p:spPr>
              <a:xfrm>
                <a:off x="832104" y="2910776"/>
                <a:ext cx="10533888" cy="1181100"/>
              </a:xfrm>
              <a:prstGeom prst="rect">
                <a:avLst/>
              </a:prstGeom>
              <a:blipFill>
                <a:blip r:embed="rId5"/>
                <a:stretch>
                  <a:fillRect l="-1389" t="-515" b="-8763"/>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1648271495"/>
      </p:ext>
    </p:extLst>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name="Slide 158&amp;si=15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5_BD.537_1#70ee700a2?vop=1&amp;pid=b6864bdc0&amp;color=0,0,0&amp;vtp=1&amp;bt=1&amp;bbb=1&amp;hb=1"/>
              <p:cNvSpPr/>
              <p:nvPr/>
            </p:nvSpPr>
            <p:spPr>
              <a:xfrm>
                <a:off x="832104" y="1078992"/>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）检测到该溶液中含有</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，则一定还含有的离子是</a:t>
                </a:r>
                <a:r>
                  <a:rPr lang="en-US" altLang="zh-CN" sz="1800" i="0">
                    <a:solidFill>
                      <a:srgbClr val="000000"/>
                    </a:solidFill>
                    <a:latin typeface="SimSun" pitchFamily="34" charset="0"/>
                    <a:ea typeface="SimSun" pitchFamily="34" charset="-122"/>
                    <a:cs typeface="SimSun" pitchFamily="34" charset="-120"/>
                  </a:rPr>
                  <a:t>_________________</a:t>
                </a:r>
                <a:r>
                  <a:rPr lang="en-US" altLang="zh-CN" sz="1800" b="0" i="0">
                    <a:solidFill>
                      <a:srgbClr val="000000"/>
                    </a:solidFill>
                    <a:latin typeface="微软雅黑" pitchFamily="34" charset="0"/>
                    <a:ea typeface="微软雅黑" pitchFamily="34" charset="-122"/>
                    <a:cs typeface="微软雅黑" pitchFamily="34" charset="-120"/>
                  </a:rPr>
                  <a:t>，一定不含有的离子是</a:t>
                </a:r>
                <a:r>
                  <a:rPr lang="en-US" altLang="zh-CN" sz="1800" i="0">
                    <a:solidFill>
                      <a:srgbClr val="000000"/>
                    </a:solidFill>
                    <a:latin typeface="SimSun" pitchFamily="34" charset="0"/>
                    <a:ea typeface="SimSun" pitchFamily="34" charset="-122"/>
                    <a:cs typeface="SimSun" pitchFamily="34" charset="-120"/>
                  </a:rPr>
                  <a:t>_______</a:t>
                </a:r>
              </a:p>
              <a:p>
                <a:pPr latinLnBrk="1">
                  <a:lnSpc>
                    <a:spcPts val="3300"/>
                  </a:lnSpc>
                </a:pPr>
                <a:r>
                  <a:rPr lang="en-US" altLang="zh-CN" sz="1800" i="0">
                    <a:solidFill>
                      <a:srgbClr val="000000"/>
                    </a:solidFill>
                    <a:latin typeface="SimSun" pitchFamily="34" charset="0"/>
                    <a:ea typeface="SimSun" pitchFamily="34" charset="-122"/>
                    <a:cs typeface="SimSun" pitchFamily="34" charset="-120"/>
                  </a:rPr>
                  <a:t>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步骤</a:t>
                </a:r>
                <a:r>
                  <a:rPr lang="en-US" altLang="zh-CN" sz="1800" b="0" i="0">
                    <a:solidFill>
                      <a:srgbClr val="000000"/>
                    </a:solidFill>
                    <a:latin typeface="微软雅黑" pitchFamily="34" charset="0"/>
                    <a:ea typeface="微软雅黑" pitchFamily="34" charset="-122"/>
                    <a:cs typeface="微软雅黑" pitchFamily="34" charset="-120"/>
                  </a:rPr>
                  <a:t>②中发生反应的离子方程式为</a:t>
                </a:r>
                <a:r>
                  <a:rPr lang="en-US" altLang="zh-CN" sz="1800" i="0">
                    <a:solidFill>
                      <a:srgbClr val="000000"/>
                    </a:solidFill>
                    <a:latin typeface="SimSun" pitchFamily="34" charset="0"/>
                    <a:ea typeface="SimSun" pitchFamily="34" charset="-122"/>
                    <a:cs typeface="SimSun" pitchFamily="34" charset="-120"/>
                  </a:rPr>
                  <a:t>______________________________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___________________________________________________________________________________________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B_5_BD.537_1#70ee700a2?vop=1&amp;pid=b6864bdc0&amp;color=0,0,0&amp;vtp=1&amp;bt=1&amp;bbb=1&amp;hb=1"/>
              <p:cNvSpPr>
                <a:spLocks noRot="1" noChangeAspect="1" noMove="1" noResize="1" noEditPoints="1" noAdjustHandles="1" noChangeArrowheads="1" noChangeShapeType="1" noTextEdit="1"/>
              </p:cNvSpPr>
              <p:nvPr/>
            </p:nvSpPr>
            <p:spPr>
              <a:xfrm>
                <a:off x="832104" y="1078992"/>
                <a:ext cx="10533888" cy="1257300"/>
              </a:xfrm>
              <a:prstGeom prst="rect">
                <a:avLst/>
              </a:prstGeom>
              <a:blipFill>
                <a:blip r:embed="rId3"/>
                <a:stretch>
                  <a:fillRect l="-1389" r="-2431" b="-72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5_AN.538_1#70ee700a2.blank?vop=1&amp;pid=b6864bdc0&amp;color=0,0,0&amp;vpa=274&amp;vtp=1&amp;bbb=1"/>
              <p:cNvSpPr/>
              <p:nvPr/>
            </p:nvSpPr>
            <p:spPr>
              <a:xfrm>
                <a:off x="6295644" y="1116711"/>
                <a:ext cx="1918526"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Mg</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5_AN.538_1#70ee700a2.blank?vop=1&amp;pid=b6864bdc0&amp;color=0,0,0&amp;vpa=274&amp;vtp=1&amp;bbb=1"/>
              <p:cNvSpPr>
                <a:spLocks noRot="1" noChangeAspect="1" noMove="1" noResize="1" noEditPoints="1" noAdjustHandles="1" noChangeArrowheads="1" noChangeShapeType="1" noTextEdit="1"/>
              </p:cNvSpPr>
              <p:nvPr/>
            </p:nvSpPr>
            <p:spPr>
              <a:xfrm>
                <a:off x="6295644" y="1116711"/>
                <a:ext cx="1918526" cy="292100"/>
              </a:xfrm>
              <a:prstGeom prst="rect">
                <a:avLst/>
              </a:prstGeom>
              <a:blipFill>
                <a:blip r:embed="rId4"/>
                <a:stretch>
                  <a:fillRect l="-2866" t="-27083" b="-4375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5_AN.539_1#70ee700a2.blank?vop=1&amp;pid=b6864bdc0&amp;color=0,0,0&amp;vpa=275&amp;vtp=1&amp;bbb=1&amp;rh=22&amp;hb=1"/>
              <p:cNvSpPr/>
              <p:nvPr/>
            </p:nvSpPr>
            <p:spPr>
              <a:xfrm>
                <a:off x="832104" y="1040892"/>
                <a:ext cx="10531904" cy="838200"/>
              </a:xfrm>
              <a:prstGeom prst="rect">
                <a:avLst/>
              </a:prstGeom>
              <a:noFill/>
              <a:ln/>
            </p:spPr>
            <p:txBody>
              <a:bodyPr wrap="square" lIns="0" tIns="0" rIns="0" bIns="0" rtlCol="0" anchor="t"/>
              <a:lstStyle/>
              <a:p>
                <a:pPr latinLnBrk="1">
                  <a:lnSpc>
                    <a:spcPts val="3333"/>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Ag</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5_AN.539_1#70ee700a2.blank?vop=1&amp;pid=b6864bdc0&amp;color=0,0,0&amp;vpa=275&amp;vtp=1&amp;bbb=1&amp;rh=22&amp;hb=1"/>
              <p:cNvSpPr>
                <a:spLocks noRot="1" noChangeAspect="1" noMove="1" noResize="1" noEditPoints="1" noAdjustHandles="1" noChangeArrowheads="1" noChangeShapeType="1" noTextEdit="1"/>
              </p:cNvSpPr>
              <p:nvPr/>
            </p:nvSpPr>
            <p:spPr>
              <a:xfrm>
                <a:off x="832104" y="1040892"/>
                <a:ext cx="10531904" cy="838200"/>
              </a:xfrm>
              <a:prstGeom prst="rect">
                <a:avLst/>
              </a:prstGeom>
              <a:blipFill>
                <a:blip r:embed="rId5"/>
                <a:stretch>
                  <a:fillRect l="-811" r="-695" b="-10949"/>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N.540_1#70ee700a2.blank?vop=1&amp;pid=b6864bdc0&amp;color=0,0,0&amp;vpa=276&amp;vtp=1&amp;bbb=1&amp;hb=1"/>
              <p:cNvSpPr/>
              <p:nvPr/>
            </p:nvSpPr>
            <p:spPr>
              <a:xfrm>
                <a:off x="832104" y="1390419"/>
                <a:ext cx="10531904" cy="914400"/>
              </a:xfrm>
              <a:prstGeom prst="rect">
                <a:avLst/>
              </a:prstGeom>
              <a:noFill/>
              <a:ln/>
            </p:spPr>
            <p:txBody>
              <a:bodyPr wrap="square" lIns="0" tIns="0" rIns="0" bIns="0" rtlCol="0" anchor="t"/>
              <a:lstStyle/>
              <a:p>
                <a:pPr latinLnBrk="1">
                  <a:lnSpc>
                    <a:spcPts val="3586"/>
                  </a:lnSpc>
                </a:pPr>
                <a:r>
                  <a:rPr lang="en-US" altLang="zh-CN" b="0" i="0" kern="0" dirty="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Mg</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Mg</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5" name="QB_5_AN.540_1#70ee700a2.blank?vop=1&amp;pid=b6864bdc0&amp;color=0,0,0&amp;vpa=276&amp;vtp=1&amp;bbb=1&amp;hb=1"/>
              <p:cNvSpPr>
                <a:spLocks noRot="1" noChangeAspect="1" noMove="1" noResize="1" noEditPoints="1" noAdjustHandles="1" noChangeArrowheads="1" noChangeShapeType="1" noTextEdit="1"/>
              </p:cNvSpPr>
              <p:nvPr/>
            </p:nvSpPr>
            <p:spPr>
              <a:xfrm>
                <a:off x="832104" y="1390419"/>
                <a:ext cx="10531904" cy="914400"/>
              </a:xfrm>
              <a:prstGeom prst="rect">
                <a:avLst/>
              </a:prstGeom>
              <a:blipFill>
                <a:blip r:embed="rId6"/>
                <a:stretch>
                  <a:fillRect l="-1042" b="-46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BD.541_1#e217be822?vop=1&amp;pid=b6864bdc0&amp;color=0,0,0&amp;vtp=1&amp;bbb=1"/>
              <p:cNvSpPr/>
              <p:nvPr/>
            </p:nvSpPr>
            <p:spPr>
              <a:xfrm>
                <a:off x="832104" y="2358446"/>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（3）若向原溶液加入等体积</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0.1 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，溶液中的溶质为</a:t>
                </a:r>
                <a:r>
                  <a:rPr lang="en-US" altLang="zh-CN" sz="1800" i="0">
                    <a:solidFill>
                      <a:srgbClr val="000000"/>
                    </a:solidFill>
                    <a:latin typeface="SimSun" pitchFamily="34" charset="0"/>
                    <a:ea typeface="SimSun" pitchFamily="34" charset="-122"/>
                    <a:cs typeface="SimSun" pitchFamily="34" charset="-120"/>
                  </a:rPr>
                  <a:t>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6" name="QB_5_BD.541_1#e217be822?vop=1&amp;pid=b6864bdc0&amp;color=0,0,0&amp;vtp=1&amp;bbb=1"/>
              <p:cNvSpPr>
                <a:spLocks noRot="1" noChangeAspect="1" noMove="1" noResize="1" noEditPoints="1" noAdjustHandles="1" noChangeArrowheads="1" noChangeShapeType="1" noTextEdit="1"/>
              </p:cNvSpPr>
              <p:nvPr/>
            </p:nvSpPr>
            <p:spPr>
              <a:xfrm>
                <a:off x="832104" y="2358446"/>
                <a:ext cx="10533888" cy="469900"/>
              </a:xfrm>
              <a:prstGeom prst="rect">
                <a:avLst/>
              </a:prstGeom>
              <a:blipFill>
                <a:blip r:embed="rId7"/>
                <a:stretch>
                  <a:fillRect l="-1389" b="-1688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AN.542_1#e217be822.blank?vop=1&amp;pid=b6864bdc0&amp;color=0,0,0&amp;vpa=277&amp;vtp=1&amp;bbb=1"/>
              <p:cNvSpPr/>
              <p:nvPr/>
            </p:nvSpPr>
            <p:spPr>
              <a:xfrm>
                <a:off x="8304974" y="2397569"/>
                <a:ext cx="452438"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KCl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5_AN.542_1#e217be822.blank?vop=1&amp;pid=b6864bdc0&amp;color=0,0,0&amp;vpa=277&amp;vtp=1&amp;bbb=1"/>
              <p:cNvSpPr>
                <a:spLocks noRot="1" noChangeAspect="1" noMove="1" noResize="1" noEditPoints="1" noAdjustHandles="1" noChangeArrowheads="1" noChangeShapeType="1" noTextEdit="1"/>
              </p:cNvSpPr>
              <p:nvPr/>
            </p:nvSpPr>
            <p:spPr>
              <a:xfrm>
                <a:off x="8304974" y="2397569"/>
                <a:ext cx="452438" cy="279400"/>
              </a:xfrm>
              <a:prstGeom prst="rect">
                <a:avLst/>
              </a:prstGeom>
              <a:blipFill>
                <a:blip r:embed="rId8"/>
                <a:stretch>
                  <a:fillRect l="-6667" r="-4000" b="-434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bg/>
                                          </p:spTgt>
                                        </p:tgtEl>
                                        <p:attrNameLst>
                                          <p:attrName>style.visibility</p:attrName>
                                        </p:attrNameLst>
                                      </p:cBhvr>
                                      <p:to>
                                        <p:strVal val="visible"/>
                                      </p:to>
                                    </p:set>
                                    <p:anim calcmode="lin" valueType="num">
                                      <p:cBhvr additive="base">
                                        <p:cTn id="2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5">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 calcmode="lin" valueType="num">
                                      <p:cBhvr additive="base">
                                        <p:cTn id="3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7">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anim calcmode="lin" valueType="num">
                                      <p:cBhvr additive="base">
                                        <p:cTn id="4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7" grpId="0" build="p" animBg="1"/>
    </p:bldLst>
  </p:timing>
</p:sld>
</file>

<file path=ppt/slides/slide154.xml><?xml version="1.0" encoding="utf-8"?>
<p:sld xmlns:a="http://schemas.openxmlformats.org/drawingml/2006/main" xmlns:r="http://schemas.openxmlformats.org/officeDocument/2006/relationships" xmlns:p="http://schemas.openxmlformats.org/presentationml/2006/main">
  <p:cSld name="Slide 159&amp;si=15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543_1#cf4b84774?sp=1&amp;vop=1&amp;pid=a4b7fff5c&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1" i="0">
                    <a:solidFill>
                      <a:srgbClr val="000000"/>
                    </a:solidFill>
                    <a:latin typeface="微软雅黑" pitchFamily="34" charset="0"/>
                    <a:ea typeface="微软雅黑" pitchFamily="34" charset="-122"/>
                    <a:cs typeface="微软雅黑" pitchFamily="34" charset="-120"/>
                  </a:rPr>
                  <a:t>新情境</a:t>
                </a:r>
                <a:r>
                  <a:rPr lang="en-US" altLang="zh-CN" sz="1800" b="0" i="0">
                    <a:solidFill>
                      <a:srgbClr val="000000"/>
                    </a:solidFill>
                    <a:latin typeface="微软雅黑" pitchFamily="34" charset="0"/>
                    <a:ea typeface="微软雅黑" pitchFamily="34" charset="-122"/>
                    <a:cs typeface="微软雅黑" pitchFamily="34" charset="-120"/>
                  </a:rPr>
                  <a:t>某同学用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与浓盐酸反应制备纯净的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的装置如图甲所示。回答下列问题：</a:t>
                </a:r>
                <a:endParaRPr lang="en-US" altLang="zh-CN" sz="1800" dirty="0">
                  <a:solidFill>
                    <a:srgbClr val="000000"/>
                  </a:solidFill>
                </a:endParaRPr>
              </a:p>
            </p:txBody>
          </p:sp>
        </mc:Choice>
        <mc:Fallback xmlns="">
          <p:sp>
            <p:nvSpPr>
              <p:cNvPr id="2" name="QO_4_BD.543_1#cf4b84774?sp=1&amp;vop=1&amp;pid=a4b7fff5c&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pic>
        <p:nvPicPr>
          <p:cNvPr id="3" name="QO_4_BD.543_2#cf4b84774?iti=6&amp;vop=1&amp;pid=a4b7fff5c&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67912" y="1622544"/>
            <a:ext cx="4462272" cy="17007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4_BD.543_3#cf4b84774?iti=6&amp;vop=1&amp;pid=a4b7fff5c&amp;color=0,0,0&amp;vtp=1"/>
          <p:cNvSpPr/>
          <p:nvPr/>
        </p:nvSpPr>
        <p:spPr>
          <a:xfrm>
            <a:off x="5958554" y="3450328"/>
            <a:ext cx="280987" cy="767080"/>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甲</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5" name="QB_5_BD.544_1#04efd47b1?vop=1&amp;pid=cf4b84774&amp;color=0,0,0&amp;vtp=1&amp;bbb=1&amp;hb=1"/>
              <p:cNvSpPr/>
              <p:nvPr/>
            </p:nvSpPr>
            <p:spPr>
              <a:xfrm>
                <a:off x="832104" y="3904790"/>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（1）装置</a:t>
                </a:r>
                <a:r>
                  <a:rPr lang="en-US" altLang="zh-CN" sz="1800" b="0" i="0">
                    <a:solidFill>
                      <a:srgbClr val="000000"/>
                    </a:solidFill>
                    <a:latin typeface="微软雅黑" pitchFamily="34" charset="0"/>
                    <a:ea typeface="微软雅黑" pitchFamily="34" charset="-122"/>
                    <a:cs typeface="微软雅黑" pitchFamily="34" charset="-120"/>
                  </a:rPr>
                  <a:t>A中盛放浓盐酸的仪器名称是</a:t>
                </a:r>
                <a:r>
                  <a:rPr lang="en-US" altLang="zh-CN" sz="1800" i="0">
                    <a:solidFill>
                      <a:srgbClr val="000000"/>
                    </a:solidFill>
                    <a:latin typeface="SimSun" pitchFamily="34" charset="0"/>
                    <a:ea typeface="SimSun" pitchFamily="34" charset="-122"/>
                    <a:cs typeface="SimSun" pitchFamily="34" charset="-120"/>
                  </a:rPr>
                  <a:t>__________</a:t>
                </a:r>
                <a:r>
                  <a:rPr lang="en-US" altLang="zh-CN" sz="1800" b="0" i="0">
                    <a:solidFill>
                      <a:srgbClr val="000000"/>
                    </a:solidFill>
                    <a:latin typeface="微软雅黑" pitchFamily="34" charset="0"/>
                    <a:ea typeface="微软雅黑" pitchFamily="34" charset="-122"/>
                    <a:cs typeface="微软雅黑" pitchFamily="34" charset="-120"/>
                  </a:rPr>
                  <a:t>，A中反应的化学方程式为</a:t>
                </a:r>
                <a:r>
                  <a:rPr lang="en-US" altLang="zh-CN" sz="1800" i="0">
                    <a:solidFill>
                      <a:srgbClr val="000000"/>
                    </a:solidFill>
                    <a:latin typeface="SimSun" pitchFamily="34" charset="0"/>
                    <a:ea typeface="SimSun" pitchFamily="34" charset="-122"/>
                    <a:cs typeface="SimSun" pitchFamily="34" charset="-120"/>
                  </a:rPr>
                  <a:t>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（2）装置</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a:solidFill>
                      <a:srgbClr val="000000"/>
                    </a:solidFill>
                    <a:latin typeface="微软雅黑" pitchFamily="34" charset="0"/>
                    <a:ea typeface="微软雅黑" pitchFamily="34" charset="-122"/>
                    <a:cs typeface="微软雅黑" pitchFamily="34" charset="-120"/>
                  </a:rPr>
                  <a:t>中导管</a:t>
                </a:r>
                <a:r>
                  <a:rPr lang="en-US" altLang="zh-CN">
                    <a:solidFill>
                      <a:srgbClr val="000000"/>
                    </a:solidFill>
                    <a:latin typeface="SimSun" pitchFamily="34" charset="0"/>
                    <a:ea typeface="SimSun" pitchFamily="34" charset="-122"/>
                    <a:cs typeface="SimSun" pitchFamily="34" charset="-120"/>
                  </a:rPr>
                  <a:t>___</a:t>
                </a:r>
                <a:r>
                  <a:rPr lang="en-US" altLang="zh-CN">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填“</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”）应伸至靠近集气瓶底部。</a:t>
                </a:r>
                <a:endParaRPr lang="en-US" altLang="zh-CN" dirty="0">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（3）装置</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F</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的作用有两个</a:t>
                </a:r>
                <a:r>
                  <a:rPr lang="en-US" altLang="zh-CN">
                    <a:solidFill>
                      <a:srgbClr val="000000"/>
                    </a:solidFill>
                    <a:latin typeface="微软雅黑" pitchFamily="34" charset="0"/>
                    <a:ea typeface="微软雅黑" pitchFamily="34" charset="-122"/>
                    <a:cs typeface="微软雅黑" pitchFamily="34" charset="-120"/>
                  </a:rPr>
                  <a:t>：一是</a:t>
                </a:r>
                <a:r>
                  <a:rPr lang="en-US" altLang="zh-CN">
                    <a:solidFill>
                      <a:srgbClr val="000000"/>
                    </a:solidFill>
                    <a:latin typeface="SimSun" pitchFamily="34" charset="0"/>
                    <a:ea typeface="SimSun" pitchFamily="34" charset="-122"/>
                    <a:cs typeface="SimSun" pitchFamily="34" charset="-120"/>
                  </a:rPr>
                  <a:t>______________________________</a:t>
                </a:r>
                <a:r>
                  <a:rPr lang="en-US" altLang="zh-CN">
                    <a:solidFill>
                      <a:srgbClr val="000000"/>
                    </a:solidFill>
                    <a:latin typeface="微软雅黑" pitchFamily="34" charset="0"/>
                    <a:ea typeface="微软雅黑" pitchFamily="34" charset="-122"/>
                    <a:cs typeface="微软雅黑" pitchFamily="34" charset="-120"/>
                  </a:rPr>
                  <a:t>，二是</a:t>
                </a:r>
                <a:r>
                  <a:rPr lang="en-US" altLang="zh-CN">
                    <a:solidFill>
                      <a:srgbClr val="000000"/>
                    </a:solidFill>
                    <a:latin typeface="SimSun" pitchFamily="34" charset="0"/>
                    <a:ea typeface="SimSun" pitchFamily="34" charset="-122"/>
                    <a:cs typeface="SimSun" pitchFamily="34" charset="-120"/>
                  </a:rPr>
                  <a:t>___________________________</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a:t>
                </a:r>
                <a:r>
                  <a:rPr lang="en-US" altLang="zh-CN">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请写出氯气与碱石灰中</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反应的化学方程式：</a:t>
                </a:r>
                <a:r>
                  <a:rPr lang="en-US" altLang="zh-CN">
                    <a:solidFill>
                      <a:srgbClr val="000000"/>
                    </a:solidFill>
                    <a:latin typeface="SimSun" pitchFamily="34" charset="0"/>
                    <a:ea typeface="SimSun" pitchFamily="34" charset="-122"/>
                    <a:cs typeface="SimSun" pitchFamily="34" charset="-120"/>
                  </a:rPr>
                  <a:t>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5" name="QB_5_BD.544_1#04efd47b1?vop=1&amp;pid=cf4b84774&amp;color=0,0,0&amp;vtp=1&amp;bbb=1&amp;hb=1"/>
              <p:cNvSpPr>
                <a:spLocks noRot="1" noChangeAspect="1" noMove="1" noResize="1" noEditPoints="1" noAdjustHandles="1" noChangeArrowheads="1" noChangeShapeType="1" noTextEdit="1"/>
              </p:cNvSpPr>
              <p:nvPr/>
            </p:nvSpPr>
            <p:spPr>
              <a:xfrm>
                <a:off x="832104" y="3904790"/>
                <a:ext cx="10533888" cy="2095500"/>
              </a:xfrm>
              <a:prstGeom prst="rect">
                <a:avLst/>
              </a:prstGeom>
              <a:blipFill>
                <a:blip r:embed="rId5"/>
                <a:stretch>
                  <a:fillRect l="-1389" r="-1273" b="-4665"/>
                </a:stretch>
              </a:blipFill>
              <a:ln/>
            </p:spPr>
            <p:txBody>
              <a:bodyPr/>
              <a:lstStyle/>
              <a:p>
                <a:r>
                  <a:rPr lang="zh-CN" altLang="en-US">
                    <a:noFill/>
                  </a:rPr>
                  <a:t> </a:t>
                </a:r>
              </a:p>
            </p:txBody>
          </p:sp>
        </mc:Fallback>
      </mc:AlternateContent>
      <p:sp>
        <p:nvSpPr>
          <p:cNvPr id="6" name="QB_5_AN.545_1#04efd47b1.blank?vop=1&amp;pid=cf4b84774&amp;color=0,0,0&amp;vpa=278&amp;vtp=1&amp;bbb=1"/>
          <p:cNvSpPr/>
          <p:nvPr/>
        </p:nvSpPr>
        <p:spPr>
          <a:xfrm>
            <a:off x="4788948" y="3874310"/>
            <a:ext cx="10810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分液漏斗</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7" name="QB_5_AN.546_1#04efd47b1.blank?vop=1&amp;pid=cf4b84774&amp;color=0,0,0&amp;vpa=279&amp;vtp=1&amp;bbb=1&amp;rh=23.75&amp;hb=1"/>
              <p:cNvSpPr/>
              <p:nvPr/>
            </p:nvSpPr>
            <p:spPr>
              <a:xfrm>
                <a:off x="832104" y="3866690"/>
                <a:ext cx="10531904" cy="838200"/>
              </a:xfrm>
              <a:prstGeom prst="rect">
                <a:avLst/>
              </a:prstGeom>
              <a:noFill/>
              <a:ln/>
            </p:spPr>
            <p:txBody>
              <a:bodyPr wrap="square" lIns="0" tIns="0" rIns="0" bIns="0" rtlCol="0" anchor="t"/>
              <a:lstStyle/>
              <a:p>
                <a:pPr latinLnBrk="1">
                  <a:lnSpc>
                    <a:spcPts val="3264"/>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+16</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HCl</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浓</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KCl</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5</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+8</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5_AN.546_1#04efd47b1.blank?vop=1&amp;pid=cf4b84774&amp;color=0,0,0&amp;vpa=279&amp;vtp=1&amp;bbb=1&amp;rh=23.75&amp;hb=1"/>
              <p:cNvSpPr>
                <a:spLocks noRot="1" noChangeAspect="1" noMove="1" noResize="1" noEditPoints="1" noAdjustHandles="1" noChangeArrowheads="1" noChangeShapeType="1" noTextEdit="1"/>
              </p:cNvSpPr>
              <p:nvPr/>
            </p:nvSpPr>
            <p:spPr>
              <a:xfrm>
                <a:off x="832104" y="3866690"/>
                <a:ext cx="10531904" cy="838200"/>
              </a:xfrm>
              <a:prstGeom prst="rect">
                <a:avLst/>
              </a:prstGeom>
              <a:blipFill>
                <a:blip r:embed="rId6"/>
                <a:stretch>
                  <a:fillRect l="-81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5_AN.548_1#04efd47b1.blank?vop=1&amp;pid=cf4b84774&amp;color=0,0,0&amp;vpa=280&amp;vtp=1&amp;bbb=1"/>
              <p:cNvSpPr/>
              <p:nvPr/>
            </p:nvSpPr>
            <p:spPr>
              <a:xfrm>
                <a:off x="2752979" y="4790622"/>
                <a:ext cx="233363"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5_AN.548_1#04efd47b1.blank?vop=1&amp;pid=cf4b84774&amp;color=0,0,0&amp;vpa=280&amp;vtp=1&amp;bbb=1"/>
              <p:cNvSpPr>
                <a:spLocks noRot="1" noChangeAspect="1" noMove="1" noResize="1" noEditPoints="1" noAdjustHandles="1" noChangeArrowheads="1" noChangeShapeType="1" noTextEdit="1"/>
              </p:cNvSpPr>
              <p:nvPr/>
            </p:nvSpPr>
            <p:spPr>
              <a:xfrm>
                <a:off x="2752979" y="4790622"/>
                <a:ext cx="233363" cy="279400"/>
              </a:xfrm>
              <a:prstGeom prst="rect">
                <a:avLst/>
              </a:prstGeom>
              <a:blipFill>
                <a:blip r:embed="rId7"/>
                <a:stretch>
                  <a:fillRect l="-13158" r="-10526" b="-21739"/>
                </a:stretch>
              </a:blipFill>
              <a:ln/>
            </p:spPr>
            <p:txBody>
              <a:bodyPr/>
              <a:lstStyle/>
              <a:p>
                <a:r>
                  <a:rPr lang="zh-CN" altLang="en-US">
                    <a:noFill/>
                  </a:rPr>
                  <a:t> </a:t>
                </a:r>
              </a:p>
            </p:txBody>
          </p:sp>
        </mc:Fallback>
      </mc:AlternateContent>
      <p:sp>
        <p:nvSpPr>
          <p:cNvPr id="11" name="QB_5_AN.550_1#04efd47b1.blank?vop=1&amp;pid=cf4b84774&amp;color=0,0,0&amp;vpa=281&amp;vtp=1&amp;bbb=1"/>
          <p:cNvSpPr/>
          <p:nvPr/>
        </p:nvSpPr>
        <p:spPr>
          <a:xfrm>
            <a:off x="4065048" y="5131610"/>
            <a:ext cx="33670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吸收多余的氯气，防止污染空气</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2" name="QB_5_AN.551_1#04efd47b1.blank?vop=1&amp;pid=cf4b84774&amp;color=0,0,0&amp;vpa=282&amp;vtp=1&amp;bbb=1&amp;hb=1"/>
              <p:cNvSpPr/>
              <p:nvPr/>
            </p:nvSpPr>
            <p:spPr>
              <a:xfrm>
                <a:off x="832104" y="5131610"/>
                <a:ext cx="10531904" cy="825500"/>
              </a:xfrm>
              <a:prstGeom prst="rect">
                <a:avLst/>
              </a:prstGeom>
              <a:noFill/>
              <a:ln/>
            </p:spPr>
            <p:txBody>
              <a:bodyPr wrap="square" lIns="0" tIns="0" rIns="0" bIns="0" rtlCol="0" anchor="t"/>
              <a:lstStyle/>
              <a:p>
                <a:pPr latinLnBrk="1">
                  <a:lnSpc>
                    <a:spcPts val="33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防止空气中的水蒸气进入装置</a:t>
                </a:r>
              </a:p>
              <a:p>
                <a:pPr latinLnBrk="1">
                  <a:lnSpc>
                    <a:spcPts val="3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12" name="QB_5_AN.551_1#04efd47b1.blank?vop=1&amp;pid=cf4b84774&amp;color=0,0,0&amp;vpa=282&amp;vtp=1&amp;bbb=1&amp;hb=1"/>
              <p:cNvSpPr>
                <a:spLocks noRot="1" noChangeAspect="1" noMove="1" noResize="1" noEditPoints="1" noAdjustHandles="1" noChangeArrowheads="1" noChangeShapeType="1" noTextEdit="1"/>
              </p:cNvSpPr>
              <p:nvPr/>
            </p:nvSpPr>
            <p:spPr>
              <a:xfrm>
                <a:off x="832104" y="5131610"/>
                <a:ext cx="10531904" cy="825500"/>
              </a:xfrm>
              <a:prstGeom prst="rect">
                <a:avLst/>
              </a:prstGeom>
              <a:blipFill>
                <a:blip r:embed="rId8"/>
                <a:stretch>
                  <a:fillRect l="-811" r="-139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QB_5_AN.552_1#04efd47b1.blank?vop=1&amp;pid=cf4b84774&amp;color=0,0,0&amp;vpa=283&amp;vtp=1&amp;bbb=1"/>
              <p:cNvSpPr/>
              <p:nvPr/>
            </p:nvSpPr>
            <p:spPr>
              <a:xfrm>
                <a:off x="6248654" y="5602089"/>
                <a:ext cx="3811461" cy="304800"/>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NaOH</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NaCl</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NaClO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3" name="QB_5_AN.552_1#04efd47b1.blank?vop=1&amp;pid=cf4b84774&amp;color=0,0,0&amp;vpa=283&amp;vtp=1&amp;bbb=1"/>
              <p:cNvSpPr>
                <a:spLocks noRot="1" noChangeAspect="1" noMove="1" noResize="1" noEditPoints="1" noAdjustHandles="1" noChangeArrowheads="1" noChangeShapeType="1" noTextEdit="1"/>
              </p:cNvSpPr>
              <p:nvPr/>
            </p:nvSpPr>
            <p:spPr>
              <a:xfrm>
                <a:off x="6248654" y="5602089"/>
                <a:ext cx="3811461" cy="304800"/>
              </a:xfrm>
              <a:prstGeom prst="rect">
                <a:avLst/>
              </a:prstGeom>
              <a:blipFill>
                <a:blip r:embed="rId9"/>
                <a:stretch>
                  <a:fillRect l="-800" r="-800"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bg/>
                                          </p:spTgt>
                                        </p:tgtEl>
                                        <p:attrNameLst>
                                          <p:attrName>style.visibility</p:attrName>
                                        </p:attrNameLst>
                                      </p:cBhvr>
                                      <p:to>
                                        <p:strVal val="visible"/>
                                      </p:to>
                                    </p:set>
                                    <p:anim calcmode="lin" valueType="num">
                                      <p:cBhvr additive="base">
                                        <p:cTn id="3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2">
                                            <p:txEl>
                                              <p:pRg st="1" end="1"/>
                                            </p:txEl>
                                          </p:spTgt>
                                        </p:tgtEl>
                                        <p:attrNameLst>
                                          <p:attrName>style.visibility</p:attrName>
                                        </p:attrNameLst>
                                      </p:cBhvr>
                                      <p:to>
                                        <p:strVal val="visible"/>
                                      </p:to>
                                    </p:set>
                                    <p:anim calcmode="lin" valueType="num">
                                      <p:cBhvr additive="base">
                                        <p:cTn id="55"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bg/>
                                          </p:spTgt>
                                        </p:tgtEl>
                                        <p:attrNameLst>
                                          <p:attrName>style.visibility</p:attrName>
                                        </p:attrNameLst>
                                      </p:cBhvr>
                                      <p:to>
                                        <p:strVal val="visible"/>
                                      </p:to>
                                    </p:set>
                                    <p:anim calcmode="lin" valueType="num">
                                      <p:cBhvr additive="base">
                                        <p:cTn id="61"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62" dur="500" fill="hold"/>
                                        <p:tgtEl>
                                          <p:spTgt spid="13">
                                            <p:bg/>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3">
                                            <p:txEl>
                                              <p:pRg st="0" end="0"/>
                                            </p:txEl>
                                          </p:spTgt>
                                        </p:tgtEl>
                                        <p:attrNameLst>
                                          <p:attrName>style.visibility</p:attrName>
                                        </p:attrNameLst>
                                      </p:cBhvr>
                                      <p:to>
                                        <p:strVal val="visible"/>
                                      </p:to>
                                    </p:set>
                                    <p:anim calcmode="lin" valueType="num">
                                      <p:cBhvr additive="base">
                                        <p:cTn id="65"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9" grpId="0" build="p" animBg="1"/>
      <p:bldP spid="11" grpId="0" build="p" animBg="1"/>
      <p:bldP spid="12" grpId="0" build="p" animBg="1"/>
      <p:bldP spid="13" grpId="0" build="p" animBg="1"/>
    </p:bldLst>
  </p:timing>
</p:sld>
</file>

<file path=ppt/slides/slide155.xml><?xml version="1.0" encoding="utf-8"?>
<p:sld xmlns:a="http://schemas.openxmlformats.org/drawingml/2006/main" xmlns:r="http://schemas.openxmlformats.org/officeDocument/2006/relationships" xmlns:p="http://schemas.openxmlformats.org/presentationml/2006/main">
  <p:cSld name="Slide 160&amp;si=16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553_1#347891c38?sp=1&amp;vop=1&amp;pid=cf4b84774&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4）</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HClO</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三种微粒的物质的量分数随</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变化的关系如图乙所示。</a:t>
                </a:r>
                <a:endParaRPr lang="en-US" altLang="zh-CN" sz="1800" dirty="0">
                  <a:solidFill>
                    <a:srgbClr val="000000"/>
                  </a:solidFill>
                </a:endParaRPr>
              </a:p>
            </p:txBody>
          </p:sp>
        </mc:Choice>
        <mc:Fallback xmlns="">
          <p:sp>
            <p:nvSpPr>
              <p:cNvPr id="2" name="QO_5_BD.553_1#347891c38?sp=1&amp;vop=1&amp;pid=cf4b84774&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pic>
        <p:nvPicPr>
          <p:cNvPr id="3" name="QO_5_BD.553_2#347891c38?iti=7&amp;htil=35&amp;vop=1&amp;pid=cf4b84774&amp;color=0,0,0&amp;tib=255,255,255&amp;vtp=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339511" y="1517190"/>
            <a:ext cx="2852928" cy="21132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O_5_BD.553_3#347891c38?iti=7&amp;htil=35&amp;vop=1&amp;pid=cf4b84774&amp;color=0,0,0&amp;vtp=1"/>
          <p:cNvSpPr/>
          <p:nvPr/>
        </p:nvSpPr>
        <p:spPr>
          <a:xfrm>
            <a:off x="9625481" y="3754295"/>
            <a:ext cx="280987" cy="767080"/>
          </a:xfrm>
          <a:prstGeom prst="rect">
            <a:avLst/>
          </a:prstGeom>
          <a:noFill/>
          <a:ln/>
        </p:spPr>
        <p:txBody>
          <a:bodyPr wrap="square" lIns="0" tIns="0" rIns="0" bIns="0" rtlCol="0" anchor="t"/>
          <a:lstStyle/>
          <a:p>
            <a:pPr algn="ctr" latinLnBrk="1">
              <a:lnSpc>
                <a:spcPct val="150000"/>
              </a:lnSpc>
            </a:pPr>
            <a:r>
              <a:rPr lang="en-US" altLang="zh-CN" sz="1800" b="0" i="0" dirty="0">
                <a:solidFill>
                  <a:srgbClr val="000000"/>
                </a:solidFill>
                <a:latin typeface="微软雅黑" pitchFamily="34" charset="0"/>
                <a:ea typeface="微软雅黑" pitchFamily="34" charset="-122"/>
                <a:cs typeface="微软雅黑" pitchFamily="34" charset="-120"/>
              </a:rPr>
              <a:t>乙</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5" name="QB_6_BD.554_1#a81d7f780?htil=35&amp;vop=1&amp;pid=347891c38&amp;color=0,0,0&amp;vtp=1&amp;bbb=1&amp;hb=1&amp;hs=1"/>
              <p:cNvSpPr/>
              <p:nvPr/>
            </p:nvSpPr>
            <p:spPr>
              <a:xfrm>
                <a:off x="832104" y="1529890"/>
                <a:ext cx="7488936"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①使用“84”消毒液时为增强消毒效果，常调节</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之间</a:t>
                </a:r>
                <a:r>
                  <a:rPr lang="en-US" altLang="zh-CN" sz="1800" b="0" i="0">
                    <a:solidFill>
                      <a:srgbClr val="000000"/>
                    </a:solidFill>
                    <a:latin typeface="微软雅黑" pitchFamily="34" charset="0"/>
                    <a:ea typeface="微软雅黑" pitchFamily="34" charset="-122"/>
                    <a:cs typeface="微软雅黑" pitchFamily="34" charset="-120"/>
                  </a:rPr>
                  <a:t>，原因是</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5" name="QB_6_BD.554_1#a81d7f780?htil=35&amp;vop=1&amp;pid=347891c38&amp;color=0,0,0&amp;vtp=1&amp;bbb=1&amp;hb=1&amp;hs=1"/>
              <p:cNvSpPr>
                <a:spLocks noRot="1" noChangeAspect="1" noMove="1" noResize="1" noEditPoints="1" noAdjustHandles="1" noChangeArrowheads="1" noChangeShapeType="1" noTextEdit="1"/>
              </p:cNvSpPr>
              <p:nvPr/>
            </p:nvSpPr>
            <p:spPr>
              <a:xfrm>
                <a:off x="832104" y="1529890"/>
                <a:ext cx="7488936" cy="838200"/>
              </a:xfrm>
              <a:prstGeom prst="rect">
                <a:avLst/>
              </a:prstGeom>
              <a:blipFill>
                <a:blip r:embed="rId5"/>
                <a:stretch>
                  <a:fillRect l="-1954" b="-1094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N.555_1#a81d7f780.blank?vop=1&amp;pid=347891c38&amp;color=0,0,0&amp;vpa=284&amp;vtp=1&amp;bbb=1"/>
              <p:cNvSpPr/>
              <p:nvPr/>
            </p:nvSpPr>
            <p:spPr>
              <a:xfrm>
                <a:off x="824960" y="1999226"/>
                <a:ext cx="5456238"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4&lt;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pH</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&lt;6</m:t>
                    </m:r>
                  </m:oMath>
                </a14:m>
                <a:r>
                  <a:rPr lang="en-US" altLang="zh-CN" b="0" i="0" dirty="0">
                    <a:solidFill>
                      <a:srgbClr val="FF0000"/>
                    </a:solidFill>
                    <a:latin typeface="微软雅黑" pitchFamily="34" charset="0"/>
                    <a:ea typeface="微软雅黑" pitchFamily="34" charset="-122"/>
                    <a:cs typeface="微软雅黑" pitchFamily="34" charset="-120"/>
                  </a:rPr>
                  <a:t>时，溶液中</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HClO</m:t>
                    </m:r>
                  </m:oMath>
                </a14:m>
                <a:r>
                  <a:rPr lang="en-US" altLang="zh-CN" b="0" i="0" dirty="0">
                    <a:solidFill>
                      <a:srgbClr val="FF0000"/>
                    </a:solidFill>
                    <a:latin typeface="微软雅黑" pitchFamily="34" charset="0"/>
                    <a:ea typeface="微软雅黑" pitchFamily="34" charset="-122"/>
                    <a:cs typeface="微软雅黑" pitchFamily="34" charset="-120"/>
                  </a:rPr>
                  <a:t>含量较高，消毒能力较强</a:t>
                </a:r>
                <a:endParaRPr lang="en-US" altLang="zh-CN" sz="100" dirty="0">
                  <a:solidFill>
                    <a:srgbClr val="FF0000"/>
                  </a:solidFill>
                </a:endParaRPr>
              </a:p>
            </p:txBody>
          </p:sp>
        </mc:Choice>
        <mc:Fallback xmlns="">
          <p:sp>
            <p:nvSpPr>
              <p:cNvPr id="6" name="QB_6_AN.555_1#a81d7f780.blank?vop=1&amp;pid=347891c38&amp;color=0,0,0&amp;vpa=284&amp;vtp=1&amp;bbb=1"/>
              <p:cNvSpPr>
                <a:spLocks noRot="1" noChangeAspect="1" noMove="1" noResize="1" noEditPoints="1" noAdjustHandles="1" noChangeArrowheads="1" noChangeShapeType="1" noTextEdit="1"/>
              </p:cNvSpPr>
              <p:nvPr/>
            </p:nvSpPr>
            <p:spPr>
              <a:xfrm>
                <a:off x="824960" y="1999226"/>
                <a:ext cx="5456238" cy="279400"/>
              </a:xfrm>
              <a:prstGeom prst="rect">
                <a:avLst/>
              </a:prstGeom>
              <a:blipFill>
                <a:blip r:embed="rId6"/>
                <a:stretch>
                  <a:fillRect l="-112" t="-32609" r="-1341" b="-4347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C_6_BD.556_1#f7c357079?htil=35&amp;vop=1&amp;pid=347891c38&amp;color=0,0,0&amp;vtp=1&amp;bbb=1&amp;hb=1&amp;hs=1"/>
              <p:cNvSpPr/>
              <p:nvPr/>
            </p:nvSpPr>
            <p:spPr>
              <a:xfrm>
                <a:off x="832104" y="2393490"/>
                <a:ext cx="7488936"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②通常购买的“84”消毒液</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在12左右</a:t>
                </a:r>
                <a:r>
                  <a:rPr lang="en-US" altLang="zh-CN" sz="1800" b="0" i="0">
                    <a:solidFill>
                      <a:srgbClr val="000000"/>
                    </a:solidFill>
                    <a:latin typeface="微软雅黑" pitchFamily="34" charset="0"/>
                    <a:ea typeface="微软雅黑" pitchFamily="34" charset="-122"/>
                    <a:cs typeface="微软雅黑" pitchFamily="34" charset="-120"/>
                  </a:rPr>
                  <a:t>，为增强消毒效果可向其中滴加</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填序号）。</a:t>
                </a:r>
                <a:endParaRPr lang="en-US" altLang="zh-CN" dirty="0">
                  <a:solidFill>
                    <a:srgbClr val="000000"/>
                  </a:solidFill>
                </a:endParaRPr>
              </a:p>
            </p:txBody>
          </p:sp>
        </mc:Choice>
        <mc:Fallback xmlns="">
          <p:sp>
            <p:nvSpPr>
              <p:cNvPr id="7" name="QC_6_BD.556_1#f7c357079?htil=35&amp;vop=1&amp;pid=347891c38&amp;color=0,0,0&amp;vtp=1&amp;bbb=1&amp;hb=1&amp;hs=1"/>
              <p:cNvSpPr>
                <a:spLocks noRot="1" noChangeAspect="1" noMove="1" noResize="1" noEditPoints="1" noAdjustHandles="1" noChangeArrowheads="1" noChangeShapeType="1" noTextEdit="1"/>
              </p:cNvSpPr>
              <p:nvPr/>
            </p:nvSpPr>
            <p:spPr>
              <a:xfrm>
                <a:off x="832104" y="2393490"/>
                <a:ext cx="7488936" cy="838200"/>
              </a:xfrm>
              <a:prstGeom prst="rect">
                <a:avLst/>
              </a:prstGeom>
              <a:blipFill>
                <a:blip r:embed="rId7"/>
                <a:stretch>
                  <a:fillRect l="-1954" b="-10949"/>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C_6_BD.556_2#f7c357079.choices?htil=35&amp;vop=1&amp;pid=347891c38&amp;color=0,0,0&amp;vtp=1&amp;bbb=1&amp;hs=1"/>
              <p:cNvSpPr/>
              <p:nvPr/>
            </p:nvSpPr>
            <p:spPr>
              <a:xfrm>
                <a:off x="832104" y="3257090"/>
                <a:ext cx="7488936"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129409" algn="l"/>
                    <a:tab pos="4169918" algn="l"/>
                    <a:tab pos="5816727"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可口可乐</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稀</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食醋</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浓盐酸</a:t>
                </a:r>
                <a:endParaRPr lang="en-US" altLang="zh-CN" sz="1800" dirty="0">
                  <a:solidFill>
                    <a:srgbClr val="000000"/>
                  </a:solidFill>
                </a:endParaRPr>
              </a:p>
            </p:txBody>
          </p:sp>
        </mc:Choice>
        <mc:Fallback xmlns="">
          <p:sp>
            <p:nvSpPr>
              <p:cNvPr id="8" name="QC_6_BD.556_2#f7c357079.choices?htil=35&amp;vop=1&amp;pid=347891c38&amp;color=0,0,0&amp;vtp=1&amp;bbb=1&amp;hs=1"/>
              <p:cNvSpPr>
                <a:spLocks noRot="1" noChangeAspect="1" noMove="1" noResize="1" noEditPoints="1" noAdjustHandles="1" noChangeArrowheads="1" noChangeShapeType="1" noTextEdit="1"/>
              </p:cNvSpPr>
              <p:nvPr/>
            </p:nvSpPr>
            <p:spPr>
              <a:xfrm>
                <a:off x="832104" y="3257090"/>
                <a:ext cx="7488936" cy="469900"/>
              </a:xfrm>
              <a:prstGeom prst="rect">
                <a:avLst/>
              </a:prstGeom>
              <a:blipFill>
                <a:blip r:embed="rId8"/>
                <a:stretch>
                  <a:fillRect l="-1954" b="-18182"/>
                </a:stretch>
              </a:blipFill>
              <a:ln/>
            </p:spPr>
            <p:txBody>
              <a:bodyPr/>
              <a:lstStyle/>
              <a:p>
                <a:r>
                  <a:rPr lang="zh-CN" altLang="en-US">
                    <a:noFill/>
                  </a:rPr>
                  <a:t> </a:t>
                </a:r>
              </a:p>
            </p:txBody>
          </p:sp>
        </mc:Fallback>
      </mc:AlternateContent>
      <p:sp>
        <p:nvSpPr>
          <p:cNvPr id="9" name="QC_6_AN.557_1#f7c357079.blank?vop=1&amp;pid=347891c38&amp;color=0,0,0&amp;vpa=285&amp;vtp=1&amp;bbb=1"/>
          <p:cNvSpPr/>
          <p:nvPr/>
        </p:nvSpPr>
        <p:spPr>
          <a:xfrm>
            <a:off x="837660" y="2782110"/>
            <a:ext cx="627063" cy="419100"/>
          </a:xfrm>
          <a:prstGeom prst="rect">
            <a:avLst/>
          </a:prstGeom>
          <a:noFill/>
          <a:ln/>
        </p:spPr>
        <p:txBody>
          <a:bodyPr wrap="none" lIns="0" tIns="0" rIns="0" bIns="0" rtlCol="0" anchor="t"/>
          <a:lstStyle/>
          <a:p>
            <a:pPr algn="ctr" latinLnBrk="1">
              <a:lnSpc>
                <a:spcPts val="3300"/>
              </a:lnSpc>
            </a:pPr>
            <a:r>
              <a:rPr lang="en-US" altLang="zh-CN" b="1" i="0">
                <a:solidFill>
                  <a:srgbClr val="FF0000"/>
                </a:solidFill>
                <a:latin typeface="Arial (正文)" pitchFamily="34" charset="0"/>
                <a:ea typeface="微软雅黑" pitchFamily="34" charset="-122"/>
                <a:cs typeface="Arial (正文)" pitchFamily="34" charset="-120"/>
              </a:rPr>
              <a:t>ABC</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0" name="QB_5_BD.558_1#f6e5fab3b?vop=1&amp;pid=cf4b84774&amp;color=0,0,0&amp;vtp=1&amp;bbb=1&amp;hb=1&amp;hs=1"/>
              <p:cNvSpPr/>
              <p:nvPr/>
            </p:nvSpPr>
            <p:spPr>
              <a:xfrm>
                <a:off x="832104" y="4396915"/>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（5</a:t>
                </a:r>
                <a:r>
                  <a:rPr lang="en-US" altLang="zh-CN" sz="1800" b="0" i="0">
                    <a:solidFill>
                      <a:srgbClr val="000000"/>
                    </a:solidFill>
                    <a:latin typeface="微软雅黑" pitchFamily="34" charset="0"/>
                    <a:ea typeface="微软雅黑" pitchFamily="34" charset="-122"/>
                    <a:cs typeface="微软雅黑" pitchFamily="34" charset="-120"/>
                  </a:rPr>
                  <a:t>）实验室将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通入质量分数为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40%</m:t>
                    </m:r>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溶液中来制备“84”消毒液。当</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消耗一半时转移电子</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数为</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𝑁</m:t>
                        </m:r>
                      </m:e>
                      <m: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A</m:t>
                        </m:r>
                      </m:sub>
                    </m:sSub>
                  </m:oMath>
                </a14:m>
                <a:r>
                  <a:rPr lang="en-US" altLang="zh-CN" b="0" i="0">
                    <a:solidFill>
                      <a:srgbClr val="000000"/>
                    </a:solidFill>
                    <a:latin typeface="微软雅黑" pitchFamily="34" charset="0"/>
                    <a:ea typeface="微软雅黑" pitchFamily="34" charset="-122"/>
                    <a:cs typeface="微软雅黑" pitchFamily="34" charset="-120"/>
                  </a:rPr>
                  <a:t>（设</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𝑁</m:t>
                        </m:r>
                      </m:e>
                      <m: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A</m:t>
                        </m:r>
                      </m:sub>
                    </m:sSub>
                  </m:oMath>
                </a14:m>
                <a:r>
                  <a:rPr lang="en-US" altLang="zh-CN" b="0" i="0" dirty="0">
                    <a:solidFill>
                      <a:srgbClr val="000000"/>
                    </a:solidFill>
                    <a:latin typeface="微软雅黑" pitchFamily="34" charset="0"/>
                    <a:ea typeface="微软雅黑" pitchFamily="34" charset="-122"/>
                    <a:cs typeface="微软雅黑" pitchFamily="34" charset="-120"/>
                  </a:rPr>
                  <a:t>为阿伏加德罗常数的值），此时所得溶液中</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b="0" i="0">
                    <a:solidFill>
                      <a:srgbClr val="000000"/>
                    </a:solidFill>
                    <a:latin typeface="微软雅黑" pitchFamily="34" charset="0"/>
                    <a:ea typeface="微软雅黑" pitchFamily="34" charset="-122"/>
                    <a:cs typeface="微软雅黑" pitchFamily="34" charset="-120"/>
                  </a:rPr>
                  <a:t>的质量分数为</a:t>
                </a:r>
                <a:r>
                  <a:rPr lang="en-US" altLang="zh-CN" i="0">
                    <a:solidFill>
                      <a:srgbClr val="000000"/>
                    </a:solidFill>
                    <a:latin typeface="SimSun" pitchFamily="34" charset="0"/>
                    <a:ea typeface="SimSun" pitchFamily="34" charset="-122"/>
                    <a:cs typeface="SimSun" pitchFamily="34" charset="-120"/>
                  </a:rPr>
                  <a:t>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保留一位小数）</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0" name="QB_5_BD.558_1#f6e5fab3b?vop=1&amp;pid=cf4b84774&amp;color=0,0,0&amp;vtp=1&amp;bbb=1&amp;hb=1&amp;hs=1"/>
              <p:cNvSpPr>
                <a:spLocks noRot="1" noChangeAspect="1" noMove="1" noResize="1" noEditPoints="1" noAdjustHandles="1" noChangeArrowheads="1" noChangeShapeType="1" noTextEdit="1"/>
              </p:cNvSpPr>
              <p:nvPr/>
            </p:nvSpPr>
            <p:spPr>
              <a:xfrm>
                <a:off x="832104" y="4396915"/>
                <a:ext cx="10533888" cy="838200"/>
              </a:xfrm>
              <a:prstGeom prst="rect">
                <a:avLst/>
              </a:prstGeom>
              <a:blipFill>
                <a:blip r:embed="rId9"/>
                <a:stretch>
                  <a:fillRect l="-1389" r="-3356" b="-10870"/>
                </a:stretch>
              </a:blipFill>
              <a:ln/>
            </p:spPr>
            <p:txBody>
              <a:bodyPr/>
              <a:lstStyle/>
              <a:p>
                <a:r>
                  <a:rPr lang="zh-CN" altLang="en-US">
                    <a:noFill/>
                  </a:rPr>
                  <a:t> </a:t>
                </a:r>
              </a:p>
            </p:txBody>
          </p:sp>
        </mc:Fallback>
      </mc:AlternateContent>
      <p:sp>
        <p:nvSpPr>
          <p:cNvPr id="11" name="QB_5_AN.559_1#f6e5fab3b.blank?vop=1&amp;pid=cf4b84774&amp;color=0,0,0&amp;vpa=286&amp;vtp=1&amp;bbb=1"/>
          <p:cNvSpPr/>
          <p:nvPr/>
        </p:nvSpPr>
        <p:spPr>
          <a:xfrm>
            <a:off x="8632286" y="4785535"/>
            <a:ext cx="622300"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15.8</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bg/>
                                          </p:spTgt>
                                        </p:tgtEl>
                                        <p:attrNameLst>
                                          <p:attrName>style.visibility</p:attrName>
                                        </p:attrNameLst>
                                      </p:cBhvr>
                                      <p:to>
                                        <p:strVal val="visible"/>
                                      </p:to>
                                    </p:set>
                                    <p:anim calcmode="lin" valueType="num">
                                      <p:cBhvr additive="base">
                                        <p:cTn id="1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9">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9" grpId="0" build="p" animBg="1"/>
      <p:bldP spid="11" grpId="0" build="p" animBg="1"/>
    </p:bldLst>
  </p:timing>
</p:sld>
</file>

<file path=ppt/slides/slide156.xml><?xml version="1.0" encoding="utf-8"?>
<p:sld xmlns:a="http://schemas.openxmlformats.org/drawingml/2006/main" xmlns:r="http://schemas.openxmlformats.org/officeDocument/2006/relationships" xmlns:p="http://schemas.openxmlformats.org/presentationml/2006/main">
  <p:cSld name="Slide 161&amp;si=161">
    <p:spTree>
      <p:nvGrpSpPr>
        <p:cNvPr id="1" name=""/>
        <p:cNvGrpSpPr/>
        <p:nvPr/>
      </p:nvGrpSpPr>
      <p:grpSpPr>
        <a:xfrm>
          <a:off x="0" y="0"/>
          <a:ext cx="0" cy="0"/>
          <a:chOff x="0" y="0"/>
          <a:chExt cx="0" cy="0"/>
        </a:xfrm>
      </p:grpSpPr>
      <p:sp>
        <p:nvSpPr>
          <p:cNvPr id="2" name="QC_3_BD.560_1#8d4fabadd?vop=1&amp;pid=884660864&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中国书画是世界艺术瑰宝，</a:t>
            </a:r>
            <a:r>
              <a:rPr lang="en-US" altLang="zh-CN" sz="1800" b="0" i="0">
                <a:solidFill>
                  <a:srgbClr val="000000"/>
                </a:solidFill>
                <a:latin typeface="微软雅黑" pitchFamily="34" charset="0"/>
                <a:ea typeface="微软雅黑" pitchFamily="34" charset="-122"/>
                <a:cs typeface="微软雅黑" pitchFamily="34" charset="-120"/>
              </a:rPr>
              <a:t>古人所用文房四宝制作过程中发生氧化还原反应的是(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3_AN.561_1#8d4fabadd.bracket?vop=1&amp;pid=884660864&amp;color=0,0,0&amp;vpa=287&amp;vtp=1"/>
          <p:cNvSpPr/>
          <p:nvPr/>
        </p:nvSpPr>
        <p:spPr>
          <a:xfrm>
            <a:off x="90291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3_BD.560_2#8d4fabadd.choices?vop=1&amp;pid=884660864&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竹管、动物尾毫</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湖笔</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松木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油烟</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徽墨</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楮树皮</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纸浆纤维</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宣纸</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端石</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端砚</a:t>
                </a:r>
                <a:endParaRPr lang="en-US" altLang="zh-CN" sz="1800" dirty="0"/>
              </a:p>
            </p:txBody>
          </p:sp>
        </mc:Choice>
        <mc:Fallback xmlns="">
          <p:sp>
            <p:nvSpPr>
              <p:cNvPr id="4" name="QC_3_BD.560_2#8d4fabadd.choices?vop=1&amp;pid=884660864&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7.xml><?xml version="1.0" encoding="utf-8"?>
<p:sld xmlns:a="http://schemas.openxmlformats.org/drawingml/2006/main" xmlns:r="http://schemas.openxmlformats.org/officeDocument/2006/relationships" xmlns:p="http://schemas.openxmlformats.org/presentationml/2006/main">
  <p:cSld name="Slide 162&amp;si=16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562_1#bf9dfdeb2?vop=1&amp;pid=884660864&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下列物质混合后，因发生氧化还原反应使溶液</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减小的是(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3_BD.562_1#bf9dfdeb2?vop=1&amp;pid=884660864&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3_AN.563_1#bf9dfdeb2.bracket?vop=1&amp;pid=884660864&amp;color=0,0,0&amp;vpa=288&amp;vtp=1"/>
          <p:cNvSpPr/>
          <p:nvPr/>
        </p:nvSpPr>
        <p:spPr>
          <a:xfrm>
            <a:off x="6786023"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3_BD.562_2#bf9dfdeb2.choices?vop=1&amp;pid=884660864&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溶液中加入少量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溶液，生成白色沉淀</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的悬浊液中通入空气，生成红褐色沉淀</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溶液中加入少量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溶液，生成蓝绿色沉淀</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800" b="0" i="0" dirty="0">
                    <a:solidFill>
                      <a:srgbClr val="000000"/>
                    </a:solidFill>
                    <a:latin typeface="微软雅黑" pitchFamily="34" charset="0"/>
                    <a:ea typeface="微软雅黑" pitchFamily="34" charset="-122"/>
                    <a:cs typeface="微软雅黑" pitchFamily="34" charset="-120"/>
                  </a:rPr>
                  <a:t>溶液中通入氯气，生成黄色沉淀</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3_BD.562_2#bf9dfdeb2.choices?vop=1&amp;pid=884660864&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8.xml><?xml version="1.0" encoding="utf-8"?>
<p:sld xmlns:a="http://schemas.openxmlformats.org/drawingml/2006/main" xmlns:r="http://schemas.openxmlformats.org/officeDocument/2006/relationships" xmlns:p="http://schemas.openxmlformats.org/presentationml/2006/main">
  <p:cSld name="Slide 163&amp;si=16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564_1#2bf23b5ed?vop=1&amp;pid=884660864&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利用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oMath>
                </a14:m>
                <a:r>
                  <a:rPr lang="en-US" altLang="zh-CN" sz="1800" b="0" i="0" dirty="0">
                    <a:solidFill>
                      <a:srgbClr val="000000"/>
                    </a:solidFill>
                    <a:latin typeface="微软雅黑" pitchFamily="34" charset="0"/>
                    <a:ea typeface="微软雅黑" pitchFamily="34" charset="-122"/>
                    <a:cs typeface="微软雅黑" pitchFamily="34" charset="-120"/>
                  </a:rPr>
                  <a:t>可将废水中的</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转化为对环境无害的物质后排放</a:t>
                </a:r>
                <a:r>
                  <a:rPr lang="en-US" altLang="zh-CN" sz="1800" b="0" i="0">
                    <a:solidFill>
                      <a:srgbClr val="000000"/>
                    </a:solidFill>
                    <a:latin typeface="微软雅黑" pitchFamily="34" charset="0"/>
                    <a:ea typeface="微软雅黑" pitchFamily="34" charset="-122"/>
                    <a:cs typeface="微软雅黑" pitchFamily="34" charset="-120"/>
                  </a:rPr>
                  <a:t>,反应原理为</a:t>
                </a:r>
              </a:p>
              <a:p>
                <a:pPr latinLnBrk="1">
                  <a:lnSpc>
                    <a:spcPts val="3300"/>
                  </a:lnSpc>
                </a:pPr>
                <a14:m>
                  <m:oMath xmlns:m="http://schemas.openxmlformats.org/officeDocument/2006/math">
                    <m:d>
                      <m:dPr>
                        <m:begChr m:val=""/>
                        <m:endChr m:val=""/>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OH</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X</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（未配平）。</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3_BD.564_1#2bf23b5ed?vop=1&amp;pid=88466086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3_AN.565_1#2bf23b5ed.bracket?vop=1&amp;pid=884660864&amp;color=0,0,0&amp;vpa=289&amp;vtp=1"/>
          <p:cNvSpPr/>
          <p:nvPr/>
        </p:nvSpPr>
        <p:spPr>
          <a:xfrm>
            <a:off x="8032783"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3_BD.564_2#2bf23b5ed.choices?vop=1&amp;pid=884660864&amp;color=0,0,0&amp;vtp=1&amp;bbb=1"/>
              <p:cNvSpPr/>
              <p:nvPr/>
            </p:nvSpPr>
            <p:spPr>
              <a:xfrm>
                <a:off x="832104" y="19489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表示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可用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替换</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氧化剂与还原剂化学计量数之比为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 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若生成</a:t>
                </a:r>
                <a:r>
                  <a:rPr lang="en-US" altLang="zh-CN" sz="1800" b="0" i="0">
                    <a:solidFill>
                      <a:srgbClr val="000000"/>
                    </a:solidFill>
                    <a:latin typeface="微软雅黑" pitchFamily="34" charset="0"/>
                    <a:ea typeface="微软雅黑" pitchFamily="34" charset="-122"/>
                    <a:cs typeface="微软雅黑" pitchFamily="34" charset="-120"/>
                  </a:rPr>
                  <a:t>2个</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气体分子，则反应转移的电子数为6</a:t>
                </a:r>
                <a:endParaRPr lang="en-US" altLang="zh-CN" sz="1800" dirty="0"/>
              </a:p>
            </p:txBody>
          </p:sp>
        </mc:Choice>
        <mc:Fallback xmlns="">
          <p:sp>
            <p:nvSpPr>
              <p:cNvPr id="4" name="QC_3_BD.564_2#2bf23b5ed.choices?vop=1&amp;pid=884660864&amp;color=0,0,0&amp;vtp=1&amp;bbb=1"/>
              <p:cNvSpPr>
                <a:spLocks noRot="1" noChangeAspect="1" noMove="1" noResize="1" noEditPoints="1" noAdjustHandles="1" noChangeArrowheads="1" noChangeShapeType="1" noTextEdit="1"/>
              </p:cNvSpPr>
              <p:nvPr/>
            </p:nvSpPr>
            <p:spPr>
              <a:xfrm>
                <a:off x="832104" y="1948990"/>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9.xml><?xml version="1.0" encoding="utf-8"?>
<p:sld xmlns:a="http://schemas.openxmlformats.org/drawingml/2006/main" xmlns:r="http://schemas.openxmlformats.org/officeDocument/2006/relationships" xmlns:p="http://schemas.openxmlformats.org/presentationml/2006/main">
  <p:cSld name="Slide 164&amp;si=164">
    <p:spTree>
      <p:nvGrpSpPr>
        <p:cNvPr id="1" name=""/>
        <p:cNvGrpSpPr/>
        <p:nvPr/>
      </p:nvGrpSpPr>
      <p:grpSpPr>
        <a:xfrm>
          <a:off x="0" y="0"/>
          <a:ext cx="0" cy="0"/>
          <a:chOff x="0" y="0"/>
          <a:chExt cx="0" cy="0"/>
        </a:xfrm>
      </p:grpSpPr>
      <p:sp>
        <p:nvSpPr>
          <p:cNvPr id="2" name="QC_3_BD.566_1#2a61a64c1?vop=1&amp;pid=884660864&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1810年，化学家戴维首次确认“氯气”是一种新元素组成的单质。兴趣小组利用以下装置进行实验</a:t>
            </a:r>
            <a:r>
              <a:rPr lang="en-US" altLang="zh-CN" sz="1800" b="0" i="0">
                <a:solidFill>
                  <a:srgbClr val="000000"/>
                </a:solidFill>
                <a:latin typeface="微软雅黑" pitchFamily="34" charset="0"/>
                <a:ea typeface="微软雅黑" pitchFamily="34" charset="-122"/>
                <a:cs typeface="微软雅黑" pitchFamily="34" charset="-120"/>
              </a:rPr>
              <a:t>。其</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中</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难以达到预期目的的是(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3_AN.567_1#2a61a64c1.bracket?vop=1&amp;pid=884660864&amp;color=0,0,0&amp;vpa=290&amp;vtp=1"/>
          <p:cNvSpPr/>
          <p:nvPr/>
        </p:nvSpPr>
        <p:spPr>
          <a:xfrm>
            <a:off x="37586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pic>
        <p:nvPicPr>
          <p:cNvPr id="4" name="QC_3_BD.566_2#2a61a64c1.choice_image?htil=1&amp;vop=1&amp;pid=88466086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664208" y="2315964"/>
            <a:ext cx="969264" cy="99669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3_BD.566_3#2a61a64c1?htil=1&amp;vop=1&amp;pid=884660864&amp;color=0,0,0&amp;vtp=1&amp;bbb=1"/>
              <p:cNvSpPr/>
              <p:nvPr/>
            </p:nvSpPr>
            <p:spPr>
              <a:xfrm>
                <a:off x="832104" y="3385812"/>
                <a:ext cx="2633472"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制备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3_BD.566_3#2a61a64c1?htil=1&amp;vop=1&amp;pid=884660864&amp;color=0,0,0&amp;vtp=1&amp;bbb=1"/>
              <p:cNvSpPr>
                <a:spLocks noRot="1" noChangeAspect="1" noMove="1" noResize="1" noEditPoints="1" noAdjustHandles="1" noChangeArrowheads="1" noChangeShapeType="1" noTextEdit="1"/>
              </p:cNvSpPr>
              <p:nvPr/>
            </p:nvSpPr>
            <p:spPr>
              <a:xfrm>
                <a:off x="832104" y="3385812"/>
                <a:ext cx="2633472" cy="469900"/>
              </a:xfrm>
              <a:prstGeom prst="rect">
                <a:avLst/>
              </a:prstGeom>
              <a:blipFill>
                <a:blip r:embed="rId4"/>
                <a:stretch>
                  <a:fillRect l="-5556" b="-18182"/>
                </a:stretch>
              </a:blipFill>
              <a:ln/>
            </p:spPr>
            <p:txBody>
              <a:bodyPr/>
              <a:lstStyle/>
              <a:p>
                <a:r>
                  <a:rPr lang="zh-CN" altLang="en-US">
                    <a:noFill/>
                  </a:rPr>
                  <a:t> </a:t>
                </a:r>
              </a:p>
            </p:txBody>
          </p:sp>
        </mc:Fallback>
      </mc:AlternateContent>
      <p:pic>
        <p:nvPicPr>
          <p:cNvPr id="6" name="QC_3_BD.566_4#2a61a64c1.choice_image?htil=1&amp;vop=1&amp;pid=884660864&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087368" y="2041644"/>
            <a:ext cx="1380744" cy="12618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7" name="QC_3_BD.566_5#2a61a64c1?htil=1&amp;vop=1&amp;pid=884660864&amp;color=0,0,0&amp;vtp=1&amp;bbb=1"/>
              <p:cNvSpPr/>
              <p:nvPr/>
            </p:nvSpPr>
            <p:spPr>
              <a:xfrm>
                <a:off x="3465576" y="3385812"/>
                <a:ext cx="2633472"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spc="-50" dirty="0">
                    <a:solidFill>
                      <a:srgbClr val="000000"/>
                    </a:solidFill>
                    <a:latin typeface="微软雅黑" pitchFamily="34" charset="0"/>
                    <a:ea typeface="微软雅黑" pitchFamily="34" charset="-122"/>
                    <a:cs typeface="微软雅黑" pitchFamily="34" charset="-120"/>
                  </a:rPr>
                  <a:t>.</a:t>
                </a:r>
                <a:r>
                  <a:rPr lang="en-US" altLang="zh-CN" sz="1800" b="0" i="0" spc="-50" dirty="0">
                    <a:solidFill>
                      <a:srgbClr val="000000"/>
                    </a:solidFill>
                    <a:latin typeface="SimSun" pitchFamily="34" charset="0"/>
                    <a:ea typeface="SimSun" pitchFamily="34" charset="-122"/>
                    <a:cs typeface="SimSun" pitchFamily="34" charset="-120"/>
                  </a:rPr>
                  <a:t> </a:t>
                </a:r>
                <a:r>
                  <a:rPr lang="en-US" altLang="zh-CN" sz="1800" b="0" i="0" spc="-50" dirty="0">
                    <a:solidFill>
                      <a:srgbClr val="000000"/>
                    </a:solidFill>
                    <a:latin typeface="微软雅黑" pitchFamily="34" charset="0"/>
                    <a:ea typeface="微软雅黑" pitchFamily="34" charset="-122"/>
                    <a:cs typeface="微软雅黑" pitchFamily="34" charset="-120"/>
                  </a:rPr>
                  <a:t>净化</a:t>
                </a:r>
                <a:r>
                  <a:rPr lang="en-US" altLang="zh-CN" sz="1800" b="0" i="0" spc="-50">
                    <a:solidFill>
                      <a:srgbClr val="000000"/>
                    </a:solidFill>
                    <a:latin typeface="微软雅黑" pitchFamily="34" charset="0"/>
                    <a:ea typeface="微软雅黑" pitchFamily="34" charset="-122"/>
                    <a:cs typeface="微软雅黑" pitchFamily="34" charset="-120"/>
                  </a:rPr>
                  <a:t>、干燥的氧化性</a:t>
                </a:r>
                <a14:m>
                  <m:oMath xmlns:m="http://schemas.openxmlformats.org/officeDocument/2006/math">
                    <m:sSub>
                      <m:sSubPr>
                        <m:ctrlPr>
                          <a:rPr lang="en-US" altLang="zh-CN" sz="1800" b="0" i="1" spc="-5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spc="-5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spc="-5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7" name="QC_3_BD.566_5#2a61a64c1?htil=1&amp;vop=1&amp;pid=884660864&amp;color=0,0,0&amp;vtp=1&amp;bbb=1"/>
              <p:cNvSpPr>
                <a:spLocks noRot="1" noChangeAspect="1" noMove="1" noResize="1" noEditPoints="1" noAdjustHandles="1" noChangeArrowheads="1" noChangeShapeType="1" noTextEdit="1"/>
              </p:cNvSpPr>
              <p:nvPr/>
            </p:nvSpPr>
            <p:spPr>
              <a:xfrm>
                <a:off x="3465576" y="3385812"/>
                <a:ext cx="2633472" cy="469900"/>
              </a:xfrm>
              <a:prstGeom prst="rect">
                <a:avLst/>
              </a:prstGeom>
              <a:blipFill>
                <a:blip r:embed="rId6"/>
                <a:stretch>
                  <a:fillRect l="-5556" r="-231" b="-18182"/>
                </a:stretch>
              </a:blipFill>
              <a:ln/>
            </p:spPr>
            <p:txBody>
              <a:bodyPr/>
              <a:lstStyle/>
              <a:p>
                <a:r>
                  <a:rPr lang="zh-CN" altLang="en-US">
                    <a:noFill/>
                  </a:rPr>
                  <a:t> </a:t>
                </a:r>
              </a:p>
            </p:txBody>
          </p:sp>
        </mc:Fallback>
      </mc:AlternateContent>
      <p:pic>
        <p:nvPicPr>
          <p:cNvPr id="8" name="QC_3_BD.566_6#2a61a64c1.choice_image?htil=1&amp;vop=1&amp;pid=884660864&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7068312" y="2270244"/>
            <a:ext cx="694944" cy="103327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9" name="QC_3_BD.566_7#2a61a64c1?htil=1&amp;vop=1&amp;pid=884660864&amp;color=0,0,0&amp;vtp=1&amp;bbb=1"/>
              <p:cNvSpPr/>
              <p:nvPr/>
            </p:nvSpPr>
            <p:spPr>
              <a:xfrm>
                <a:off x="6099048" y="3385812"/>
                <a:ext cx="2633472"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收集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9" name="QC_3_BD.566_7#2a61a64c1?htil=1&amp;vop=1&amp;pid=884660864&amp;color=0,0,0&amp;vtp=1&amp;bbb=1"/>
              <p:cNvSpPr>
                <a:spLocks noRot="1" noChangeAspect="1" noMove="1" noResize="1" noEditPoints="1" noAdjustHandles="1" noChangeArrowheads="1" noChangeShapeType="1" noTextEdit="1"/>
              </p:cNvSpPr>
              <p:nvPr/>
            </p:nvSpPr>
            <p:spPr>
              <a:xfrm>
                <a:off x="6099048" y="3385812"/>
                <a:ext cx="2633472" cy="469900"/>
              </a:xfrm>
              <a:prstGeom prst="rect">
                <a:avLst/>
              </a:prstGeom>
              <a:blipFill>
                <a:blip r:embed="rId8"/>
                <a:stretch>
                  <a:fillRect l="-5556" b="-18182"/>
                </a:stretch>
              </a:blipFill>
              <a:ln/>
            </p:spPr>
            <p:txBody>
              <a:bodyPr/>
              <a:lstStyle/>
              <a:p>
                <a:r>
                  <a:rPr lang="zh-CN" altLang="en-US">
                    <a:noFill/>
                  </a:rPr>
                  <a:t> </a:t>
                </a:r>
              </a:p>
            </p:txBody>
          </p:sp>
        </mc:Fallback>
      </mc:AlternateContent>
      <p:pic>
        <p:nvPicPr>
          <p:cNvPr id="10" name="QC_3_BD.566_8#2a61a64c1.choice_image?htil=1&amp;vop=1&amp;pid=884660864&amp;color=0,0,0&amp;tib=255,255,255&amp;vtp=1" descr="preencoded.png"/>
          <p:cNvPicPr>
            <a:picLocks noChangeAspect="1"/>
          </p:cNvPicPr>
          <p:nvPr/>
        </p:nvPicPr>
        <p:blipFill>
          <a:blip r:embed="rId9">
            <a:clrChange>
              <a:clrFrom>
                <a:srgbClr val="FFFFFF"/>
              </a:clrFrom>
              <a:clrTo>
                <a:srgbClr val="FFFFFF">
                  <a:alpha val="0"/>
                </a:srgbClr>
              </a:clrTo>
            </a:clrChange>
          </a:blip>
          <a:stretch>
            <a:fillRect/>
          </a:stretch>
        </p:blipFill>
        <p:spPr>
          <a:xfrm>
            <a:off x="9573768" y="2270244"/>
            <a:ext cx="941832" cy="104241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11" name="QC_3_BD.566_9#2a61a64c1?htil=1&amp;vop=1&amp;pid=884660864&amp;color=0,0,0&amp;vtp=1&amp;bbb=1"/>
              <p:cNvSpPr/>
              <p:nvPr/>
            </p:nvSpPr>
            <p:spPr>
              <a:xfrm>
                <a:off x="8732520" y="3385812"/>
                <a:ext cx="2633472"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验证</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的氧化性</a:t>
                </a:r>
                <a:endParaRPr lang="en-US" altLang="zh-CN" sz="1800" dirty="0"/>
              </a:p>
            </p:txBody>
          </p:sp>
        </mc:Choice>
        <mc:Fallback xmlns="">
          <p:sp>
            <p:nvSpPr>
              <p:cNvPr id="11" name="QC_3_BD.566_9#2a61a64c1?htil=1&amp;vop=1&amp;pid=884660864&amp;color=0,0,0&amp;vtp=1&amp;bbb=1"/>
              <p:cNvSpPr>
                <a:spLocks noRot="1" noChangeAspect="1" noMove="1" noResize="1" noEditPoints="1" noAdjustHandles="1" noChangeArrowheads="1" noChangeShapeType="1" noTextEdit="1"/>
              </p:cNvSpPr>
              <p:nvPr/>
            </p:nvSpPr>
            <p:spPr>
              <a:xfrm>
                <a:off x="8732520" y="3385812"/>
                <a:ext cx="2633472" cy="469900"/>
              </a:xfrm>
              <a:prstGeom prst="rect">
                <a:avLst/>
              </a:prstGeom>
              <a:blipFill>
                <a:blip r:embed="rId10"/>
                <a:stretch>
                  <a:fillRect l="-5556" b="-1818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BD.40_1#9e9cc76f6?vop=1&amp;pid=332c0fbad&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下列有关化学基本概念的判断依据正确的是(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41_1#9e9cc76f6.bracket?vop=1&amp;pid=332c0fbad&amp;color=0,0,0&amp;vpa=24&amp;vtp=1"/>
          <p:cNvSpPr/>
          <p:nvPr/>
        </p:nvSpPr>
        <p:spPr>
          <a:xfrm>
            <a:off x="53588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sp>
        <p:nvSpPr>
          <p:cNvPr id="4" name="QC_5_BD.40_2#9e9cc76f6.choices?vop=1&amp;pid=332c0fbad&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可溶物与难溶物</a:t>
            </a:r>
            <a:r>
              <a:rPr lang="en-US" altLang="zh-CN" sz="1800" b="0" i="0">
                <a:solidFill>
                  <a:srgbClr val="000000"/>
                </a:solidFill>
                <a:latin typeface="微软雅黑" pitchFamily="34" charset="0"/>
                <a:ea typeface="微软雅黑" pitchFamily="34" charset="-122"/>
                <a:cs typeface="微软雅黑" pitchFamily="34" charset="-120"/>
              </a:rPr>
              <a:t>：物质在水中的溶解度</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纯净物与混合物：是否仅含有一种元素</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酸</a:t>
            </a:r>
            <a:r>
              <a:rPr lang="en-US" altLang="zh-CN" sz="1800" b="0" i="0">
                <a:solidFill>
                  <a:srgbClr val="000000"/>
                </a:solidFill>
                <a:latin typeface="微软雅黑" pitchFamily="34" charset="0"/>
                <a:ea typeface="微软雅黑" pitchFamily="34" charset="-122"/>
                <a:cs typeface="微软雅黑" pitchFamily="34" charset="-120"/>
              </a:rPr>
              <a:t>：含有氢元素的化合物</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碱性氧化物：与酸能反应的氧化物</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0.xml><?xml version="1.0" encoding="utf-8"?>
<p:sld xmlns:a="http://schemas.openxmlformats.org/drawingml/2006/main" xmlns:r="http://schemas.openxmlformats.org/officeDocument/2006/relationships" xmlns:p="http://schemas.openxmlformats.org/presentationml/2006/main">
  <p:cSld name="Slide 165&amp;si=16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568_1#8041be3ec?sp=1&amp;vop=1&amp;pid=884660864&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提纯</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粗品</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含少量的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得到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纯品的方案如下</a:t>
                </a:r>
                <a:r>
                  <a:rPr lang="en-US" altLang="zh-CN" sz="1800" b="0" i="0">
                    <a:solidFill>
                      <a:srgbClr val="000000"/>
                    </a:solidFill>
                    <a:latin typeface="微软雅黑" pitchFamily="34" charset="0"/>
                    <a:ea typeface="微软雅黑" pitchFamily="34" charset="-122"/>
                    <a:cs typeface="微软雅黑" pitchFamily="34" charset="-120"/>
                  </a:rPr>
                  <a:t>，所用试剂为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a:t>
                </a:r>
              </a:p>
              <a:p>
                <a:pPr latinLnBrk="1">
                  <a:lnSpc>
                    <a:spcPts val="3300"/>
                  </a:lnSpc>
                </a:pP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溶液、盐酸和</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溶液。</a:t>
                </a:r>
                <a:endParaRPr lang="en-US" altLang="zh-CN" dirty="0"/>
              </a:p>
            </p:txBody>
          </p:sp>
        </mc:Choice>
        <mc:Fallback xmlns="">
          <p:sp>
            <p:nvSpPr>
              <p:cNvPr id="2" name="QC_3_BD.568_1#8041be3ec?sp=1&amp;vop=1&amp;pid=88466086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pic>
        <p:nvPicPr>
          <p:cNvPr id="3" name="QC_3_BD.568_2#8041be3ec?vop=1&amp;pid=884660864&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005072" y="2041644"/>
            <a:ext cx="4178808" cy="149047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3_BD.568_3#8041be3ec?vop=1&amp;pid=884660864&amp;color=0,0,0&amp;vtp=1&amp;bbb=1"/>
          <p:cNvSpPr/>
          <p:nvPr/>
        </p:nvSpPr>
        <p:spPr>
          <a:xfrm>
            <a:off x="832104" y="3667244"/>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5" name="QC_3_AN.569_1#8041be3ec.bracket?vop=1&amp;pid=884660864&amp;color=0,0,0&amp;vpa=291&amp;vtp=1"/>
          <p:cNvSpPr/>
          <p:nvPr/>
        </p:nvSpPr>
        <p:spPr>
          <a:xfrm>
            <a:off x="3072860" y="3664069"/>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6" name="QC_3_BD.568_4#8041be3ec.choices?vop=1&amp;pid=884660864&amp;color=0,0,0&amp;vtp=1&amp;bbb=1"/>
              <p:cNvSpPr/>
              <p:nvPr/>
            </p:nvSpPr>
            <p:spPr>
              <a:xfrm>
                <a:off x="832104" y="411751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用过量的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溶液除去</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生成沉淀后过滤除去</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4种试剂的使用顺序为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溶液、盐酸、</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调</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后的滤液蒸发至大量固体析出，趁热过滤、洗涤、干燥后即得</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纯品</a:t>
                </a:r>
                <a:endParaRPr lang="en-US" altLang="zh-CN" sz="1800" dirty="0"/>
              </a:p>
            </p:txBody>
          </p:sp>
        </mc:Choice>
        <mc:Fallback xmlns="">
          <p:sp>
            <p:nvSpPr>
              <p:cNvPr id="6" name="QC_3_BD.568_4#8041be3ec.choices?vop=1&amp;pid=884660864&amp;color=0,0,0&amp;vtp=1&amp;bbb=1"/>
              <p:cNvSpPr>
                <a:spLocks noRot="1" noChangeAspect="1" noMove="1" noResize="1" noEditPoints="1" noAdjustHandles="1" noChangeArrowheads="1" noChangeShapeType="1" noTextEdit="1"/>
              </p:cNvSpPr>
              <p:nvPr/>
            </p:nvSpPr>
            <p:spPr>
              <a:xfrm>
                <a:off x="832104" y="4117515"/>
                <a:ext cx="10533888" cy="1676400"/>
              </a:xfrm>
              <a:prstGeom prst="rect">
                <a:avLst/>
              </a:prstGeom>
              <a:blipFill>
                <a:blip r:embed="rId5"/>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61.xml><?xml version="1.0" encoding="utf-8"?>
<p:sld xmlns:a="http://schemas.openxmlformats.org/drawingml/2006/main" xmlns:r="http://schemas.openxmlformats.org/officeDocument/2006/relationships" xmlns:p="http://schemas.openxmlformats.org/presentationml/2006/main">
  <p:cSld name="Slide 166&amp;si=16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570_1#625141b05?vop=1&amp;pid=884660864&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分解的“碘钟”反应美轮美奂。将一定浓度的三种溶液</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溶液；②淀粉</a:t>
                </a:r>
                <a:r>
                  <a:rPr lang="en-US" altLang="zh-CN" sz="1800" b="0" i="0">
                    <a:solidFill>
                      <a:srgbClr val="000000"/>
                    </a:solidFill>
                    <a:latin typeface="微软雅黑" pitchFamily="34" charset="0"/>
                    <a:ea typeface="微软雅黑" pitchFamily="34" charset="-122"/>
                    <a:cs typeface="微软雅黑" pitchFamily="34" charset="-120"/>
                  </a:rPr>
                  <a:t>、丙二酸和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混合</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溶液</a:t>
                </a:r>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、稀硫酸混合溶液</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混合，溶液颜色在无色和蓝色之间来回振荡，周期性变色；</a:t>
                </a:r>
                <a:r>
                  <a:rPr lang="en-US" altLang="zh-CN" sz="1800" b="0" i="0">
                    <a:solidFill>
                      <a:srgbClr val="000000"/>
                    </a:solidFill>
                    <a:latin typeface="微软雅黑" pitchFamily="34" charset="0"/>
                    <a:ea typeface="微软雅黑" pitchFamily="34" charset="-122"/>
                    <a:cs typeface="微软雅黑" pitchFamily="34" charset="-120"/>
                  </a:rPr>
                  <a:t>几分钟后，</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稳定为蓝色</a:t>
                </a:r>
                <a:r>
                  <a:rPr lang="en-US" altLang="zh-CN" b="0" i="0" dirty="0">
                    <a:solidFill>
                      <a:srgbClr val="000000"/>
                    </a:solidFill>
                    <a:latin typeface="微软雅黑" pitchFamily="34" charset="0"/>
                    <a:ea typeface="微软雅黑" pitchFamily="34" charset="-122"/>
                    <a:cs typeface="微软雅黑" pitchFamily="34" charset="-120"/>
                  </a:rPr>
                  <a:t>，下列说法错误的是</a:t>
                </a:r>
                <a:r>
                  <a:rPr lang="en-US" altLang="zh-CN" b="0" i="0">
                    <a:solidFill>
                      <a:srgbClr val="000000"/>
                    </a:solidFill>
                    <a:latin typeface="微软雅黑" pitchFamily="34" charset="0"/>
                    <a:ea typeface="微软雅黑" pitchFamily="34" charset="-122"/>
                    <a:cs typeface="微软雅黑" pitchFamily="34" charset="-120"/>
                  </a:rPr>
                  <a:t>（淀粉遇</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变蓝色）(</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C_3_BD.570_1#625141b05?vop=1&amp;pid=884660864&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1215" b="-7767"/>
                </a:stretch>
              </a:blipFill>
              <a:ln/>
            </p:spPr>
            <p:txBody>
              <a:bodyPr/>
              <a:lstStyle/>
              <a:p>
                <a:r>
                  <a:rPr lang="zh-CN" altLang="en-US">
                    <a:noFill/>
                  </a:rPr>
                  <a:t> </a:t>
                </a:r>
              </a:p>
            </p:txBody>
          </p:sp>
        </mc:Fallback>
      </mc:AlternateContent>
      <p:sp>
        <p:nvSpPr>
          <p:cNvPr id="3" name="QC_3_AN.571_1#625141b05.bracket?vop=1&amp;pid=884660864&amp;color=0,0,0&amp;vpa=292&amp;vtp=1"/>
          <p:cNvSpPr/>
          <p:nvPr/>
        </p:nvSpPr>
        <p:spPr>
          <a:xfrm>
            <a:off x="6225572" y="19258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3_BD.570_2#625141b05.choices?vop=1&amp;pid=884660864&amp;color=0,0,0&amp;vtp=1&amp;bbb=1"/>
              <p:cNvSpPr/>
              <p:nvPr/>
            </p:nvSpPr>
            <p:spPr>
              <a:xfrm>
                <a:off x="832104" y="235539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无色</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蓝色</a:t>
                </a:r>
                <a:r>
                  <a:rPr lang="en-US" altLang="zh-CN" sz="1800" b="0" i="0">
                    <a:solidFill>
                      <a:srgbClr val="000000"/>
                    </a:solidFill>
                    <a:latin typeface="微软雅黑" pitchFamily="34" charset="0"/>
                    <a:ea typeface="微软雅黑" pitchFamily="34" charset="-122"/>
                    <a:cs typeface="微软雅黑" pitchFamily="34" charset="-120"/>
                  </a:rPr>
                  <a:t>：生成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蓝色</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无色：</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转化为化合态</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起漂白作用</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淀粉作指示剂</a:t>
                </a:r>
                <a:endParaRPr lang="en-US" altLang="zh-CN" sz="1800" dirty="0"/>
              </a:p>
            </p:txBody>
          </p:sp>
        </mc:Choice>
        <mc:Fallback xmlns="">
          <p:sp>
            <p:nvSpPr>
              <p:cNvPr id="4" name="QC_3_BD.570_2#625141b05.choices?vop=1&amp;pid=884660864&amp;color=0,0,0&amp;vtp=1&amp;bbb=1"/>
              <p:cNvSpPr>
                <a:spLocks noRot="1" noChangeAspect="1" noMove="1" noResize="1" noEditPoints="1" noAdjustHandles="1" noChangeArrowheads="1" noChangeShapeType="1" noTextEdit="1"/>
              </p:cNvSpPr>
              <p:nvPr/>
            </p:nvSpPr>
            <p:spPr>
              <a:xfrm>
                <a:off x="832104" y="2355390"/>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2.xml><?xml version="1.0" encoding="utf-8"?>
<p:sld xmlns:a="http://schemas.openxmlformats.org/drawingml/2006/main" xmlns:r="http://schemas.openxmlformats.org/officeDocument/2006/relationships" xmlns:p="http://schemas.openxmlformats.org/presentationml/2006/main">
  <p:cSld name="Slide 167&amp;si=16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3_BD.572_1#d1d924db5?sp=1&amp;vop=1&amp;pid=884660864&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不同条件下</a:t>
                </a:r>
                <a:r>
                  <a:rPr lang="en-US" altLang="zh-CN" sz="1800" b="0" i="0">
                    <a:solidFill>
                      <a:srgbClr val="000000"/>
                    </a:solidFill>
                    <a:latin typeface="微软雅黑" pitchFamily="34" charset="0"/>
                    <a:ea typeface="微软雅黑" pitchFamily="34" charset="-122"/>
                    <a:cs typeface="微软雅黑" pitchFamily="34" charset="-120"/>
                  </a:rPr>
                  <a:t>，当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按照反应①②的化学计量比恰好反应，结果如下。</a:t>
                </a:r>
                <a:endParaRPr lang="en-US" altLang="zh-CN" sz="1800" dirty="0"/>
              </a:p>
            </p:txBody>
          </p:sp>
        </mc:Choice>
        <mc:Fallback xmlns="">
          <p:sp>
            <p:nvSpPr>
              <p:cNvPr id="2" name="QC_3_BD.572_1#d1d924db5?sp=1&amp;vop=1&amp;pid=884660864&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68" name="QC_3_BD.572_2#d1d924db5?colgroup=4,7,9,15,9,7&amp;vop=1&amp;pid=884660864&amp;color=0,0,0&amp;vtp=1&amp;bbb=1"/>
              <p:cNvGraphicFramePr>
                <a:graphicFrameLocks noGrp="1"/>
              </p:cNvGraphicFramePr>
              <p:nvPr>
                <p:extLst>
                  <p:ext uri="{D42A27DB-BD31-4B8C-83A1-F6EECF244321}">
                    <p14:modId xmlns:p14="http://schemas.microsoft.com/office/powerpoint/2010/main" val="2822319661"/>
                  </p:ext>
                </p:extLst>
              </p:nvPr>
            </p:nvGraphicFramePr>
            <p:xfrm>
              <a:off x="832104" y="1622544"/>
              <a:ext cx="10515600" cy="1357122"/>
            </p:xfrm>
            <a:graphic>
              <a:graphicData uri="http://schemas.openxmlformats.org/drawingml/2006/table">
                <a:tbl>
                  <a:tblPr/>
                  <a:tblGrid>
                    <a:gridCol w="960120">
                      <a:extLst>
                        <a:ext uri="{9D8B030D-6E8A-4147-A177-3AD203B41FA5}">
                          <a16:colId xmlns:a16="http://schemas.microsoft.com/office/drawing/2014/main" val="20000"/>
                        </a:ext>
                      </a:extLst>
                    </a:gridCol>
                    <a:gridCol w="1453896">
                      <a:extLst>
                        <a:ext uri="{9D8B030D-6E8A-4147-A177-3AD203B41FA5}">
                          <a16:colId xmlns:a16="http://schemas.microsoft.com/office/drawing/2014/main" val="20001"/>
                        </a:ext>
                      </a:extLst>
                    </a:gridCol>
                    <a:gridCol w="1874520">
                      <a:extLst>
                        <a:ext uri="{9D8B030D-6E8A-4147-A177-3AD203B41FA5}">
                          <a16:colId xmlns:a16="http://schemas.microsoft.com/office/drawing/2014/main" val="20002"/>
                        </a:ext>
                      </a:extLst>
                    </a:gridCol>
                    <a:gridCol w="1453896">
                      <a:extLst>
                        <a:ext uri="{9D8B030D-6E8A-4147-A177-3AD203B41FA5}">
                          <a16:colId xmlns:a16="http://schemas.microsoft.com/office/drawing/2014/main" val="20003"/>
                        </a:ext>
                      </a:extLst>
                    </a:gridCol>
                    <a:gridCol w="1453896">
                      <a:extLst>
                        <a:ext uri="{9D8B030D-6E8A-4147-A177-3AD203B41FA5}">
                          <a16:colId xmlns:a16="http://schemas.microsoft.com/office/drawing/2014/main" val="20004"/>
                        </a:ext>
                      </a:extLst>
                    </a:gridCol>
                    <a:gridCol w="932688">
                      <a:extLst>
                        <a:ext uri="{9D8B030D-6E8A-4147-A177-3AD203B41FA5}">
                          <a16:colId xmlns:a16="http://schemas.microsoft.com/office/drawing/2014/main" val="20005"/>
                        </a:ext>
                      </a:extLst>
                    </a:gridCol>
                    <a:gridCol w="932688">
                      <a:extLst>
                        <a:ext uri="{9D8B030D-6E8A-4147-A177-3AD203B41FA5}">
                          <a16:colId xmlns:a16="http://schemas.microsoft.com/office/drawing/2014/main" val="20006"/>
                        </a:ext>
                      </a:extLst>
                    </a:gridCol>
                    <a:gridCol w="1453896">
                      <a:extLst>
                        <a:ext uri="{9D8B030D-6E8A-4147-A177-3AD203B41FA5}">
                          <a16:colId xmlns:a16="http://schemas.microsoft.com/office/drawing/2014/main" val="20007"/>
                        </a:ext>
                      </a:extLst>
                    </a:gridCol>
                  </a:tblGrid>
                  <a:tr h="334518">
                    <a:tc rowSpan="2">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反应序号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起始酸碱性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rowSpan="2" gridSpan="2">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还原产物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hMerge="1">
                      <a:txBody>
                        <a:bodyPr/>
                        <a:lstStyle/>
                        <a:p>
                          <a:endParaRPr lang="zh-CN"/>
                        </a:p>
                      </a:txBody>
                      <a:tcPr/>
                    </a:tc>
                    <a:tc rowSpan="2">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氧化产物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vMerge="1">
                      <a:txBody>
                        <a:bodyPr/>
                        <a:lstStyle/>
                        <a:p>
                          <a:endParaRPr lang="zh-CN"/>
                        </a:p>
                      </a:txBody>
                      <a:tcPr/>
                    </a:tc>
                    <a:tc vMerge="1">
                      <a:txBody>
                        <a:bodyPr/>
                        <a:lstStyle/>
                        <a:p>
                          <a:endParaRPr lang="zh-CN"/>
                        </a:p>
                      </a:txBody>
                      <a:tcPr/>
                    </a:tc>
                    <a:tc>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物质的量/</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物质的量/</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vMerge="1">
                      <a:txBody>
                        <a:bodyPr/>
                        <a:lstStyle/>
                        <a:p>
                          <a:endParaRPr lang="zh-CN"/>
                        </a:p>
                      </a:txBody>
                      <a:tcPr/>
                    </a:tc>
                    <a:tc hMerge="1" vMerge="1">
                      <a:txBody>
                        <a:bodyPr/>
                        <a:lstStyle/>
                        <a:p>
                          <a:endParaRPr lang="zh-CN"/>
                        </a:p>
                      </a:txBody>
                      <a:tcPr/>
                    </a:tc>
                    <a:tc vMerge="1">
                      <a:txBody>
                        <a:bodyPr/>
                        <a:lstStyle/>
                        <a:p>
                          <a:endParaRPr lang="zh-CN"/>
                        </a:p>
                      </a:txBody>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酸性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0.001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𝑛</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100"/>
                            </a:lnSpc>
                          </a:pP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中性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0.001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10</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𝑛</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latinLnBrk="1" hangingPunct="0">
                            <a:lnSpc>
                              <a:spcPts val="2100"/>
                            </a:lnSpc>
                          </a:pPr>
                          <a14:m>
                            <m:oMath xmlns:m="http://schemas.openxmlformats.org/officeDocument/2006/math">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IO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𝑥</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mc:Choice>
        <mc:Fallback xmlns="">
          <p:graphicFrame>
            <p:nvGraphicFramePr>
              <p:cNvPr id="168" name="QC_3_BD.572_2#d1d924db5?colgroup=4,7,9,15,9,7&amp;vop=1&amp;pid=884660864&amp;color=0,0,0&amp;vtp=1&amp;bbb=1"/>
              <p:cNvGraphicFramePr>
                <a:graphicFrameLocks noGrp="1"/>
              </p:cNvGraphicFramePr>
              <p:nvPr>
                <p:extLst>
                  <p:ext uri="{D42A27DB-BD31-4B8C-83A1-F6EECF244321}">
                    <p14:modId xmlns:p14="http://schemas.microsoft.com/office/powerpoint/2010/main" val="2822319661"/>
                  </p:ext>
                </p:extLst>
              </p:nvPr>
            </p:nvGraphicFramePr>
            <p:xfrm>
              <a:off x="832104" y="1622544"/>
              <a:ext cx="10515600" cy="1357122"/>
            </p:xfrm>
            <a:graphic>
              <a:graphicData uri="http://schemas.openxmlformats.org/drawingml/2006/table">
                <a:tbl>
                  <a:tblPr/>
                  <a:tblGrid>
                    <a:gridCol w="960120">
                      <a:extLst>
                        <a:ext uri="{9D8B030D-6E8A-4147-A177-3AD203B41FA5}">
                          <a16:colId xmlns:a16="http://schemas.microsoft.com/office/drawing/2014/main" val="20000"/>
                        </a:ext>
                      </a:extLst>
                    </a:gridCol>
                    <a:gridCol w="1453896">
                      <a:extLst>
                        <a:ext uri="{9D8B030D-6E8A-4147-A177-3AD203B41FA5}">
                          <a16:colId xmlns:a16="http://schemas.microsoft.com/office/drawing/2014/main" val="20001"/>
                        </a:ext>
                      </a:extLst>
                    </a:gridCol>
                    <a:gridCol w="1874520">
                      <a:extLst>
                        <a:ext uri="{9D8B030D-6E8A-4147-A177-3AD203B41FA5}">
                          <a16:colId xmlns:a16="http://schemas.microsoft.com/office/drawing/2014/main" val="20002"/>
                        </a:ext>
                      </a:extLst>
                    </a:gridCol>
                    <a:gridCol w="1453896">
                      <a:extLst>
                        <a:ext uri="{9D8B030D-6E8A-4147-A177-3AD203B41FA5}">
                          <a16:colId xmlns:a16="http://schemas.microsoft.com/office/drawing/2014/main" val="20003"/>
                        </a:ext>
                      </a:extLst>
                    </a:gridCol>
                    <a:gridCol w="1453896">
                      <a:extLst>
                        <a:ext uri="{9D8B030D-6E8A-4147-A177-3AD203B41FA5}">
                          <a16:colId xmlns:a16="http://schemas.microsoft.com/office/drawing/2014/main" val="20004"/>
                        </a:ext>
                      </a:extLst>
                    </a:gridCol>
                    <a:gridCol w="932688">
                      <a:extLst>
                        <a:ext uri="{9D8B030D-6E8A-4147-A177-3AD203B41FA5}">
                          <a16:colId xmlns:a16="http://schemas.microsoft.com/office/drawing/2014/main" val="20005"/>
                        </a:ext>
                      </a:extLst>
                    </a:gridCol>
                    <a:gridCol w="932688">
                      <a:extLst>
                        <a:ext uri="{9D8B030D-6E8A-4147-A177-3AD203B41FA5}">
                          <a16:colId xmlns:a16="http://schemas.microsoft.com/office/drawing/2014/main" val="20006"/>
                        </a:ext>
                      </a:extLst>
                    </a:gridCol>
                    <a:gridCol w="1453896">
                      <a:extLst>
                        <a:ext uri="{9D8B030D-6E8A-4147-A177-3AD203B41FA5}">
                          <a16:colId xmlns:a16="http://schemas.microsoft.com/office/drawing/2014/main" val="20007"/>
                        </a:ext>
                      </a:extLst>
                    </a:gridCol>
                  </a:tblGrid>
                  <a:tr h="334518">
                    <a:tc rowSpan="2">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反应序号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起始酸碱性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28896" t="-1818" r="-332468" b="-320000"/>
                          </a:stretch>
                        </a:blipFill>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47799" t="-1818" r="-114675" b="-320000"/>
                          </a:stretch>
                        </a:blipFill>
                      </a:tcPr>
                    </a:tc>
                    <a:tc hMerge="1">
                      <a:txBody>
                        <a:bodyPr/>
                        <a:lstStyle/>
                        <a:p>
                          <a:endParaRPr lang="zh-CN"/>
                        </a:p>
                      </a:txBody>
                      <a:tcPr/>
                    </a:tc>
                    <a:tc rowSpan="2" gridSpan="2">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还原产物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hMerge="1">
                      <a:txBody>
                        <a:bodyPr/>
                        <a:lstStyle/>
                        <a:p>
                          <a:endParaRPr lang="zh-CN"/>
                        </a:p>
                      </a:txBody>
                      <a:tcPr/>
                    </a:tc>
                    <a:tc rowSpan="2">
                      <a:txBody>
                        <a:bodyPr/>
                        <a:lstStyle/>
                        <a:p>
                          <a:pPr algn="ctr" latinLnBrk="1" hangingPunct="0">
                            <a:lnSpc>
                              <a:spcPts val="2000"/>
                            </a:lnSpc>
                          </a:pPr>
                          <a:r>
                            <a:rPr lang="en-US" altLang="zh-CN" sz="1400" b="1" i="0" dirty="0">
                              <a:solidFill>
                                <a:srgbClr val="000000"/>
                              </a:solidFill>
                              <a:latin typeface="微软雅黑" pitchFamily="34" charset="0"/>
                              <a:ea typeface="微软雅黑" pitchFamily="34" charset="-122"/>
                              <a:cs typeface="微软雅黑" pitchFamily="34" charset="-120"/>
                            </a:rPr>
                            <a:t>氧化产物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vMerge="1">
                      <a:txBody>
                        <a:bodyPr/>
                        <a:lstStyle/>
                        <a:p>
                          <a:endParaRPr lang="zh-CN"/>
                        </a:p>
                      </a:txBody>
                      <a:tcPr/>
                    </a:tc>
                    <a:tc vMerge="1">
                      <a:txBody>
                        <a:bodyPr/>
                        <a:lstStyle/>
                        <a:p>
                          <a:endParaRPr lang="zh-CN"/>
                        </a:p>
                      </a:txBody>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28896" t="-100000" r="-332468" b="-214286"/>
                          </a:stretch>
                        </a:blipFill>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147799" t="-100000" r="-114675" b="-214286"/>
                          </a:stretch>
                        </a:blipFill>
                      </a:tcPr>
                    </a:tc>
                    <a:tc hMerge="1">
                      <a:txBody>
                        <a:bodyPr/>
                        <a:lstStyle/>
                        <a:p>
                          <a:endParaRPr lang="zh-CN"/>
                        </a:p>
                      </a:txBody>
                      <a:tcPr/>
                    </a:tc>
                    <a:tc gridSpan="2" vMerge="1">
                      <a:txBody>
                        <a:bodyPr/>
                        <a:lstStyle/>
                        <a:p>
                          <a:endParaRPr lang="zh-CN"/>
                        </a:p>
                      </a:txBody>
                      <a:tcPr/>
                    </a:tc>
                    <a:tc hMerge="1" vMerge="1">
                      <a:txBody>
                        <a:bodyPr/>
                        <a:lstStyle/>
                        <a:p>
                          <a:endParaRPr lang="zh-CN"/>
                        </a:p>
                      </a:txBody>
                      <a:tcPr/>
                    </a:tc>
                    <a:tc vMerge="1">
                      <a:txBody>
                        <a:bodyPr/>
                        <a:lstStyle/>
                        <a:p>
                          <a:endParaRPr lang="zh-CN"/>
                        </a:p>
                      </a:txBody>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酸性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0.001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94979" t="-200000" r="-328452" b="-114286"/>
                          </a:stretch>
                        </a:blipFill>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41432" t="-200000" r="-100767" b="-114286"/>
                          </a:stretch>
                        </a:blipFill>
                      </a:tcPr>
                    </a:tc>
                    <a:tc hMerge="1">
                      <a:txBody>
                        <a:bodyPr/>
                        <a:lstStyle/>
                        <a:p>
                          <a:endParaRPr lang="zh-CN"/>
                        </a:p>
                      </a:txBody>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40561" t="-200000" r="-510" b="-114286"/>
                          </a:stretch>
                        </a:blipFill>
                      </a:tcPr>
                    </a:tc>
                    <a:tc hMerge="1">
                      <a:txBody>
                        <a:bodyPr/>
                        <a:lstStyle/>
                        <a:p>
                          <a:endParaRPr lang="zh-CN"/>
                        </a:p>
                      </a:txBody>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中性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0.001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94979" t="-300000" r="-328452" b="-14286"/>
                          </a:stretch>
                        </a:blipFill>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41432" t="-300000" r="-100767" b="-14286"/>
                          </a:stretch>
                        </a:blipFill>
                      </a:tcPr>
                    </a:tc>
                    <a:tc hMerge="1">
                      <a:txBody>
                        <a:bodyPr/>
                        <a:lstStyle/>
                        <a:p>
                          <a:endParaRPr lang="zh-CN"/>
                        </a:p>
                      </a:txBody>
                      <a:tcPr/>
                    </a:tc>
                    <a:tc gridSpan="2">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340561" t="-300000" r="-510" b="-14286"/>
                          </a:stretch>
                        </a:blipFill>
                      </a:tcPr>
                    </a:tc>
                    <a:tc hMerge="1">
                      <a:txBody>
                        <a:bodyPr/>
                        <a:lstStyle/>
                        <a:p>
                          <a:endParaRPr lang="zh-CN"/>
                        </a:p>
                      </a:txBody>
                      <a:tcPr/>
                    </a:tc>
                    <a:extLst>
                      <a:ext uri="{0D108BD9-81ED-4DB2-BD59-A6C34878D82A}">
                        <a16:rowId xmlns:a16="http://schemas.microsoft.com/office/drawing/2014/main" val="10003"/>
                      </a:ext>
                    </a:extLst>
                  </a:tr>
                </a:tbl>
              </a:graphicData>
            </a:graphic>
          </p:graphicFrame>
        </mc:Fallback>
      </mc:AlternateContent>
      <mc:AlternateContent xmlns:mc="http://schemas.openxmlformats.org/markup-compatibility/2006" xmlns:a14="http://schemas.microsoft.com/office/drawing/2010/main">
        <mc:Choice Requires="a14">
          <p:sp>
            <p:nvSpPr>
              <p:cNvPr id="4" name="QC_3_BD.572_3#d1d924db5?vop=1&amp;pid=884660864&amp;color=0,0,0&amp;vtp=1&amp;bbb=1"/>
              <p:cNvSpPr/>
              <p:nvPr/>
            </p:nvSpPr>
            <p:spPr>
              <a:xfrm>
                <a:off x="832104" y="3108444"/>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的氧化性随酸性减弱而减弱。</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4" name="QC_3_BD.572_3#d1d924db5?vop=1&amp;pid=884660864&amp;color=0,0,0&amp;vtp=1&amp;bbb=1"/>
              <p:cNvSpPr>
                <a:spLocks noRot="1" noChangeAspect="1" noMove="1" noResize="1" noEditPoints="1" noAdjustHandles="1" noChangeArrowheads="1" noChangeShapeType="1" noTextEdit="1"/>
              </p:cNvSpPr>
              <p:nvPr/>
            </p:nvSpPr>
            <p:spPr>
              <a:xfrm>
                <a:off x="832104" y="3108444"/>
                <a:ext cx="10533888" cy="838200"/>
              </a:xfrm>
              <a:prstGeom prst="rect">
                <a:avLst/>
              </a:prstGeom>
              <a:blipFill>
                <a:blip r:embed="rId5"/>
                <a:stretch>
                  <a:fillRect l="-1389" b="-10949"/>
                </a:stretch>
              </a:blipFill>
              <a:ln/>
            </p:spPr>
            <p:txBody>
              <a:bodyPr/>
              <a:lstStyle/>
              <a:p>
                <a:r>
                  <a:rPr lang="zh-CN" altLang="en-US">
                    <a:noFill/>
                  </a:rPr>
                  <a:t> </a:t>
                </a:r>
              </a:p>
            </p:txBody>
          </p:sp>
        </mc:Fallback>
      </mc:AlternateContent>
      <p:sp>
        <p:nvSpPr>
          <p:cNvPr id="5" name="QC_3_AN.573_1#d1d924db5.bracket?vop=1&amp;pid=884660864&amp;color=0,0,0&amp;vpa=293&amp;vtp=1"/>
          <p:cNvSpPr/>
          <p:nvPr/>
        </p:nvSpPr>
        <p:spPr>
          <a:xfrm>
            <a:off x="2856960" y="3535164"/>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6" name="QC_3_BD.572_4#d1d924db5.choices?vop=1&amp;pid=884660864&amp;color=0,0,0&amp;vtp=1&amp;bbb=1"/>
              <p:cNvSpPr/>
              <p:nvPr/>
            </p:nvSpPr>
            <p:spPr>
              <a:xfrm>
                <a:off x="832104" y="39682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反应①，</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 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对比反应①和②，</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对比反应①和</a:t>
                </a:r>
                <a:r>
                  <a:rPr lang="en-US" altLang="zh-CN" sz="1800" b="0" i="0">
                    <a:solidFill>
                      <a:srgbClr val="000000"/>
                    </a:solidFill>
                    <a:latin typeface="微软雅黑" pitchFamily="34" charset="0"/>
                    <a:ea typeface="微软雅黑" pitchFamily="34" charset="-122"/>
                    <a:cs typeface="微软雅黑" pitchFamily="34" charset="-120"/>
                  </a:rPr>
                  <a:t>②，</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的还原性随酸性减弱而减弱</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随反应进行，体系</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变化：①增大，②不变</a:t>
                </a:r>
                <a:endParaRPr lang="en-US" altLang="zh-CN" sz="1800" dirty="0"/>
              </a:p>
            </p:txBody>
          </p:sp>
        </mc:Choice>
        <mc:Fallback xmlns="">
          <p:sp>
            <p:nvSpPr>
              <p:cNvPr id="6" name="QC_3_BD.572_4#d1d924db5.choices?vop=1&amp;pid=884660864&amp;color=0,0,0&amp;vtp=1&amp;bbb=1"/>
              <p:cNvSpPr>
                <a:spLocks noRot="1" noChangeAspect="1" noMove="1" noResize="1" noEditPoints="1" noAdjustHandles="1" noChangeArrowheads="1" noChangeShapeType="1" noTextEdit="1"/>
              </p:cNvSpPr>
              <p:nvPr/>
            </p:nvSpPr>
            <p:spPr>
              <a:xfrm>
                <a:off x="832104" y="3968290"/>
                <a:ext cx="10533888" cy="1676400"/>
              </a:xfrm>
              <a:prstGeom prst="rect">
                <a:avLst/>
              </a:prstGeom>
              <a:blipFill>
                <a:blip r:embed="rId6"/>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42_1#b8af7ec2a?vop=1&amp;pid=332c0fbad&amp;color=0,0,0&amp;vtp=1&amp;bt=1&amp;bbb=1&amp;hb=1"/>
              <p:cNvSpPr/>
              <p:nvPr/>
            </p:nvSpPr>
            <p:spPr>
              <a:xfrm>
                <a:off x="832104" y="1080000"/>
                <a:ext cx="10533888" cy="13081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最近，科学家开发出一种低成本光伏材料——蜂窝状石墨烯</a:t>
                </a:r>
                <a:r>
                  <a:rPr lang="en-US" altLang="zh-CN" sz="1800" b="0" i="0">
                    <a:solidFill>
                      <a:srgbClr val="000000"/>
                    </a:solidFill>
                    <a:latin typeface="微软雅黑" pitchFamily="34" charset="0"/>
                    <a:ea typeface="微软雅黑" pitchFamily="34" charset="-122"/>
                    <a:cs typeface="微软雅黑" pitchFamily="34" charset="-120"/>
                  </a:rPr>
                  <a:t>。其生产原理为</a:t>
                </a:r>
              </a:p>
              <a:p>
                <a:pPr latinLnBrk="1">
                  <a:lnSpc>
                    <a:spcPts val="37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一定条件</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dirty="0">
                    <a:solidFill>
                      <a:srgbClr val="000000"/>
                    </a:solidFill>
                    <a:latin typeface="微软雅黑" pitchFamily="34" charset="0"/>
                    <a:ea typeface="微软雅黑" pitchFamily="34" charset="-122"/>
                    <a:cs typeface="微软雅黑" pitchFamily="34" charset="-120"/>
                  </a:rPr>
                  <a:t>（石墨烯</a:t>
                </a:r>
                <a:r>
                  <a:rPr lang="en-US" altLang="zh-CN" sz="1800" b="0" i="0">
                    <a:solidFill>
                      <a:srgbClr val="000000"/>
                    </a:solidFill>
                    <a:latin typeface="微软雅黑" pitchFamily="34" charset="0"/>
                    <a:ea typeface="微软雅黑" pitchFamily="34" charset="-122"/>
                    <a:cs typeface="微软雅黑" pitchFamily="34" charset="-120"/>
                  </a:rPr>
                  <a:t>），然后除去</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，即可制得蜂窝状石墨烯</a:t>
                </a:r>
                <a:r>
                  <a:rPr lang="en-US" altLang="zh-CN" sz="1800" b="0" i="0">
                    <a:solidFill>
                      <a:srgbClr val="000000"/>
                    </a:solidFill>
                    <a:latin typeface="微软雅黑" pitchFamily="34" charset="0"/>
                    <a:ea typeface="微软雅黑" pitchFamily="34" charset="-122"/>
                    <a:cs typeface="微软雅黑" pitchFamily="34" charset="-120"/>
                  </a:rPr>
                  <a:t>。下列说法正确的</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42_1#b8af7ec2a?vop=1&amp;pid=332c0fbad&amp;color=0,0,0&amp;vtp=1&amp;bt=1&amp;bbb=1&amp;hb=1"/>
              <p:cNvSpPr>
                <a:spLocks noRot="1" noChangeAspect="1" noMove="1" noResize="1" noEditPoints="1" noAdjustHandles="1" noChangeArrowheads="1" noChangeShapeType="1" noTextEdit="1"/>
              </p:cNvSpPr>
              <p:nvPr/>
            </p:nvSpPr>
            <p:spPr>
              <a:xfrm>
                <a:off x="832104" y="1080000"/>
                <a:ext cx="10533888" cy="1308100"/>
              </a:xfrm>
              <a:prstGeom prst="rect">
                <a:avLst/>
              </a:prstGeom>
              <a:blipFill>
                <a:blip r:embed="rId3"/>
                <a:stretch>
                  <a:fillRect l="-1389" r="-926" b="-6977"/>
                </a:stretch>
              </a:blipFill>
              <a:ln/>
            </p:spPr>
            <p:txBody>
              <a:bodyPr/>
              <a:lstStyle/>
              <a:p>
                <a:r>
                  <a:rPr lang="zh-CN" altLang="en-US">
                    <a:noFill/>
                  </a:rPr>
                  <a:t> </a:t>
                </a:r>
              </a:p>
            </p:txBody>
          </p:sp>
        </mc:Fallback>
      </mc:AlternateContent>
      <p:sp>
        <p:nvSpPr>
          <p:cNvPr id="3" name="QC_5_AN.43_1#b8af7ec2a.bracket?vop=1&amp;pid=332c0fbad&amp;color=0,0,0&amp;vpa=25&amp;vtp=1"/>
          <p:cNvSpPr/>
          <p:nvPr/>
        </p:nvSpPr>
        <p:spPr>
          <a:xfrm>
            <a:off x="1244060" y="197662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5_BD.42_2#b8af7ec2a.choices?vop=1&amp;pid=332c0fbad&amp;color=0,0,0&amp;vtp=1&amp;bbb=1"/>
              <p:cNvSpPr/>
              <p:nvPr/>
            </p:nvSpPr>
            <p:spPr>
              <a:xfrm>
                <a:off x="832104" y="24061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该生产石墨烯的反应属于置换反应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石墨烯与金刚石的元素组成相同，金刚石属于金属单质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属于碱性氧化物，</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a:solidFill>
                      <a:srgbClr val="000000"/>
                    </a:solidFill>
                    <a:latin typeface="微软雅黑" pitchFamily="34" charset="0"/>
                    <a:ea typeface="微软雅黑" pitchFamily="34" charset="-122"/>
                    <a:cs typeface="微软雅黑" pitchFamily="34" charset="-120"/>
                  </a:rPr>
                  <a:t>属于酸性氧化物，</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属于盐</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自然界中碳元素有游离态和化合态两种存在形式</a:t>
                </a:r>
                <a:endParaRPr lang="en-US" altLang="zh-CN" sz="1800" dirty="0"/>
              </a:p>
            </p:txBody>
          </p:sp>
        </mc:Choice>
        <mc:Fallback xmlns="">
          <p:sp>
            <p:nvSpPr>
              <p:cNvPr id="4" name="QC_5_BD.42_2#b8af7ec2a.choices?vop=1&amp;pid=332c0fbad&amp;color=0,0,0&amp;vtp=1&amp;bbb=1"/>
              <p:cNvSpPr>
                <a:spLocks noRot="1" noChangeAspect="1" noMove="1" noResize="1" noEditPoints="1" noAdjustHandles="1" noChangeArrowheads="1" noChangeShapeType="1" noTextEdit="1"/>
              </p:cNvSpPr>
              <p:nvPr/>
            </p:nvSpPr>
            <p:spPr>
              <a:xfrm>
                <a:off x="832104" y="2406190"/>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B_5_BD.44_1#8c17cd693?sp=1&amp;vop=1&amp;pid=332c0fbad&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下列物质的分类正确的是(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21" name="QB_5_BD.44_2#8c17cd693?colgroup=4,9,4,14,11,9&amp;vop=1&amp;pid=332c0fbad&amp;color=0,0,0&amp;vtp=1&amp;bbb=1"/>
              <p:cNvGraphicFramePr>
                <a:graphicFrameLocks noGrp="1"/>
              </p:cNvGraphicFramePr>
              <p:nvPr>
                <p:extLst>
                  <p:ext uri="{D42A27DB-BD31-4B8C-83A1-F6EECF244321}">
                    <p14:modId xmlns:p14="http://schemas.microsoft.com/office/powerpoint/2010/main" val="3712533980"/>
                  </p:ext>
                </p:extLst>
              </p:nvPr>
            </p:nvGraphicFramePr>
            <p:xfrm>
              <a:off x="832104" y="1622425"/>
              <a:ext cx="10533888" cy="1704340"/>
            </p:xfrm>
            <a:graphic>
              <a:graphicData uri="http://schemas.openxmlformats.org/drawingml/2006/table">
                <a:tbl>
                  <a:tblPr/>
                  <a:tblGrid>
                    <a:gridCol w="987552">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941832">
                      <a:extLst>
                        <a:ext uri="{9D8B030D-6E8A-4147-A177-3AD203B41FA5}">
                          <a16:colId xmlns:a16="http://schemas.microsoft.com/office/drawing/2014/main" val="20002"/>
                        </a:ext>
                      </a:extLst>
                    </a:gridCol>
                    <a:gridCol w="2734056">
                      <a:extLst>
                        <a:ext uri="{9D8B030D-6E8A-4147-A177-3AD203B41FA5}">
                          <a16:colId xmlns:a16="http://schemas.microsoft.com/office/drawing/2014/main" val="20003"/>
                        </a:ext>
                      </a:extLst>
                    </a:gridCol>
                    <a:gridCol w="2304288">
                      <a:extLst>
                        <a:ext uri="{9D8B030D-6E8A-4147-A177-3AD203B41FA5}">
                          <a16:colId xmlns:a16="http://schemas.microsoft.com/office/drawing/2014/main" val="20004"/>
                        </a:ext>
                      </a:extLst>
                    </a:gridCol>
                    <a:gridCol w="1783080">
                      <a:extLst>
                        <a:ext uri="{9D8B030D-6E8A-4147-A177-3AD203B41FA5}">
                          <a16:colId xmlns:a16="http://schemas.microsoft.com/office/drawing/2014/main" val="20005"/>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碱性氧化物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酸性氧化物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火碱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Al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纯碱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HClO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氨水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MgO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21" name="QB_5_BD.44_2#8c17cd693?colgroup=4,9,4,14,11,9&amp;vop=1&amp;pid=332c0fbad&amp;color=0,0,0&amp;vtp=1&amp;bbb=1"/>
              <p:cNvGraphicFramePr>
                <a:graphicFrameLocks noGrp="1"/>
              </p:cNvGraphicFramePr>
              <p:nvPr>
                <p:extLst>
                  <p:ext uri="{D42A27DB-BD31-4B8C-83A1-F6EECF244321}">
                    <p14:modId xmlns:p14="http://schemas.microsoft.com/office/powerpoint/2010/main" val="3712533980"/>
                  </p:ext>
                </p:extLst>
              </p:nvPr>
            </p:nvGraphicFramePr>
            <p:xfrm>
              <a:off x="832104" y="1622425"/>
              <a:ext cx="10533888" cy="1704340"/>
            </p:xfrm>
            <a:graphic>
              <a:graphicData uri="http://schemas.openxmlformats.org/drawingml/2006/table">
                <a:tbl>
                  <a:tblPr/>
                  <a:tblGrid>
                    <a:gridCol w="987552">
                      <a:extLst>
                        <a:ext uri="{9D8B030D-6E8A-4147-A177-3AD203B41FA5}">
                          <a16:colId xmlns:a16="http://schemas.microsoft.com/office/drawing/2014/main" val="20000"/>
                        </a:ext>
                      </a:extLst>
                    </a:gridCol>
                    <a:gridCol w="1783080">
                      <a:extLst>
                        <a:ext uri="{9D8B030D-6E8A-4147-A177-3AD203B41FA5}">
                          <a16:colId xmlns:a16="http://schemas.microsoft.com/office/drawing/2014/main" val="20001"/>
                        </a:ext>
                      </a:extLst>
                    </a:gridCol>
                    <a:gridCol w="941832">
                      <a:extLst>
                        <a:ext uri="{9D8B030D-6E8A-4147-A177-3AD203B41FA5}">
                          <a16:colId xmlns:a16="http://schemas.microsoft.com/office/drawing/2014/main" val="20002"/>
                        </a:ext>
                      </a:extLst>
                    </a:gridCol>
                    <a:gridCol w="2734056">
                      <a:extLst>
                        <a:ext uri="{9D8B030D-6E8A-4147-A177-3AD203B41FA5}">
                          <a16:colId xmlns:a16="http://schemas.microsoft.com/office/drawing/2014/main" val="20003"/>
                        </a:ext>
                      </a:extLst>
                    </a:gridCol>
                    <a:gridCol w="2304288">
                      <a:extLst>
                        <a:ext uri="{9D8B030D-6E8A-4147-A177-3AD203B41FA5}">
                          <a16:colId xmlns:a16="http://schemas.microsoft.com/office/drawing/2014/main" val="20004"/>
                        </a:ext>
                      </a:extLst>
                    </a:gridCol>
                    <a:gridCol w="1783080">
                      <a:extLst>
                        <a:ext uri="{9D8B030D-6E8A-4147-A177-3AD203B41FA5}">
                          <a16:colId xmlns:a16="http://schemas.microsoft.com/office/drawing/2014/main" val="20005"/>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碱性氧化物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酸性氧化物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5631" t="-101786" r="-435495" b="-3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火碱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857" t="-101786" r="-149889" b="-3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80159" t="-101786" r="-78042" b="-3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90444" t="-101786" r="-683" b="-314286"/>
                          </a:stretch>
                        </a:blipFill>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5631" t="-201786" r="-435495" b="-2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纯碱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857" t="-201786" r="-149889" b="-2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80159" t="-201786" r="-78042" b="-2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90444" t="-201786" r="-683" b="-214286"/>
                          </a:stretch>
                        </a:blipFill>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5631" t="-301786" r="-435495" b="-1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氨水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857" t="-301786" r="-149889" b="-1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80159" t="-301786" r="-78042" b="-1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90444" t="-301786" r="-683" b="-114286"/>
                          </a:stretch>
                        </a:blipFill>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5631" t="-401786" r="-435495" b="-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96104" t="-401786" r="-728571" b="-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857" t="-401786" r="-149889" b="-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80159" t="-401786" r="-78042" b="-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90444" t="-401786" r="-683" b="-14286"/>
                          </a:stretch>
                        </a:blipFill>
                      </a:tcPr>
                    </a:tc>
                    <a:extLst>
                      <a:ext uri="{0D108BD9-81ED-4DB2-BD59-A6C34878D82A}">
                        <a16:rowId xmlns:a16="http://schemas.microsoft.com/office/drawing/2014/main" val="10004"/>
                      </a:ext>
                    </a:extLst>
                  </a:tr>
                </a:tbl>
              </a:graphicData>
            </a:graphic>
          </p:graphicFrame>
        </mc:Fallback>
      </mc:AlternateContent>
      <p:sp>
        <p:nvSpPr>
          <p:cNvPr id="4" name="QB_5_AN.45_1#8c17cd693.bracket?vop=1&amp;pid=332c0fbad&amp;color=0,0,0&amp;vpa=26&amp;vtp=1"/>
          <p:cNvSpPr/>
          <p:nvPr/>
        </p:nvSpPr>
        <p:spPr>
          <a:xfrm>
            <a:off x="3403060" y="1075817"/>
            <a:ext cx="341313"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D</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pic>
        <p:nvPicPr>
          <p:cNvPr id="2" name="QC_5_BD.46_1#3105da758?htil=3&amp;vop=1&amp;pid=332c0fba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213145" y="1225296"/>
            <a:ext cx="950976" cy="7223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5_BD.46_2#3105da758?htil=3&amp;sp=1&amp;vop=1&amp;pid=332c0fbad&amp;color=0,0,0&amp;vtp=1&amp;bt=1&amp;bbb=1"/>
          <p:cNvSpPr/>
          <p:nvPr/>
        </p:nvSpPr>
        <p:spPr>
          <a:xfrm>
            <a:off x="832104" y="1078992"/>
            <a:ext cx="9491472"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甲、乙、</a:t>
            </a:r>
            <a:r>
              <a:rPr lang="en-US" altLang="zh-CN" sz="1800" b="0" i="0">
                <a:solidFill>
                  <a:srgbClr val="000000"/>
                </a:solidFill>
                <a:latin typeface="微软雅黑" pitchFamily="34" charset="0"/>
                <a:ea typeface="微软雅黑" pitchFamily="34" charset="-122"/>
                <a:cs typeface="微软雅黑" pitchFamily="34" charset="-120"/>
              </a:rPr>
              <a:t>丙所代表的物质不符合如图所示转化关系的是(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5_AN.47_1#3105da758.bracket?vop=1&amp;pid=332c0fbad&amp;color=0,0,0&amp;vpa=27&amp;vtp=1"/>
          <p:cNvSpPr/>
          <p:nvPr/>
        </p:nvSpPr>
        <p:spPr>
          <a:xfrm>
            <a:off x="6501861"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5" name="QC_5_BD.46_3#3105da758.choices?htil=3&amp;vop=1&amp;pid=332c0fbad&amp;color=0,0,0&amp;vtp=1&amp;bbb=1"/>
              <p:cNvSpPr/>
              <p:nvPr/>
            </p:nvSpPr>
            <p:spPr>
              <a:xfrm>
                <a:off x="832104" y="1529771"/>
                <a:ext cx="9491472"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485368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KOH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4853686"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5_BD.46_3#3105da758.choices?htil=3&amp;vop=1&amp;pid=332c0fbad&amp;color=0,0,0&amp;vtp=1&amp;bbb=1"/>
              <p:cNvSpPr>
                <a:spLocks noRot="1" noChangeAspect="1" noMove="1" noResize="1" noEditPoints="1" noAdjustHandles="1" noChangeArrowheads="1" noChangeShapeType="1" noTextEdit="1"/>
              </p:cNvSpPr>
              <p:nvPr/>
            </p:nvSpPr>
            <p:spPr>
              <a:xfrm>
                <a:off x="832104" y="1529771"/>
                <a:ext cx="9491472" cy="838200"/>
              </a:xfrm>
              <a:prstGeom prst="rect">
                <a:avLst/>
              </a:prstGeom>
              <a:blipFill>
                <a:blip r:embed="rId4"/>
                <a:stretch>
                  <a:fillRect l="-1541"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_1#7abffbcc4?vop=1&amp;pid=4a9264a01&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常温常压下，一瓶气体中含有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两种元素，</a:t>
                </a:r>
                <a:r>
                  <a:rPr lang="en-US" altLang="zh-CN" sz="1800" b="0" i="0">
                    <a:solidFill>
                      <a:srgbClr val="000000"/>
                    </a:solidFill>
                    <a:latin typeface="微软雅黑" pitchFamily="34" charset="0"/>
                    <a:ea typeface="微软雅黑" pitchFamily="34" charset="-122"/>
                    <a:cs typeface="微软雅黑" pitchFamily="34" charset="-120"/>
                  </a:rPr>
                  <a:t>这瓶气体不可能是(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_1#7abffbcc4?vop=1&amp;pid=4a9264a01&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2_1#7abffbcc4.bracket?vop=1&amp;pid=4a9264a01&amp;color=0,0,0&amp;vpa=1&amp;vtp=1"/>
          <p:cNvSpPr/>
          <p:nvPr/>
        </p:nvSpPr>
        <p:spPr>
          <a:xfrm>
            <a:off x="7535323"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sp>
        <p:nvSpPr>
          <p:cNvPr id="4" name="QC_6_BD.1_2#7abffbcc4.choices?vop=1&amp;pid=4a9264a01&amp;color=0,0,0&amp;vtp=1&amp;bbb=1"/>
          <p:cNvSpPr/>
          <p:nvPr/>
        </p:nvSpPr>
        <p:spPr>
          <a:xfrm>
            <a:off x="832104" y="1495425"/>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一种化合物</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两种单质</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一种单质和一种化合物</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两种化合物</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B_5_BD.48_1#67173a63a?sp=1&amp;vop=1&amp;pid=332c0fbad&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下列图中表示正确的是(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graphicFrame>
        <p:nvGraphicFramePr>
          <p:cNvPr id="23" name="QB_5_BD.48_2#67173a63a?colgroup=28,28&amp;vop=1&amp;pid=332c0fbad&amp;color=0,0,0&amp;vtp=1&amp;bbb=1"/>
          <p:cNvGraphicFramePr>
            <a:graphicFrameLocks noGrp="1"/>
          </p:cNvGraphicFramePr>
          <p:nvPr>
            <p:extLst>
              <p:ext uri="{D42A27DB-BD31-4B8C-83A1-F6EECF244321}">
                <p14:modId xmlns:p14="http://schemas.microsoft.com/office/powerpoint/2010/main" val="1652216960"/>
              </p:ext>
            </p:extLst>
          </p:nvPr>
        </p:nvGraphicFramePr>
        <p:xfrm>
          <a:off x="832104" y="1622425"/>
          <a:ext cx="10533888" cy="3268472"/>
        </p:xfrm>
        <a:graphic>
          <a:graphicData uri="http://schemas.openxmlformats.org/drawingml/2006/table">
            <a:tbl>
              <a:tblPr/>
              <a:tblGrid>
                <a:gridCol w="5266944">
                  <a:extLst>
                    <a:ext uri="{9D8B030D-6E8A-4147-A177-3AD203B41FA5}">
                      <a16:colId xmlns:a16="http://schemas.microsoft.com/office/drawing/2014/main" val="20000"/>
                    </a:ext>
                  </a:extLst>
                </a:gridCol>
                <a:gridCol w="5266944">
                  <a:extLst>
                    <a:ext uri="{9D8B030D-6E8A-4147-A177-3AD203B41FA5}">
                      <a16:colId xmlns:a16="http://schemas.microsoft.com/office/drawing/2014/main" val="20001"/>
                    </a:ext>
                  </a:extLst>
                </a:gridCol>
              </a:tblGrid>
              <a:tr h="1288796">
                <a:tc>
                  <a:txBody>
                    <a:bodyPr/>
                    <a:lstStyle/>
                    <a:p>
                      <a:pPr algn="ctr" latinLnBrk="1" hangingPunct="0">
                        <a:lnSpc>
                          <a:spcPts val="8200"/>
                        </a:lnSpc>
                      </a:pPr>
                      <a:r>
                        <a:rPr lang="en-US" altLang="zh-CN" sz="465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9200"/>
                        </a:lnSpc>
                      </a:pPr>
                      <a:r>
                        <a:rPr lang="en-US" altLang="zh-CN" sz="52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A.地壳中元素含量排序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B.金属的性质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97940">
                <a:tc>
                  <a:txBody>
                    <a:bodyPr/>
                    <a:lstStyle/>
                    <a:p>
                      <a:pPr algn="ctr" latinLnBrk="1" hangingPunct="0">
                        <a:lnSpc>
                          <a:spcPts val="5800"/>
                        </a:lnSpc>
                      </a:pPr>
                      <a:r>
                        <a:rPr lang="en-US" altLang="zh-CN" sz="33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9500"/>
                        </a:lnSpc>
                      </a:pPr>
                      <a:r>
                        <a:rPr lang="en-US" altLang="zh-CN" sz="5300" b="0" i="0" kern="0" spc="-99900">
                          <a:solidFill>
                            <a:srgbClr val="FFFFFF"/>
                          </a:solidFill>
                          <a:latin typeface="微软雅黑" pitchFamily="34" charset="0"/>
                          <a:ea typeface="微软雅黑" pitchFamily="34" charset="-122"/>
                          <a:cs typeface="微软雅黑" pitchFamily="34" charset="-120"/>
                        </a:rPr>
                        <a:t>_</a:t>
                      </a:r>
                      <a:r>
                        <a:rPr lang="en-US" altLang="zh-CN" sz="900" b="0" i="0" kern="0" spc="0">
                          <a:solidFill>
                            <a:srgbClr val="FFFFFF"/>
                          </a:solidFill>
                          <a:latin typeface="SimSun" panose="02010600030101010101" pitchFamily="2" charset="-122"/>
                          <a:ea typeface="微软雅黑" pitchFamily="34" charset="-122"/>
                          <a:cs typeface="微软雅黑" pitchFamily="34" charset="-120"/>
                        </a:rPr>
                        <a:t>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C.物质的分类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D.氧的“价—类”二维图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4" name="QB_5_BD.48_3#67173a63a.table_image?tii=1&amp;vop=1&amp;pid=332c0fba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811780" y="1795907"/>
            <a:ext cx="1307592" cy="94183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B_5_BD.48_4#67173a63a.table_image?tii=2&amp;vop=1&amp;pid=332c0fba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270748" y="1741043"/>
            <a:ext cx="923544" cy="105156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B_5_BD.48_5#67173a63a.table_image?tii=3&amp;vop=1&amp;pid=332c0fbad&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752344" y="3567303"/>
            <a:ext cx="1426464" cy="66751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B_5_BD.48_6#67173a63a.table_image?tii=4&amp;vop=1&amp;pid=332c0fbad&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7950708" y="3366135"/>
            <a:ext cx="1563624" cy="10698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B_5_AN.49_1#67173a63a.bracket?vop=1&amp;pid=332c0fbad&amp;color=0,0,0&amp;vpa=28&amp;vtp=1"/>
          <p:cNvSpPr/>
          <p:nvPr/>
        </p:nvSpPr>
        <p:spPr>
          <a:xfrm>
            <a:off x="3187160" y="1075817"/>
            <a:ext cx="3190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C</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50_1#3008967c5?vop=1&amp;pid=e6e151446&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学习化学不是靠一味地背诵，要学会运用合适的方法，如“类推”，这样才能事半功倍</a:t>
            </a:r>
            <a:r>
              <a:rPr lang="en-US" altLang="zh-CN" sz="1800" b="0" i="0">
                <a:solidFill>
                  <a:srgbClr val="000000"/>
                </a:solidFill>
                <a:latin typeface="微软雅黑" pitchFamily="34" charset="0"/>
                <a:ea typeface="微软雅黑" pitchFamily="34" charset="-122"/>
                <a:cs typeface="微软雅黑" pitchFamily="34" charset="-120"/>
              </a:rPr>
              <a:t>。下列类推不正确</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5_AN.51_1#3008967c5.bracket?vop=1&amp;pid=e6e151446&amp;color=0,0,0&amp;vpa=29&amp;vtp=1"/>
          <p:cNvSpPr/>
          <p:nvPr/>
        </p:nvSpPr>
        <p:spPr>
          <a:xfrm>
            <a:off x="14726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5_BD.50_2#3008967c5.choices?vop=1&amp;pid=e6e151446&amp;color=0,0,0&amp;vtp=1&amp;bbb=1&amp;hb=1"/>
              <p:cNvSpPr/>
              <p:nvPr/>
            </p:nvSpPr>
            <p:spPr>
              <a:xfrm>
                <a:off x="832104" y="1948990"/>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通入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溶液中溶液变浑浊，</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通入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溶液中溶液也会变浑浊</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能与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CaO</m:t>
                    </m:r>
                  </m:oMath>
                </a14:m>
                <a:r>
                  <a:rPr lang="en-US" altLang="zh-CN" sz="1800" b="0" i="0" dirty="0">
                    <a:solidFill>
                      <a:srgbClr val="000000"/>
                    </a:solidFill>
                    <a:latin typeface="微软雅黑" pitchFamily="34" charset="0"/>
                    <a:ea typeface="微软雅黑" pitchFamily="34" charset="-122"/>
                    <a:cs typeface="微软雅黑" pitchFamily="34" charset="-120"/>
                  </a:rPr>
                  <a:t>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也能与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BaO</m:t>
                    </m:r>
                  </m:oMath>
                </a14:m>
                <a:r>
                  <a:rPr lang="en-US" altLang="zh-CN" sz="1800" b="0" i="0" dirty="0">
                    <a:solidFill>
                      <a:srgbClr val="000000"/>
                    </a:solidFill>
                    <a:latin typeface="微软雅黑" pitchFamily="34" charset="0"/>
                    <a:ea typeface="微软雅黑" pitchFamily="34" charset="-122"/>
                    <a:cs typeface="微软雅黑" pitchFamily="34" charset="-120"/>
                  </a:rPr>
                  <a:t>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CaO</m:t>
                    </m:r>
                  </m:oMath>
                </a14:m>
                <a:r>
                  <a:rPr lang="en-US" altLang="zh-CN" sz="1800" b="0" i="0" dirty="0">
                    <a:solidFill>
                      <a:srgbClr val="000000"/>
                    </a:solidFill>
                    <a:latin typeface="微软雅黑" pitchFamily="34" charset="0"/>
                    <a:ea typeface="微软雅黑" pitchFamily="34" charset="-122"/>
                    <a:cs typeface="微软雅黑" pitchFamily="34" charset="-120"/>
                  </a:rPr>
                  <a:t>能与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反应生成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CuO</m:t>
                    </m:r>
                  </m:oMath>
                </a14:m>
                <a:r>
                  <a:rPr lang="en-US" altLang="zh-CN" sz="1800" b="0" i="0" dirty="0">
                    <a:solidFill>
                      <a:srgbClr val="000000"/>
                    </a:solidFill>
                    <a:latin typeface="微软雅黑" pitchFamily="34" charset="0"/>
                    <a:ea typeface="微软雅黑" pitchFamily="34" charset="-122"/>
                    <a:cs typeface="微软雅黑" pitchFamily="34" charset="-120"/>
                  </a:rPr>
                  <a:t>也能与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800" b="0" i="0" dirty="0">
                    <a:solidFill>
                      <a:srgbClr val="000000"/>
                    </a:solidFill>
                    <a:latin typeface="微软雅黑" pitchFamily="34" charset="0"/>
                    <a:ea typeface="微软雅黑" pitchFamily="34" charset="-122"/>
                    <a:cs typeface="微软雅黑" pitchFamily="34" charset="-120"/>
                  </a:rPr>
                  <a:t>反应生成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溶液能与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沉淀和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溶液也能与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溶液反应</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生成</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000000"/>
                    </a:solidFill>
                    <a:latin typeface="微软雅黑" pitchFamily="34" charset="0"/>
                    <a:ea typeface="微软雅黑" pitchFamily="34" charset="-122"/>
                    <a:cs typeface="微软雅黑" pitchFamily="34" charset="-120"/>
                  </a:rPr>
                  <a:t>沉淀和</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4" name="QC_5_BD.50_2#3008967c5.choices?vop=1&amp;pid=e6e151446&amp;color=0,0,0&amp;vtp=1&amp;bbb=1&amp;hb=1"/>
              <p:cNvSpPr>
                <a:spLocks noRot="1" noChangeAspect="1" noMove="1" noResize="1" noEditPoints="1" noAdjustHandles="1" noChangeArrowheads="1" noChangeShapeType="1" noTextEdit="1"/>
              </p:cNvSpPr>
              <p:nvPr/>
            </p:nvSpPr>
            <p:spPr>
              <a:xfrm>
                <a:off x="832104" y="1948990"/>
                <a:ext cx="10533888" cy="2095500"/>
              </a:xfrm>
              <a:prstGeom prst="rect">
                <a:avLst/>
              </a:prstGeom>
              <a:blipFill>
                <a:blip r:embed="rId3"/>
                <a:stretch>
                  <a:fillRect l="-1389" r="-752" b="-466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52_1#a110206ce?sp=1&amp;vop=1&amp;pid=e6e151446&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碳量子点</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CQDs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是一种新型碳纳米材料</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颗粒直径为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2∼20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。我国化学家研制出一种碳量子点</a:t>
                </a:r>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CQDs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氮化碳</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复合光催化剂，可实现利用太阳光高效分解水，原理如图所示</a:t>
                </a:r>
                <a:r>
                  <a:rPr lang="en-US" altLang="zh-CN" sz="1800" b="0" i="0">
                    <a:solidFill>
                      <a:srgbClr val="000000"/>
                    </a:solidFill>
                    <a:latin typeface="微软雅黑" pitchFamily="34" charset="0"/>
                    <a:ea typeface="微软雅黑" pitchFamily="34" charset="-122"/>
                    <a:cs typeface="微软雅黑" pitchFamily="34" charset="-120"/>
                  </a:rPr>
                  <a:t>。下列说法不正确的</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52_1#a110206ce?sp=1&amp;vop=1&amp;pid=e6e151446&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579" b="-7767"/>
                </a:stretch>
              </a:blipFill>
              <a:ln/>
            </p:spPr>
            <p:txBody>
              <a:bodyPr/>
              <a:lstStyle/>
              <a:p>
                <a:r>
                  <a:rPr lang="zh-CN" altLang="en-US">
                    <a:noFill/>
                  </a:rPr>
                  <a:t> </a:t>
                </a:r>
              </a:p>
            </p:txBody>
          </p:sp>
        </mc:Fallback>
      </mc:AlternateContent>
      <p:sp>
        <p:nvSpPr>
          <p:cNvPr id="3" name="QC_5_AN.53_1#a110206ce.bracket?vop=1&amp;pid=e6e151446&amp;color=0,0,0&amp;vpa=30&amp;vtp=1"/>
          <p:cNvSpPr/>
          <p:nvPr/>
        </p:nvSpPr>
        <p:spPr>
          <a:xfrm>
            <a:off x="1256760" y="19258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5_BD.52_2#a110206ce?htil=4&amp;vop=1&amp;pid=e6e15144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808908" y="2448044"/>
            <a:ext cx="2916936" cy="190195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52_3#a110206ce.choices?htil=4&amp;vop=1&amp;pid=e6e151446&amp;color=0,0,0&amp;vtp=1&amp;bbb=1"/>
              <p:cNvSpPr/>
              <p:nvPr/>
            </p:nvSpPr>
            <p:spPr>
              <a:xfrm>
                <a:off x="832104" y="2355390"/>
                <a:ext cx="7534656" cy="1714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CQDs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与水形成的分散系具有丁达尔效应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在过程中需不断补充</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总反应为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m:rPr>
                                          <m:sty m:val="p"/>
                                        </m:rPr>
                                        <a:rPr lang="en-US" altLang="zh-CN" sz="1800" b="0" baseline="-2000">
                                          <a:solidFill>
                                            <a:srgbClr val="000000"/>
                                          </a:solidFill>
                                          <a:latin typeface="Cambria Math" panose="02040503050406030204" pitchFamily="18" charset="0"/>
                                        </a:rPr>
                                        <m:t>CQDs</m:t>
                                      </m:r>
                                      <m:r>
                                        <a:rPr lang="en-US" altLang="zh-CN" sz="1800" b="0" baseline="-2000">
                                          <a:solidFill>
                                            <a:srgbClr val="000000"/>
                                          </a:solidFill>
                                          <a:latin typeface="Cambria Math" panose="02040503050406030204" pitchFamily="18" charset="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baseline="-2000">
                                              <a:solidFill>
                                                <a:srgbClr val="000000"/>
                                              </a:solidFill>
                                              <a:latin typeface="Cambria Math" panose="02040503050406030204" pitchFamily="18" charset="0"/>
                                            </a:rPr>
                                            <m:t>C</m:t>
                                          </m:r>
                                        </m:e>
                                        <m:sub>
                                          <m:r>
                                            <a:rPr lang="en-US" altLang="zh-CN" sz="1800" b="0" baseline="-2000">
                                              <a:solidFill>
                                                <a:srgbClr val="000000"/>
                                              </a:solidFill>
                                              <a:latin typeface="Cambria Math" panose="02040503050406030204" pitchFamily="18" charset="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baseline="-2000">
                                              <a:solidFill>
                                                <a:srgbClr val="000000"/>
                                              </a:solidFill>
                                              <a:latin typeface="Cambria Math" panose="02040503050406030204" pitchFamily="18" charset="0"/>
                                            </a:rPr>
                                            <m:t>N</m:t>
                                          </m:r>
                                        </m:e>
                                        <m:sub>
                                          <m:r>
                                            <a:rPr lang="en-US" altLang="zh-CN" sz="1800" b="0" baseline="-2000">
                                              <a:solidFill>
                                                <a:srgbClr val="000000"/>
                                              </a:solidFill>
                                              <a:latin typeface="Cambria Math" panose="02040503050406030204" pitchFamily="18" charset="0"/>
                                            </a:rPr>
                                            <m:t>4</m:t>
                                          </m:r>
                                        </m:sub>
                                      </m:sSub>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属于氧化物</a:t>
                </a:r>
                <a:endParaRPr lang="en-US" altLang="zh-CN" sz="1800" dirty="0"/>
              </a:p>
            </p:txBody>
          </p:sp>
        </mc:Choice>
        <mc:Fallback xmlns="">
          <p:sp>
            <p:nvSpPr>
              <p:cNvPr id="5" name="QC_5_BD.52_3#a110206ce.choices?htil=4&amp;vop=1&amp;pid=e6e151446&amp;color=0,0,0&amp;vtp=1&amp;bbb=1"/>
              <p:cNvSpPr>
                <a:spLocks noRot="1" noChangeAspect="1" noMove="1" noResize="1" noEditPoints="1" noAdjustHandles="1" noChangeArrowheads="1" noChangeShapeType="1" noTextEdit="1"/>
              </p:cNvSpPr>
              <p:nvPr/>
            </p:nvSpPr>
            <p:spPr>
              <a:xfrm>
                <a:off x="832104" y="2355390"/>
                <a:ext cx="7534656" cy="1714500"/>
              </a:xfrm>
              <a:prstGeom prst="rect">
                <a:avLst/>
              </a:prstGeom>
              <a:blipFill>
                <a:blip r:embed="rId5"/>
                <a:stretch>
                  <a:fillRect l="-1942" b="-531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54_1#a6d59ed5f?sp=1&amp;vop=1&amp;pid=e6e151446&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新情境</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AgI</m:t>
                    </m:r>
                  </m:oMath>
                </a14:m>
                <a:r>
                  <a:rPr lang="en-US" altLang="zh-CN" sz="1800" b="0" i="0" dirty="0">
                    <a:solidFill>
                      <a:srgbClr val="000000"/>
                    </a:solidFill>
                    <a:latin typeface="微软雅黑" pitchFamily="34" charset="0"/>
                    <a:ea typeface="微软雅黑" pitchFamily="34" charset="-122"/>
                    <a:cs typeface="微软雅黑" pitchFamily="34" charset="-120"/>
                  </a:rPr>
                  <a:t>胶体常用作某些反应的催化剂。往</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0.01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溶液中加入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水</a:t>
                </a:r>
                <a:r>
                  <a:rPr lang="en-US" altLang="zh-CN" sz="1800" b="0" i="0">
                    <a:solidFill>
                      <a:srgbClr val="000000"/>
                    </a:solidFill>
                    <a:latin typeface="微软雅黑" pitchFamily="34" charset="0"/>
                    <a:ea typeface="微软雅黑" pitchFamily="34" charset="-122"/>
                    <a:cs typeface="微软雅黑" pitchFamily="34" charset="-120"/>
                  </a:rPr>
                  <a:t>，之后匀速</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缓慢滴加</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0.01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KI</m:t>
                    </m:r>
                  </m:oMath>
                </a14:m>
                <a:r>
                  <a:rPr lang="en-US" altLang="zh-CN" sz="1800" b="0" i="0" dirty="0">
                    <a:solidFill>
                      <a:srgbClr val="000000"/>
                    </a:solidFill>
                    <a:latin typeface="微软雅黑" pitchFamily="34" charset="0"/>
                    <a:ea typeface="微软雅黑" pitchFamily="34" charset="-122"/>
                    <a:cs typeface="微软雅黑" pitchFamily="34" charset="-120"/>
                  </a:rPr>
                  <a:t>溶液，可以得到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AgI</m:t>
                    </m:r>
                  </m:oMath>
                </a14:m>
                <a:r>
                  <a:rPr lang="en-US" altLang="zh-CN" sz="1800" b="0" i="0" dirty="0">
                    <a:solidFill>
                      <a:srgbClr val="000000"/>
                    </a:solidFill>
                    <a:latin typeface="微软雅黑" pitchFamily="34" charset="0"/>
                    <a:ea typeface="微软雅黑" pitchFamily="34" charset="-122"/>
                    <a:cs typeface="微软雅黑" pitchFamily="34" charset="-120"/>
                  </a:rPr>
                  <a:t>胶体，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胶团结构如图所示</a:t>
                </a:r>
                <a:r>
                  <a:rPr lang="en-US" altLang="zh-CN" sz="1800" b="0" i="0">
                    <a:solidFill>
                      <a:srgbClr val="000000"/>
                    </a:solidFill>
                    <a:latin typeface="微软雅黑" pitchFamily="34" charset="0"/>
                    <a:ea typeface="微软雅黑" pitchFamily="34" charset="-122"/>
                    <a:cs typeface="微软雅黑" pitchFamily="34" charset="-120"/>
                  </a:rPr>
                  <a:t>。下列说法不正确的是</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54_1#a6d59ed5f?sp=1&amp;vop=1&amp;pid=e6e151446&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1042" b="-7767"/>
                </a:stretch>
              </a:blipFill>
              <a:ln/>
            </p:spPr>
            <p:txBody>
              <a:bodyPr/>
              <a:lstStyle/>
              <a:p>
                <a:r>
                  <a:rPr lang="zh-CN" altLang="en-US">
                    <a:noFill/>
                  </a:rPr>
                  <a:t> </a:t>
                </a:r>
              </a:p>
            </p:txBody>
          </p:sp>
        </mc:Fallback>
      </mc:AlternateContent>
      <p:sp>
        <p:nvSpPr>
          <p:cNvPr id="3" name="QC_5_AN.55_1#a6d59ed5f.bracket?vop=1&amp;pid=e6e151446&amp;color=0,0,0&amp;vpa=31&amp;vtp=1&amp;bbb=1"/>
          <p:cNvSpPr/>
          <p:nvPr/>
        </p:nvSpPr>
        <p:spPr>
          <a:xfrm>
            <a:off x="1066260" y="1925820"/>
            <a:ext cx="4619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AB</a:t>
            </a:r>
            <a:endParaRPr lang="en-US" altLang="zh-CN" dirty="0"/>
          </a:p>
        </p:txBody>
      </p:sp>
      <p:pic>
        <p:nvPicPr>
          <p:cNvPr id="4" name="QC_5_BD.54_2#a6d59ed5f?vop=1&amp;pid=e6e151446&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22776" y="2448044"/>
            <a:ext cx="4343400" cy="20482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54_3#a6d59ed5f.choices?vop=1&amp;pid=e6e151446&amp;color=0,0,0&amp;vtp=1&amp;bbb=1"/>
              <p:cNvSpPr/>
              <p:nvPr/>
            </p:nvSpPr>
            <p:spPr>
              <a:xfrm>
                <a:off x="832104" y="4632444"/>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a:solidFill>
                      <a:srgbClr val="000000"/>
                    </a:solidFill>
                    <a:latin typeface="微软雅黑" pitchFamily="34" charset="0"/>
                    <a:ea typeface="微软雅黑" pitchFamily="34" charset="-122"/>
                    <a:cs typeface="微软雅黑" pitchFamily="34" charset="-120"/>
                  </a:rPr>
                  <a:t>溶液属于电解质</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制备</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胶体过程中可用玻璃棒搅拌</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AgI</m:t>
                    </m:r>
                  </m:oMath>
                </a14:m>
                <a:r>
                  <a:rPr lang="en-US" altLang="zh-CN" sz="1800" b="0" i="0" dirty="0">
                    <a:solidFill>
                      <a:srgbClr val="000000"/>
                    </a:solidFill>
                    <a:latin typeface="微软雅黑" pitchFamily="34" charset="0"/>
                    <a:ea typeface="微软雅黑" pitchFamily="34" charset="-122"/>
                    <a:cs typeface="微软雅黑" pitchFamily="34" charset="-120"/>
                  </a:rPr>
                  <a:t>胶团和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AgI</m:t>
                    </m:r>
                  </m:oMath>
                </a14:m>
                <a:r>
                  <a:rPr lang="en-US" altLang="zh-CN" sz="1800" b="0" i="0">
                    <a:solidFill>
                      <a:srgbClr val="000000"/>
                    </a:solidFill>
                    <a:latin typeface="微软雅黑" pitchFamily="34" charset="0"/>
                    <a:ea typeface="微软雅黑" pitchFamily="34" charset="-122"/>
                    <a:cs typeface="微软雅黑" pitchFamily="34" charset="-120"/>
                  </a:rPr>
                  <a:t>胶体均呈电中性</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利用半透膜分离</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AgI</m:t>
                    </m:r>
                  </m:oMath>
                </a14:m>
                <a:r>
                  <a:rPr lang="en-US" altLang="zh-CN" sz="1800" b="0" i="0" dirty="0">
                    <a:solidFill>
                      <a:srgbClr val="000000"/>
                    </a:solidFill>
                    <a:latin typeface="微软雅黑" pitchFamily="34" charset="0"/>
                    <a:ea typeface="微软雅黑" pitchFamily="34" charset="-122"/>
                    <a:cs typeface="微软雅黑" pitchFamily="34" charset="-120"/>
                  </a:rPr>
                  <a:t>胶体和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p:txBody>
          </p:sp>
        </mc:Choice>
        <mc:Fallback xmlns="">
          <p:sp>
            <p:nvSpPr>
              <p:cNvPr id="5" name="QC_5_BD.54_3#a6d59ed5f.choices?vop=1&amp;pid=e6e151446&amp;color=0,0,0&amp;vtp=1&amp;bbb=1"/>
              <p:cNvSpPr>
                <a:spLocks noRot="1" noChangeAspect="1" noMove="1" noResize="1" noEditPoints="1" noAdjustHandles="1" noChangeArrowheads="1" noChangeShapeType="1" noTextEdit="1"/>
              </p:cNvSpPr>
              <p:nvPr/>
            </p:nvSpPr>
            <p:spPr>
              <a:xfrm>
                <a:off x="832104" y="4632444"/>
                <a:ext cx="10533888" cy="838200"/>
              </a:xfrm>
              <a:prstGeom prst="rect">
                <a:avLst/>
              </a:prstGeom>
              <a:blipFill>
                <a:blip r:embed="rId5"/>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56_1#5cbb6b630?sp=1&amp;vop=1&amp;pid=a261220f5&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实验小组探究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胶体的制备方法及其性质。</a:t>
                </a:r>
                <a:endParaRPr lang="en-US" altLang="zh-CN" sz="1800" dirty="0"/>
              </a:p>
            </p:txBody>
          </p:sp>
        </mc:Choice>
        <mc:Fallback xmlns="">
          <p:sp>
            <p:nvSpPr>
              <p:cNvPr id="2" name="QO_5_BD.56_1#5cbb6b630?sp=1&amp;vop=1&amp;pid=a261220f5&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pic>
        <p:nvPicPr>
          <p:cNvPr id="3" name="QO_5_BD.56_2#5cbb6b630?vop=1&amp;pid=a261220f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95344" y="1622544"/>
            <a:ext cx="4407408" cy="16367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O_5_BD.56_3#5cbb6b630?vop=1&amp;pid=a261220f5&amp;color=0,0,0&amp;vtp=1&amp;bbb=1"/>
              <p:cNvSpPr/>
              <p:nvPr/>
            </p:nvSpPr>
            <p:spPr>
              <a:xfrm>
                <a:off x="832104" y="3387844"/>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制备</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a:t>
                </a:r>
                <a:endParaRPr lang="en-US" altLang="zh-CN" sz="1800" dirty="0"/>
              </a:p>
            </p:txBody>
          </p:sp>
        </mc:Choice>
        <mc:Fallback xmlns="">
          <p:sp>
            <p:nvSpPr>
              <p:cNvPr id="4" name="QO_5_BD.56_3#5cbb6b630?vop=1&amp;pid=a261220f5&amp;color=0,0,0&amp;vtp=1&amp;bbb=1"/>
              <p:cNvSpPr>
                <a:spLocks noRot="1" noChangeAspect="1" noMove="1" noResize="1" noEditPoints="1" noAdjustHandles="1" noChangeArrowheads="1" noChangeShapeType="1" noTextEdit="1"/>
              </p:cNvSpPr>
              <p:nvPr/>
            </p:nvSpPr>
            <p:spPr>
              <a:xfrm>
                <a:off x="832104" y="3387844"/>
                <a:ext cx="10533888" cy="469900"/>
              </a:xfrm>
              <a:prstGeom prst="rect">
                <a:avLst/>
              </a:prstGeom>
              <a:blipFill>
                <a:blip r:embed="rId5"/>
                <a:stretch>
                  <a:fillRect l="-1389" b="-1688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5" name="QO_5_BD.56_4#5cbb6b630?colgroup=5,39,10&amp;vop=1&amp;pid=a261220f5&amp;color=0,0,0&amp;vtp=1&amp;bt=1&amp;bbb=1">
                <a:extLst>
                  <a:ext uri="{FF2B5EF4-FFF2-40B4-BE49-F238E27FC236}">
                    <a16:creationId xmlns:a16="http://schemas.microsoft.com/office/drawing/2014/main" id="{0E7F1E5B-3E59-2F83-2013-152DDBC7EEF4}"/>
                  </a:ext>
                </a:extLst>
              </p:cNvPr>
              <p:cNvGraphicFramePr>
                <a:graphicFrameLocks noGrp="1"/>
              </p:cNvGraphicFramePr>
              <p:nvPr>
                <p:extLst>
                  <p:ext uri="{D42A27DB-BD31-4B8C-83A1-F6EECF244321}">
                    <p14:modId xmlns:p14="http://schemas.microsoft.com/office/powerpoint/2010/main" val="3182989567"/>
                  </p:ext>
                </p:extLst>
              </p:nvPr>
            </p:nvGraphicFramePr>
            <p:xfrm>
              <a:off x="832104" y="4070670"/>
              <a:ext cx="10533888" cy="1363472"/>
            </p:xfrm>
            <a:graphic>
              <a:graphicData uri="http://schemas.openxmlformats.org/drawingml/2006/table">
                <a:tbl>
                  <a:tblPr/>
                  <a:tblGrid>
                    <a:gridCol w="1060704">
                      <a:extLst>
                        <a:ext uri="{9D8B030D-6E8A-4147-A177-3AD203B41FA5}">
                          <a16:colId xmlns:a16="http://schemas.microsoft.com/office/drawing/2014/main" val="20000"/>
                        </a:ext>
                      </a:extLst>
                    </a:gridCol>
                    <a:gridCol w="7370064">
                      <a:extLst>
                        <a:ext uri="{9D8B030D-6E8A-4147-A177-3AD203B41FA5}">
                          <a16:colId xmlns:a16="http://schemas.microsoft.com/office/drawing/2014/main" val="20001"/>
                        </a:ext>
                      </a:extLst>
                    </a:gridCol>
                    <a:gridCol w="2103120">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丁达尔效应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40 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400" b="0" i="0" dirty="0">
                              <a:solidFill>
                                <a:srgbClr val="000000"/>
                              </a:solidFill>
                              <a:latin typeface="微软雅黑" pitchFamily="34" charset="0"/>
                              <a:ea typeface="微软雅黑" pitchFamily="34" charset="-122"/>
                              <a:cs typeface="微软雅黑" pitchFamily="34" charset="-120"/>
                            </a:rPr>
                            <a:t>沸腾的蒸馏水中滴入</a:t>
                          </a:r>
                          <a:r>
                            <a:rPr lang="en-US" altLang="zh-CN" sz="1400" b="0" i="0">
                              <a:solidFill>
                                <a:srgbClr val="000000"/>
                              </a:solidFill>
                              <a:latin typeface="微软雅黑" pitchFamily="34" charset="0"/>
                              <a:ea typeface="微软雅黑" pitchFamily="34" charset="-122"/>
                              <a:cs typeface="微软雅黑" pitchFamily="34" charset="-120"/>
                            </a:rPr>
                            <a:t>5滴饱和</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400" b="0" i="0" dirty="0">
                              <a:solidFill>
                                <a:srgbClr val="000000"/>
                              </a:solidFill>
                              <a:latin typeface="微软雅黑" pitchFamily="34" charset="0"/>
                              <a:ea typeface="微软雅黑" pitchFamily="34" charset="-122"/>
                              <a:cs typeface="微软雅黑" pitchFamily="34" charset="-120"/>
                            </a:rPr>
                            <a:t>浓度约为</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迅速出现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40 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400" b="0" i="0" dirty="0">
                              <a:solidFill>
                                <a:srgbClr val="000000"/>
                              </a:solidFill>
                              <a:latin typeface="微软雅黑" pitchFamily="34" charset="0"/>
                              <a:ea typeface="微软雅黑" pitchFamily="34" charset="-122"/>
                              <a:cs typeface="微软雅黑" pitchFamily="34" charset="-120"/>
                            </a:rPr>
                            <a:t>蒸馏水中滴入5滴</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10%</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a:solidFill>
                                <a:srgbClr val="000000"/>
                              </a:solidFill>
                              <a:latin typeface="微软雅黑" pitchFamily="34" charset="0"/>
                              <a:ea typeface="微软雅黑" pitchFamily="34" charset="-122"/>
                              <a:cs typeface="微软雅黑" pitchFamily="34" charset="-120"/>
                            </a:rPr>
                            <a:t>溶液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然后滴入1滴</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10%</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边滴边搅拌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迅速出现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加热</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40 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400" b="0" i="0" dirty="0">
                              <a:solidFill>
                                <a:srgbClr val="000000"/>
                              </a:solidFill>
                              <a:latin typeface="微软雅黑" pitchFamily="34" charset="0"/>
                              <a:ea typeface="微软雅黑" pitchFamily="34" charset="-122"/>
                              <a:cs typeface="微软雅黑" pitchFamily="34" charset="-120"/>
                            </a:rPr>
                            <a:t>饱和</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一段时间后出现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p:graphicFrame>
            <p:nvGraphicFramePr>
              <p:cNvPr id="5" name="QO_5_BD.56_4#5cbb6b630?colgroup=5,39,10&amp;vop=1&amp;pid=a261220f5&amp;color=0,0,0&amp;vtp=1&amp;bt=1&amp;bbb=1">
                <a:extLst>
                  <a:ext uri="{FF2B5EF4-FFF2-40B4-BE49-F238E27FC236}">
                    <a16:creationId xmlns:a16="http://schemas.microsoft.com/office/drawing/2014/main" id="{0E7F1E5B-3E59-2F83-2013-152DDBC7EEF4}"/>
                  </a:ext>
                </a:extLst>
              </p:cNvPr>
              <p:cNvGraphicFramePr>
                <a:graphicFrameLocks noGrp="1"/>
              </p:cNvGraphicFramePr>
              <p:nvPr>
                <p:extLst>
                  <p:ext uri="{D42A27DB-BD31-4B8C-83A1-F6EECF244321}">
                    <p14:modId xmlns:p14="http://schemas.microsoft.com/office/powerpoint/2010/main" val="3182989567"/>
                  </p:ext>
                </p:extLst>
              </p:nvPr>
            </p:nvGraphicFramePr>
            <p:xfrm>
              <a:off x="832104" y="4070670"/>
              <a:ext cx="10533888" cy="1363472"/>
            </p:xfrm>
            <a:graphic>
              <a:graphicData uri="http://schemas.openxmlformats.org/drawingml/2006/table">
                <a:tbl>
                  <a:tblPr/>
                  <a:tblGrid>
                    <a:gridCol w="1060704">
                      <a:extLst>
                        <a:ext uri="{9D8B030D-6E8A-4147-A177-3AD203B41FA5}">
                          <a16:colId xmlns:a16="http://schemas.microsoft.com/office/drawing/2014/main" val="20000"/>
                        </a:ext>
                      </a:extLst>
                    </a:gridCol>
                    <a:gridCol w="7370064">
                      <a:extLst>
                        <a:ext uri="{9D8B030D-6E8A-4147-A177-3AD203B41FA5}">
                          <a16:colId xmlns:a16="http://schemas.microsoft.com/office/drawing/2014/main" val="20001"/>
                        </a:ext>
                      </a:extLst>
                    </a:gridCol>
                    <a:gridCol w="2103120">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丁达尔效应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6"/>
                          <a:stretch>
                            <a:fillRect l="-14463" t="-100000" r="-28678" b="-21052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迅速出现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6"/>
                          <a:stretch>
                            <a:fillRect l="-14463" t="-203571" r="-28678" b="-1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迅速出现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6"/>
                          <a:stretch>
                            <a:fillRect l="-14463" t="-303571" r="-28678" b="-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一段时间后出现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Fallback>
      </mc:AlternateContent>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57_1#aaa1447f3?vop=1&amp;pid=8fda61908&amp;color=0,0,0&amp;vtp=1&amp;bt=1&amp;bbb=1"/>
              <p:cNvSpPr/>
              <p:nvPr/>
            </p:nvSpPr>
            <p:spPr>
              <a:xfrm>
                <a:off x="832104" y="1078992"/>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（1）①实验1，生成</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胶体和</a:t>
                </a:r>
                <a:r>
                  <a:rPr lang="en-US" altLang="zh-CN" sz="1800" i="0">
                    <a:solidFill>
                      <a:srgbClr val="000000"/>
                    </a:solidFill>
                    <a:latin typeface="SimSun" pitchFamily="34" charset="0"/>
                    <a:ea typeface="SimSun" pitchFamily="34" charset="-122"/>
                    <a:cs typeface="SimSun" pitchFamily="34" charset="-120"/>
                  </a:rPr>
                  <a:t>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填化学式，</a:t>
                </a:r>
                <a:r>
                  <a:rPr lang="en-US" altLang="zh-CN" sz="1800" b="0" i="0">
                    <a:solidFill>
                      <a:srgbClr val="000000"/>
                    </a:solidFill>
                    <a:latin typeface="微软雅黑" pitchFamily="34" charset="0"/>
                    <a:ea typeface="微软雅黑" pitchFamily="34" charset="-122"/>
                    <a:cs typeface="微软雅黑" pitchFamily="34" charset="-120"/>
                  </a:rPr>
                  <a:t>下同）。</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②实验2与实验1对比，优点是</a:t>
                </a:r>
                <a:r>
                  <a:rPr lang="en-US" altLang="zh-CN">
                    <a:solidFill>
                      <a:srgbClr val="000000"/>
                    </a:solidFill>
                    <a:latin typeface="SimSun" pitchFamily="34" charset="0"/>
                    <a:ea typeface="SimSun" pitchFamily="34" charset="-122"/>
                    <a:cs typeface="SimSun" pitchFamily="34" charset="-120"/>
                  </a:rPr>
                  <a:t>__________________________</a:t>
                </a:r>
                <a:r>
                  <a:rPr lang="en-US" altLang="zh-CN">
                    <a:solidFill>
                      <a:srgbClr val="000000"/>
                    </a:solidFill>
                    <a:latin typeface="微软雅黑" pitchFamily="34" charset="0"/>
                    <a:ea typeface="微软雅黑" pitchFamily="34" charset="-122"/>
                    <a:cs typeface="微软雅黑" pitchFamily="34" charset="-120"/>
                  </a:rPr>
                  <a:t>（写出1条即可）。</a:t>
                </a:r>
                <a:endParaRPr lang="en-US" altLang="zh-CN">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③综合上述实验，制备</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a:solidFill>
                      <a:srgbClr val="000000"/>
                    </a:solidFill>
                    <a:latin typeface="微软雅黑" pitchFamily="34" charset="0"/>
                    <a:ea typeface="微软雅黑" pitchFamily="34" charset="-122"/>
                    <a:cs typeface="微软雅黑" pitchFamily="34" charset="-120"/>
                  </a:rPr>
                  <a:t>胶体时</a:t>
                </a:r>
                <a:r>
                  <a:rPr lang="en-US" altLang="zh-CN">
                    <a:solidFill>
                      <a:srgbClr val="000000"/>
                    </a:solidFill>
                    <a:latin typeface="微软雅黑" pitchFamily="34" charset="0"/>
                    <a:ea typeface="微软雅黑" pitchFamily="34" charset="-122"/>
                    <a:cs typeface="微软雅黑" pitchFamily="34" charset="-120"/>
                  </a:rPr>
                  <a:t>，提供</a:t>
                </a:r>
                <a14:m>
                  <m:oMath xmlns:m="http://schemas.openxmlformats.org/officeDocument/2006/math">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dirty="0">
                    <a:solidFill>
                      <a:srgbClr val="000000"/>
                    </a:solidFill>
                    <a:latin typeface="微软雅黑" pitchFamily="34" charset="0"/>
                    <a:ea typeface="微软雅黑" pitchFamily="34" charset="-122"/>
                    <a:cs typeface="微软雅黑" pitchFamily="34" charset="-120"/>
                  </a:rPr>
                  <a:t>的物质可以是</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或</a:t>
                </a:r>
                <a:r>
                  <a:rPr lang="en-US" altLang="zh-CN">
                    <a:solidFill>
                      <a:srgbClr val="000000"/>
                    </a:solidFill>
                    <a:latin typeface="SimSun" pitchFamily="34" charset="0"/>
                    <a:ea typeface="SimSun" pitchFamily="34" charset="-122"/>
                    <a:cs typeface="SimSun" pitchFamily="34" charset="-120"/>
                  </a:rPr>
                  <a:t>_______</a:t>
                </a:r>
                <a:r>
                  <a:rPr lang="en-US" altLang="zh-CN">
                    <a:solidFill>
                      <a:srgbClr val="000000"/>
                    </a:solidFill>
                    <a:latin typeface="微软雅黑" pitchFamily="34" charset="0"/>
                    <a:ea typeface="微软雅黑" pitchFamily="34" charset="-122"/>
                    <a:cs typeface="微软雅黑" pitchFamily="34" charset="-120"/>
                  </a:rPr>
                  <a:t>，控制反应条件即可制得。</a:t>
                </a:r>
                <a:endParaRPr lang="en-US" altLang="zh-CN" sz="1800" dirty="0">
                  <a:solidFill>
                    <a:srgbClr val="000000"/>
                  </a:solidFill>
                </a:endParaRPr>
              </a:p>
            </p:txBody>
          </p:sp>
        </mc:Choice>
        <mc:Fallback xmlns="">
          <p:sp>
            <p:nvSpPr>
              <p:cNvPr id="2" name="QB_7_BD.57_1#aaa1447f3?vop=1&amp;pid=8fda61908&amp;color=0,0,0&amp;vtp=1&amp;bt=1&amp;bbb=1"/>
              <p:cNvSpPr>
                <a:spLocks noRot="1" noChangeAspect="1" noMove="1" noResize="1" noEditPoints="1" noAdjustHandles="1" noChangeArrowheads="1" noChangeShapeType="1" noTextEdit="1"/>
              </p:cNvSpPr>
              <p:nvPr/>
            </p:nvSpPr>
            <p:spPr>
              <a:xfrm>
                <a:off x="832104" y="1078992"/>
                <a:ext cx="10533888" cy="1257300"/>
              </a:xfrm>
              <a:prstGeom prst="rect">
                <a:avLst/>
              </a:prstGeom>
              <a:blipFill>
                <a:blip r:embed="rId3"/>
                <a:stretch>
                  <a:fillRect l="-1389" r="-1157" b="-72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58_1#aaa1447f3.blank?vop=1&amp;pid=8fda61908&amp;color=0,0,0&amp;vpa=32&amp;vtp=1&amp;bbb=1"/>
              <p:cNvSpPr/>
              <p:nvPr/>
            </p:nvSpPr>
            <p:spPr>
              <a:xfrm>
                <a:off x="4505515" y="1125918"/>
                <a:ext cx="465138"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7_AN.58_1#aaa1447f3.blank?vop=1&amp;pid=8fda61908&amp;color=0,0,0&amp;vpa=32&amp;vtp=1&amp;bbb=1"/>
              <p:cNvSpPr>
                <a:spLocks noRot="1" noChangeAspect="1" noMove="1" noResize="1" noEditPoints="1" noAdjustHandles="1" noChangeArrowheads="1" noChangeShapeType="1" noTextEdit="1"/>
              </p:cNvSpPr>
              <p:nvPr/>
            </p:nvSpPr>
            <p:spPr>
              <a:xfrm>
                <a:off x="4505515" y="1125918"/>
                <a:ext cx="465138" cy="279400"/>
              </a:xfrm>
              <a:prstGeom prst="rect">
                <a:avLst/>
              </a:prstGeom>
              <a:blipFill>
                <a:blip r:embed="rId4"/>
                <a:stretch>
                  <a:fillRect l="-6579" t="-2174" r="-5263" b="-434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60_1#aaa1447f3.blank?vop=1&amp;pid=8fda61908&amp;color=0,0,0&amp;vpa=33&amp;vtp=1&amp;bbb=1"/>
              <p:cNvSpPr/>
              <p:nvPr/>
            </p:nvSpPr>
            <p:spPr>
              <a:xfrm>
                <a:off x="3822160" y="1545590"/>
                <a:ext cx="2982849" cy="279400"/>
              </a:xfrm>
              <a:prstGeom prst="rect">
                <a:avLst/>
              </a:prstGeom>
              <a:noFill/>
              <a:ln/>
            </p:spPr>
            <p:txBody>
              <a:bodyPr wrap="none" lIns="0" tIns="0" rIns="0" bIns="0" rtlCol="0" anchor="t"/>
              <a:lstStyle/>
              <a:p>
                <a:pPr algn="ctr" latinLnBrk="1">
                  <a:lnSpc>
                    <a:spcPts val="2200"/>
                  </a:lnSpc>
                </a:pPr>
                <a:r>
                  <a:rPr lang="en-US" altLang="zh-CN" b="0" i="0">
                    <a:solidFill>
                      <a:srgbClr val="FF0000"/>
                    </a:solidFill>
                    <a:latin typeface="微软雅黑" pitchFamily="34" charset="0"/>
                    <a:ea typeface="微软雅黑" pitchFamily="34" charset="-122"/>
                    <a:cs typeface="微软雅黑" pitchFamily="34" charset="-120"/>
                  </a:rPr>
                  <a:t>不需加热，</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FF0000"/>
                    </a:solidFill>
                    <a:latin typeface="微软雅黑" pitchFamily="34" charset="0"/>
                    <a:ea typeface="微软雅黑" pitchFamily="34" charset="-122"/>
                    <a:cs typeface="微软雅黑" pitchFamily="34" charset="-120"/>
                  </a:rPr>
                  <a:t>溶液浓度小</a:t>
                </a:r>
                <a:endParaRPr lang="en-US" altLang="zh-CN" dirty="0">
                  <a:solidFill>
                    <a:srgbClr val="FF0000"/>
                  </a:solidFill>
                </a:endParaRPr>
              </a:p>
            </p:txBody>
          </p:sp>
        </mc:Choice>
        <mc:Fallback xmlns="">
          <p:sp>
            <p:nvSpPr>
              <p:cNvPr id="5" name="QB_7_AN.60_1#aaa1447f3.blank?vop=1&amp;pid=8fda61908&amp;color=0,0,0&amp;vpa=33&amp;vtp=1&amp;bbb=1"/>
              <p:cNvSpPr>
                <a:spLocks noRot="1" noChangeAspect="1" noMove="1" noResize="1" noEditPoints="1" noAdjustHandles="1" noChangeArrowheads="1" noChangeShapeType="1" noTextEdit="1"/>
              </p:cNvSpPr>
              <p:nvPr/>
            </p:nvSpPr>
            <p:spPr>
              <a:xfrm>
                <a:off x="3822160" y="1545590"/>
                <a:ext cx="2982849" cy="279400"/>
              </a:xfrm>
              <a:prstGeom prst="rect">
                <a:avLst/>
              </a:prstGeom>
              <a:blipFill>
                <a:blip r:embed="rId5"/>
                <a:stretch>
                  <a:fillRect l="-2249" t="-33333" r="-2454" b="-466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7_AN.62_1#aaa1447f3.blank?vop=1&amp;pid=8fda61908&amp;color=0,0,0&amp;vpa=34&amp;vtp=1&amp;bbb=1"/>
              <p:cNvSpPr/>
              <p:nvPr/>
            </p:nvSpPr>
            <p:spPr>
              <a:xfrm>
                <a:off x="7838439" y="1964118"/>
                <a:ext cx="690563"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7_AN.62_1#aaa1447f3.blank?vop=1&amp;pid=8fda61908&amp;color=0,0,0&amp;vpa=34&amp;vtp=1&amp;bbb=1"/>
              <p:cNvSpPr>
                <a:spLocks noRot="1" noChangeAspect="1" noMove="1" noResize="1" noEditPoints="1" noAdjustHandles="1" noChangeArrowheads="1" noChangeShapeType="1" noTextEdit="1"/>
              </p:cNvSpPr>
              <p:nvPr/>
            </p:nvSpPr>
            <p:spPr>
              <a:xfrm>
                <a:off x="7838439" y="1964118"/>
                <a:ext cx="690563" cy="279400"/>
              </a:xfrm>
              <a:prstGeom prst="rect">
                <a:avLst/>
              </a:prstGeom>
              <a:blipFill>
                <a:blip r:embed="rId6"/>
                <a:stretch>
                  <a:fillRect l="-4425" r="-3540" b="-434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P_6_BD#8797c997d?pid=5cbb6b630&amp;color=0,0,0&amp;vtp=1&amp;bbb=1&amp;hb=1"/>
              <p:cNvSpPr/>
              <p:nvPr/>
            </p:nvSpPr>
            <p:spPr>
              <a:xfrm>
                <a:off x="832104" y="2358446"/>
                <a:ext cx="10533888" cy="2095500"/>
              </a:xfrm>
              <a:prstGeom prst="rect">
                <a:avLst/>
              </a:prstGeom>
              <a:noFill/>
              <a:ln/>
            </p:spPr>
            <p:txBody>
              <a:bodyPr wrap="none" lIns="0" tIns="0" rIns="0" bIns="0" rtlCol="0" anchor="t"/>
              <a:lstStyle/>
              <a:p>
                <a:pPr algn="l" latinLnBrk="1">
                  <a:lnSpc>
                    <a:spcPts val="33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胶体的性质</a:t>
                </a:r>
                <a:endParaRPr lang="en-US" altLang="zh-CN" sz="1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资</a:t>
                </a:r>
                <a:r>
                  <a:rPr lang="en-US" altLang="zh-CN" sz="1800" b="0" i="0">
                    <a:solidFill>
                      <a:srgbClr val="000000"/>
                    </a:solidFill>
                    <a:latin typeface="微软雅黑" pitchFamily="34" charset="0"/>
                    <a:ea typeface="微软雅黑" pitchFamily="34" charset="-122"/>
                    <a:cs typeface="微软雅黑" pitchFamily="34" charset="-120"/>
                  </a:rPr>
                  <a:t>料</a:t>
                </a:r>
                <a:r>
                  <a:rPr lang="en-US" altLang="zh-CN" sz="1800" b="0" i="0" dirty="0">
                    <a:solidFill>
                      <a:srgbClr val="000000"/>
                    </a:solidFill>
                    <a:latin typeface="微软雅黑" pitchFamily="34" charset="0"/>
                    <a:ea typeface="微软雅黑" pitchFamily="34" charset="-122"/>
                    <a:cs typeface="微软雅黑" pitchFamily="34" charset="-120"/>
                  </a:rPr>
                  <a:t>：Ⅰ.</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&gt;10</m:t>
                    </m:r>
                  </m:oMath>
                </a14:m>
                <a:r>
                  <a:rPr lang="en-US" altLang="zh-CN" sz="1800" b="0" i="0" dirty="0">
                    <a:solidFill>
                      <a:srgbClr val="000000"/>
                    </a:solidFill>
                    <a:latin typeface="微软雅黑" pitchFamily="34" charset="0"/>
                    <a:ea typeface="微软雅黑" pitchFamily="34" charset="-122"/>
                    <a:cs typeface="微软雅黑" pitchFamily="34" charset="-120"/>
                  </a:rPr>
                  <a:t>时，</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胶体溶解；</a:t>
                </a:r>
                <a:endParaRPr lang="en-US" altLang="zh-CN" sz="1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Ⅱ</a:t>
                </a:r>
                <a:r>
                  <a:rPr lang="en-US" altLang="zh-CN" sz="1800" b="0" i="0">
                    <a:solidFill>
                      <a:srgbClr val="000000"/>
                    </a:solidFill>
                    <a:latin typeface="微软雅黑" pitchFamily="34" charset="0"/>
                    <a:ea typeface="微软雅黑" pitchFamily="34" charset="-122"/>
                    <a:cs typeface="微软雅黑" pitchFamily="34" charset="-120"/>
                  </a:rPr>
                  <a:t>.固体</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易升华（物质从固态不经过液态直接变成气态的过程）。</a:t>
                </a:r>
                <a:endParaRPr lang="en-US" altLang="zh-CN" sz="1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实</a:t>
                </a:r>
                <a:r>
                  <a:rPr lang="en-US" altLang="zh-CN" sz="1800" b="0" i="0">
                    <a:solidFill>
                      <a:srgbClr val="000000"/>
                    </a:solidFill>
                    <a:latin typeface="微软雅黑" pitchFamily="34" charset="0"/>
                    <a:ea typeface="微软雅黑" pitchFamily="34" charset="-122"/>
                    <a:cs typeface="微软雅黑" pitchFamily="34" charset="-120"/>
                  </a:rPr>
                  <a:t>验</a:t>
                </a:r>
                <a:r>
                  <a:rPr lang="en-US" altLang="zh-CN" sz="1800" b="0" i="0" dirty="0">
                    <a:solidFill>
                      <a:srgbClr val="000000"/>
                    </a:solidFill>
                    <a:latin typeface="微软雅黑" pitchFamily="34" charset="0"/>
                    <a:ea typeface="微软雅黑" pitchFamily="34" charset="-122"/>
                    <a:cs typeface="微软雅黑" pitchFamily="34" charset="-120"/>
                  </a:rPr>
                  <a:t>4.取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实验3得到的液体于蒸发皿中，继续加热，待蒸发皿中液体变为黏稠状，罩上漏斗</a:t>
                </a:r>
                <a:r>
                  <a:rPr lang="en-US" altLang="zh-CN" sz="1800" b="0" i="0">
                    <a:solidFill>
                      <a:srgbClr val="000000"/>
                    </a:solidFill>
                    <a:latin typeface="微软雅黑" pitchFamily="34" charset="0"/>
                    <a:ea typeface="微软雅黑" pitchFamily="34" charset="-122"/>
                    <a:cs typeface="微软雅黑" pitchFamily="34" charset="-120"/>
                  </a:rPr>
                  <a:t>，可观察</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到漏斗内出现棕褐色的烟</a:t>
                </a:r>
                <a:r>
                  <a:rPr lang="en-US" altLang="zh-CN" b="0" i="0" dirty="0">
                    <a:solidFill>
                      <a:srgbClr val="000000"/>
                    </a:solidFill>
                    <a:latin typeface="微软雅黑" pitchFamily="34" charset="0"/>
                    <a:ea typeface="微软雅黑" pitchFamily="34" charset="-122"/>
                    <a:cs typeface="微软雅黑" pitchFamily="34" charset="-120"/>
                  </a:rPr>
                  <a:t>，且有棕褐色固体附着在漏斗的内壁上。继续加热，蒸发皿中最终得到红棕色固体。</a:t>
                </a:r>
                <a:endParaRPr lang="en-US" altLang="zh-CN" sz="100" dirty="0">
                  <a:solidFill>
                    <a:srgbClr val="000000"/>
                  </a:solidFill>
                </a:endParaRPr>
              </a:p>
            </p:txBody>
          </p:sp>
        </mc:Choice>
        <mc:Fallback xmlns="">
          <p:sp>
            <p:nvSpPr>
              <p:cNvPr id="8" name="P_6_BD#8797c997d?pid=5cbb6b630&amp;color=0,0,0&amp;vtp=1&amp;bbb=1&amp;hb=1"/>
              <p:cNvSpPr>
                <a:spLocks noRot="1" noChangeAspect="1" noMove="1" noResize="1" noEditPoints="1" noAdjustHandles="1" noChangeArrowheads="1" noChangeShapeType="1" noTextEdit="1"/>
              </p:cNvSpPr>
              <p:nvPr/>
            </p:nvSpPr>
            <p:spPr>
              <a:xfrm>
                <a:off x="832104" y="2358446"/>
                <a:ext cx="10533888" cy="2095500"/>
              </a:xfrm>
              <a:prstGeom prst="rect">
                <a:avLst/>
              </a:prstGeom>
              <a:blipFill>
                <a:blip r:embed="rId7"/>
                <a:stretch>
                  <a:fillRect l="-1389" r="-5671" b="-436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BD.65_1#cf055e876?vop=1&amp;pid=87914b1ef&amp;color=0,0,0&amp;vtp=1&amp;bt=1&amp;bbb=1&amp;hb=1"/>
              <p:cNvSpPr/>
              <p:nvPr/>
            </p:nvSpPr>
            <p:spPr>
              <a:xfrm>
                <a:off x="832104" y="1924827"/>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②研究表明：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胶体可净化水中的砷酸</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，砷酸浓度较低时以吸附为主</a:t>
                </a:r>
                <a:r>
                  <a:rPr lang="en-US" altLang="zh-CN" sz="1800" b="0" i="0">
                    <a:solidFill>
                      <a:srgbClr val="000000"/>
                    </a:solidFill>
                    <a:latin typeface="微软雅黑" pitchFamily="34" charset="0"/>
                    <a:ea typeface="微软雅黑" pitchFamily="34" charset="-122"/>
                    <a:cs typeface="微软雅黑" pitchFamily="34" charset="-120"/>
                  </a:rPr>
                  <a:t>，砷酸浓度较高时以</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反应为主</a:t>
                </a:r>
                <a:r>
                  <a:rPr lang="en-US" altLang="zh-CN" sz="1800" b="0" i="0" dirty="0">
                    <a:solidFill>
                      <a:srgbClr val="000000"/>
                    </a:solidFill>
                    <a:latin typeface="微软雅黑" pitchFamily="34" charset="0"/>
                    <a:ea typeface="微软雅黑" pitchFamily="34" charset="-122"/>
                    <a:cs typeface="微软雅黑" pitchFamily="34" charset="-120"/>
                  </a:rPr>
                  <a:t>。不同</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时，测得溶液中</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胶体对砷酸的吸附效率如图。</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3∼9</m:t>
                    </m:r>
                  </m:oMath>
                </a14:m>
                <a:r>
                  <a:rPr lang="en-US" altLang="zh-CN" sz="1800" b="0" i="0" dirty="0">
                    <a:solidFill>
                      <a:srgbClr val="000000"/>
                    </a:solidFill>
                    <a:latin typeface="微软雅黑" pitchFamily="34" charset="0"/>
                    <a:ea typeface="微软雅黑" pitchFamily="34" charset="-122"/>
                    <a:cs typeface="微软雅黑" pitchFamily="34" charset="-120"/>
                  </a:rPr>
                  <a:t>时，</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胶体对</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砷酸的吸附效率高</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较高时</a:t>
                </a:r>
                <a:r>
                  <a:rPr lang="en-US" altLang="zh-CN" b="0" i="0">
                    <a:solidFill>
                      <a:srgbClr val="000000"/>
                    </a:solidFill>
                    <a:latin typeface="微软雅黑" pitchFamily="34" charset="0"/>
                    <a:ea typeface="微软雅黑" pitchFamily="34" charset="-122"/>
                    <a:cs typeface="微软雅黑" pitchFamily="34" charset="-120"/>
                  </a:rPr>
                  <a:t>，吸附效率降低的原因是</a:t>
                </a:r>
                <a:r>
                  <a:rPr lang="en-US" altLang="zh-CN" i="0">
                    <a:solidFill>
                      <a:srgbClr val="000000"/>
                    </a:solidFill>
                    <a:latin typeface="SimSun" pitchFamily="34" charset="0"/>
                    <a:ea typeface="SimSun" pitchFamily="34" charset="-122"/>
                    <a:cs typeface="SimSun" pitchFamily="34" charset="-120"/>
                  </a:rPr>
                  <a:t>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2" name="QB_7_BD.65_1#cf055e876?vop=1&amp;pid=87914b1ef&amp;color=0,0,0&amp;vtp=1&amp;bt=1&amp;bbb=1&amp;hb=1"/>
              <p:cNvSpPr>
                <a:spLocks noRot="1" noChangeAspect="1" noMove="1" noResize="1" noEditPoints="1" noAdjustHandles="1" noChangeArrowheads="1" noChangeShapeType="1" noTextEdit="1"/>
              </p:cNvSpPr>
              <p:nvPr/>
            </p:nvSpPr>
            <p:spPr>
              <a:xfrm>
                <a:off x="832104" y="1924827"/>
                <a:ext cx="10533888" cy="1257300"/>
              </a:xfrm>
              <a:prstGeom prst="rect">
                <a:avLst/>
              </a:prstGeom>
              <a:blipFill>
                <a:blip r:embed="rId3"/>
                <a:stretch>
                  <a:fillRect l="-1389" r="-926" b="-728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7_AN.66_1#cf055e876.blank?vop=1&amp;pid=87914b1ef&amp;color=0,0,0&amp;vpa=36&amp;vtp=1&amp;bbb=1"/>
              <p:cNvSpPr/>
              <p:nvPr/>
            </p:nvSpPr>
            <p:spPr>
              <a:xfrm>
                <a:off x="6354224" y="2796809"/>
                <a:ext cx="3211449"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pH</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&gt;10</m:t>
                    </m:r>
                  </m:oMath>
                </a14:m>
                <a:r>
                  <a:rPr lang="en-US" altLang="zh-CN" b="0" i="0" dirty="0">
                    <a:solidFill>
                      <a:srgbClr val="FF0000"/>
                    </a:solidFill>
                    <a:latin typeface="微软雅黑" pitchFamily="34" charset="0"/>
                    <a:ea typeface="微软雅黑" pitchFamily="34" charset="-122"/>
                    <a:cs typeface="微软雅黑" pitchFamily="34" charset="-120"/>
                  </a:rPr>
                  <a:t>时，</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b="0" i="0" dirty="0">
                    <a:solidFill>
                      <a:srgbClr val="FF0000"/>
                    </a:solidFill>
                    <a:latin typeface="微软雅黑" pitchFamily="34" charset="0"/>
                    <a:ea typeface="微软雅黑" pitchFamily="34" charset="-122"/>
                    <a:cs typeface="微软雅黑" pitchFamily="34" charset="-120"/>
                  </a:rPr>
                  <a:t>胶体溶解</a:t>
                </a:r>
                <a:endParaRPr lang="en-US" altLang="zh-CN" sz="100" dirty="0">
                  <a:solidFill>
                    <a:srgbClr val="FF0000"/>
                  </a:solidFill>
                </a:endParaRPr>
              </a:p>
            </p:txBody>
          </p:sp>
        </mc:Choice>
        <mc:Fallback>
          <p:sp>
            <p:nvSpPr>
              <p:cNvPr id="3" name="QB_7_AN.66_1#cf055e876.blank?vop=1&amp;pid=87914b1ef&amp;color=0,0,0&amp;vpa=36&amp;vtp=1&amp;bbb=1"/>
              <p:cNvSpPr>
                <a:spLocks noRot="1" noChangeAspect="1" noMove="1" noResize="1" noEditPoints="1" noAdjustHandles="1" noChangeArrowheads="1" noChangeShapeType="1" noTextEdit="1"/>
              </p:cNvSpPr>
              <p:nvPr/>
            </p:nvSpPr>
            <p:spPr>
              <a:xfrm>
                <a:off x="6354224" y="2796809"/>
                <a:ext cx="3211449" cy="279400"/>
              </a:xfrm>
              <a:prstGeom prst="rect">
                <a:avLst/>
              </a:prstGeom>
              <a:blipFill>
                <a:blip r:embed="rId4"/>
                <a:stretch>
                  <a:fillRect l="-949" t="-32609" r="-2087" b="-43478"/>
                </a:stretch>
              </a:blipFill>
              <a:ln/>
            </p:spPr>
            <p:txBody>
              <a:bodyPr/>
              <a:lstStyle/>
              <a:p>
                <a:r>
                  <a:rPr lang="zh-CN" altLang="en-US">
                    <a:noFill/>
                  </a:rPr>
                  <a:t> </a:t>
                </a:r>
              </a:p>
            </p:txBody>
          </p:sp>
        </mc:Fallback>
      </mc:AlternateContent>
      <p:pic>
        <p:nvPicPr>
          <p:cNvPr id="4" name="QB_7_BD.65_2#cf055e876?vop=1&amp;pid=87914b1ef&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864608" y="3292871"/>
            <a:ext cx="2459736" cy="189280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B_7_BD.63_1#16792fff5?vop=1&amp;pid=87914b1ef&amp;color=0,0,0&amp;vtp=1&amp;bbb=1"/>
          <p:cNvSpPr/>
          <p:nvPr/>
        </p:nvSpPr>
        <p:spPr>
          <a:xfrm>
            <a:off x="742652" y="1344183"/>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（2）①</a:t>
            </a:r>
            <a:r>
              <a:rPr lang="en-US" altLang="zh-CN" sz="1800" b="0" i="0" dirty="0" err="1">
                <a:solidFill>
                  <a:srgbClr val="000000"/>
                </a:solidFill>
                <a:latin typeface="微软雅黑" pitchFamily="34" charset="0"/>
                <a:ea typeface="微软雅黑" pitchFamily="34" charset="-122"/>
                <a:cs typeface="微软雅黑" pitchFamily="34" charset="-120"/>
              </a:rPr>
              <a:t>根据资料，推测漏斗内棕褐色的烟中主要含有</a:t>
            </a:r>
            <a:r>
              <a:rPr lang="en-US" altLang="zh-CN" sz="1800" i="0" dirty="0">
                <a:solidFill>
                  <a:srgbClr val="000000"/>
                </a:solidFill>
                <a:latin typeface="SimSun" pitchFamily="34" charset="0"/>
                <a:ea typeface="SimSun" pitchFamily="34" charset="-122"/>
                <a:cs typeface="SimSun" pitchFamily="34" charset="-120"/>
              </a:rPr>
              <a:t>______</a:t>
            </a:r>
            <a:r>
              <a:rPr lang="en-US" altLang="zh-CN" sz="1800" b="0" i="0" dirty="0">
                <a:solidFill>
                  <a:srgbClr val="000000"/>
                </a:solidFill>
                <a:latin typeface="微软雅黑" pitchFamily="34" charset="0"/>
                <a:ea typeface="微软雅黑" pitchFamily="34" charset="-122"/>
                <a:cs typeface="微软雅黑" pitchFamily="34" charset="-120"/>
              </a:rPr>
              <a:t>（填化学式）。</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10" name="QB_7_AN.64_1#16792fff5.blank?vop=1&amp;pid=87914b1ef&amp;color=0,0,0&amp;vpa=35&amp;vtp=1&amp;bbb=1"/>
              <p:cNvSpPr/>
              <p:nvPr/>
            </p:nvSpPr>
            <p:spPr>
              <a:xfrm>
                <a:off x="6163964" y="1382544"/>
                <a:ext cx="647637"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0" name="QB_7_AN.64_1#16792fff5.blank?vop=1&amp;pid=87914b1ef&amp;color=0,0,0&amp;vpa=35&amp;vtp=1&amp;bbb=1"/>
              <p:cNvSpPr>
                <a:spLocks noRot="1" noChangeAspect="1" noMove="1" noResize="1" noEditPoints="1" noAdjustHandles="1" noChangeArrowheads="1" noChangeShapeType="1" noTextEdit="1"/>
              </p:cNvSpPr>
              <p:nvPr/>
            </p:nvSpPr>
            <p:spPr>
              <a:xfrm>
                <a:off x="6163964" y="1382544"/>
                <a:ext cx="647637" cy="279400"/>
              </a:xfrm>
              <a:prstGeom prst="rect">
                <a:avLst/>
              </a:prstGeom>
              <a:blipFill>
                <a:blip r:embed="rId6"/>
                <a:stretch>
                  <a:fillRect l="-4717"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 calcmode="lin" valueType="num">
                                      <p:cBhvr additive="base">
                                        <p:cTn id="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 calcmode="lin" valueType="num">
                                      <p:cBhvr additive="base">
                                        <p:cTn id="1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3">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10"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B_6_BD.67_1#4e3a83482?sp=1&amp;vop=1&amp;pid=45e28f86f&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分类是化学研究中常用的方法，</a:t>
            </a:r>
            <a:r>
              <a:rPr lang="en-US" altLang="zh-CN" sz="1800" b="0" i="0">
                <a:solidFill>
                  <a:srgbClr val="000000"/>
                </a:solidFill>
                <a:latin typeface="微软雅黑" pitchFamily="34" charset="0"/>
                <a:ea typeface="微软雅黑" pitchFamily="34" charset="-122"/>
                <a:cs typeface="微软雅黑" pitchFamily="34" charset="-120"/>
              </a:rPr>
              <a:t>下列分类正确的是(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32" name="QB_6_BD.67_2#4e3a83482?colgroup=6,10,10,14,10&amp;vop=1&amp;pid=45e28f86f&amp;color=0,0,0&amp;vtp=1&amp;bbb=1"/>
              <p:cNvGraphicFramePr>
                <a:graphicFrameLocks noGrp="1"/>
              </p:cNvGraphicFramePr>
              <p:nvPr>
                <p:extLst>
                  <p:ext uri="{D42A27DB-BD31-4B8C-83A1-F6EECF244321}">
                    <p14:modId xmlns:p14="http://schemas.microsoft.com/office/powerpoint/2010/main" val="1805899710"/>
                  </p:ext>
                </p:extLst>
              </p:nvPr>
            </p:nvGraphicFramePr>
            <p:xfrm>
              <a:off x="832104" y="1622425"/>
              <a:ext cx="10524744" cy="1704340"/>
            </p:xfrm>
            <a:graphic>
              <a:graphicData uri="http://schemas.openxmlformats.org/drawingml/2006/table">
                <a:tbl>
                  <a:tblPr/>
                  <a:tblGrid>
                    <a:gridCol w="1371600">
                      <a:extLst>
                        <a:ext uri="{9D8B030D-6E8A-4147-A177-3AD203B41FA5}">
                          <a16:colId xmlns:a16="http://schemas.microsoft.com/office/drawing/2014/main" val="20000"/>
                        </a:ext>
                      </a:extLst>
                    </a:gridCol>
                    <a:gridCol w="2103120">
                      <a:extLst>
                        <a:ext uri="{9D8B030D-6E8A-4147-A177-3AD203B41FA5}">
                          <a16:colId xmlns:a16="http://schemas.microsoft.com/office/drawing/2014/main" val="20001"/>
                        </a:ext>
                      </a:extLst>
                    </a:gridCol>
                    <a:gridCol w="2103120">
                      <a:extLst>
                        <a:ext uri="{9D8B030D-6E8A-4147-A177-3AD203B41FA5}">
                          <a16:colId xmlns:a16="http://schemas.microsoft.com/office/drawing/2014/main" val="20002"/>
                        </a:ext>
                      </a:extLst>
                    </a:gridCol>
                    <a:gridCol w="2843784">
                      <a:extLst>
                        <a:ext uri="{9D8B030D-6E8A-4147-A177-3AD203B41FA5}">
                          <a16:colId xmlns:a16="http://schemas.microsoft.com/office/drawing/2014/main" val="20003"/>
                        </a:ext>
                      </a:extLst>
                    </a:gridCol>
                    <a:gridCol w="2103120">
                      <a:extLst>
                        <a:ext uri="{9D8B030D-6E8A-4147-A177-3AD203B41FA5}">
                          <a16:colId xmlns:a16="http://schemas.microsoft.com/office/drawing/2014/main" val="20004"/>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纯净物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混合物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电解质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非电解质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盐酸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水煤气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干冰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蔗糖溶液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氧化铝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二氧化硫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胆矾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空气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碳酸钙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明矾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水蒸气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氯化铜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碳酸钠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32" name="QB_6_BD.67_2#4e3a83482?colgroup=6,10,10,14,10&amp;vop=1&amp;pid=45e28f86f&amp;color=0,0,0&amp;vtp=1&amp;bbb=1"/>
              <p:cNvGraphicFramePr>
                <a:graphicFrameLocks noGrp="1"/>
              </p:cNvGraphicFramePr>
              <p:nvPr>
                <p:extLst>
                  <p:ext uri="{D42A27DB-BD31-4B8C-83A1-F6EECF244321}">
                    <p14:modId xmlns:p14="http://schemas.microsoft.com/office/powerpoint/2010/main" val="1805899710"/>
                  </p:ext>
                </p:extLst>
              </p:nvPr>
            </p:nvGraphicFramePr>
            <p:xfrm>
              <a:off x="832104" y="1622425"/>
              <a:ext cx="10524744" cy="1704340"/>
            </p:xfrm>
            <a:graphic>
              <a:graphicData uri="http://schemas.openxmlformats.org/drawingml/2006/table">
                <a:tbl>
                  <a:tblPr/>
                  <a:tblGrid>
                    <a:gridCol w="1371600">
                      <a:extLst>
                        <a:ext uri="{9D8B030D-6E8A-4147-A177-3AD203B41FA5}">
                          <a16:colId xmlns:a16="http://schemas.microsoft.com/office/drawing/2014/main" val="20000"/>
                        </a:ext>
                      </a:extLst>
                    </a:gridCol>
                    <a:gridCol w="2103120">
                      <a:extLst>
                        <a:ext uri="{9D8B030D-6E8A-4147-A177-3AD203B41FA5}">
                          <a16:colId xmlns:a16="http://schemas.microsoft.com/office/drawing/2014/main" val="20001"/>
                        </a:ext>
                      </a:extLst>
                    </a:gridCol>
                    <a:gridCol w="2103120">
                      <a:extLst>
                        <a:ext uri="{9D8B030D-6E8A-4147-A177-3AD203B41FA5}">
                          <a16:colId xmlns:a16="http://schemas.microsoft.com/office/drawing/2014/main" val="20002"/>
                        </a:ext>
                      </a:extLst>
                    </a:gridCol>
                    <a:gridCol w="2843784">
                      <a:extLst>
                        <a:ext uri="{9D8B030D-6E8A-4147-A177-3AD203B41FA5}">
                          <a16:colId xmlns:a16="http://schemas.microsoft.com/office/drawing/2014/main" val="20003"/>
                        </a:ext>
                      </a:extLst>
                    </a:gridCol>
                    <a:gridCol w="2103120">
                      <a:extLst>
                        <a:ext uri="{9D8B030D-6E8A-4147-A177-3AD203B41FA5}">
                          <a16:colId xmlns:a16="http://schemas.microsoft.com/office/drawing/2014/main" val="20004"/>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纯净物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混合物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电解质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非电解质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盐酸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水煤气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96146" t="-101786" r="-74304" b="-3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干冰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蒸馏水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蔗糖溶液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氧化铝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二氧化硫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胆矾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空气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碳酸钙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明矾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水蒸气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氯化铜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碳酸钠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
        <p:nvSpPr>
          <p:cNvPr id="4" name="QB_6_AN.68_1#4e3a83482.bracket?vop=1&amp;pid=45e28f86f&amp;color=0,0,0&amp;vpa=37&amp;vtp=1"/>
          <p:cNvSpPr/>
          <p:nvPr/>
        </p:nvSpPr>
        <p:spPr>
          <a:xfrm>
            <a:off x="5930360" y="1075817"/>
            <a:ext cx="309563"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B</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6_BD.69_1#4373c6fcf?vop=1&amp;pid=45e28f86f&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a:solidFill>
                  <a:srgbClr val="000000"/>
                </a:solidFill>
                <a:latin typeface="微软雅黑" pitchFamily="34" charset="0"/>
                <a:ea typeface="微软雅黑" pitchFamily="34" charset="-122"/>
                <a:cs typeface="微软雅黑" pitchFamily="34" charset="-120"/>
              </a:rPr>
              <a:t>易错题</a:t>
            </a:r>
            <a:r>
              <a:rPr lang="en-US" altLang="zh-CN" sz="1800" b="0" i="0">
                <a:solidFill>
                  <a:srgbClr val="000000"/>
                </a:solidFill>
                <a:latin typeface="微软雅黑" pitchFamily="34" charset="0"/>
                <a:ea typeface="微软雅黑" pitchFamily="34" charset="-122"/>
                <a:cs typeface="微软雅黑" pitchFamily="34" charset="-120"/>
              </a:rPr>
              <a:t>下列说法中正确的是(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70_1#4373c6fcf.bracket?vop=1&amp;pid=45e28f86f&amp;color=0,0,0&amp;vpa=38&amp;vtp=1"/>
          <p:cNvSpPr/>
          <p:nvPr/>
        </p:nvSpPr>
        <p:spPr>
          <a:xfrm>
            <a:off x="37586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69_2#4373c6fcf.choices?vop=1&amp;pid=45e28f86f&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属于非电解质，但其水溶液能够导电</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将硫酸钡放入水中不能导电，所以硫酸钡是非电解质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自由移动离子数目多的电解质溶液导电能力一定强</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在熔融状态下可电离出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69_2#4373c6fcf.choices?vop=1&amp;pid=45e28f86f&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6_BD.71_1#a7d2a2f90?vop=1&amp;pid=d3a618c1e&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在水溶液中，</a:t>
            </a:r>
            <a:r>
              <a:rPr lang="en-US" altLang="zh-CN" sz="1800" b="0" i="0">
                <a:solidFill>
                  <a:srgbClr val="000000"/>
                </a:solidFill>
                <a:latin typeface="微软雅黑" pitchFamily="34" charset="0"/>
                <a:ea typeface="微软雅黑" pitchFamily="34" charset="-122"/>
                <a:cs typeface="微软雅黑" pitchFamily="34" charset="-120"/>
              </a:rPr>
              <a:t>下列电离方程式书写错误的是(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72_1#a7d2a2f90.bracket?vop=1&amp;pid=d3a618c1e&amp;color=0,0,0&amp;vpa=39&amp;vtp=1"/>
          <p:cNvSpPr/>
          <p:nvPr/>
        </p:nvSpPr>
        <p:spPr>
          <a:xfrm>
            <a:off x="53588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71_2#a7d2a2f90.choices?vop=1&amp;pid=d3a618c1e&amp;color=0,0,0&amp;vtp=1&amp;bbb=1"/>
              <p:cNvSpPr/>
              <p:nvPr/>
            </p:nvSpPr>
            <p:spPr>
              <a:xfrm>
                <a:off x="832104" y="1495425"/>
                <a:ext cx="10533888" cy="9144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6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71_2#a7d2a2f90.choices?vop=1&amp;pid=d3a618c1e&amp;color=0,0,0&amp;vtp=1&amp;bbb=1"/>
              <p:cNvSpPr>
                <a:spLocks noRot="1" noChangeAspect="1" noMove="1" noResize="1" noEditPoints="1" noAdjustHandles="1" noChangeArrowheads="1" noChangeShapeType="1" noTextEdit="1"/>
              </p:cNvSpPr>
              <p:nvPr/>
            </p:nvSpPr>
            <p:spPr>
              <a:xfrm>
                <a:off x="832104" y="1495425"/>
                <a:ext cx="10533888" cy="914400"/>
              </a:xfrm>
              <a:prstGeom prst="rect">
                <a:avLst/>
              </a:prstGeom>
              <a:blipFill>
                <a:blip r:embed="rId3"/>
                <a:stretch>
                  <a:fillRect l="-1389" b="-933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3_1#110c59cf0?sp=1&amp;vop=1&amp;pid=4a9264a01&amp;color=0,0,0&amp;vtp=1&amp;bt=1&amp;bbb=1&amp;hb=1"/>
              <p:cNvSpPr/>
              <p:nvPr/>
            </p:nvSpPr>
            <p:spPr>
              <a:xfrm>
                <a:off x="832104" y="1080000"/>
                <a:ext cx="10533888" cy="20955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现有下列物质：</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④</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⑤</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⑥</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⑦</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⑧海水</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⑨新鲜的空气</a:t>
                </a:r>
                <a:endParaRPr lang="en-US" altLang="zh-CN" sz="18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⑩</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⑪</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NaBr</m:t>
                    </m:r>
                  </m:oMath>
                </a14:m>
                <a:r>
                  <a:rPr lang="en-US" altLang="zh-CN" sz="1800" b="0" i="0" dirty="0">
                    <a:solidFill>
                      <a:srgbClr val="000000"/>
                    </a:solidFill>
                    <a:latin typeface="微软雅黑" pitchFamily="34" charset="0"/>
                    <a:ea typeface="微软雅黑" pitchFamily="34" charset="-122"/>
                    <a:cs typeface="微软雅黑" pitchFamily="34" charset="-120"/>
                  </a:rPr>
                  <a:t>⑫</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⑬</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请</a:t>
                </a:r>
                <a:r>
                  <a:rPr lang="en-US" altLang="zh-CN" sz="1800" b="0" i="0">
                    <a:solidFill>
                      <a:srgbClr val="000000"/>
                    </a:solidFill>
                    <a:latin typeface="微软雅黑" pitchFamily="34" charset="0"/>
                    <a:ea typeface="微软雅黑" pitchFamily="34" charset="-122"/>
                    <a:cs typeface="微软雅黑" pitchFamily="34" charset="-120"/>
                  </a:rPr>
                  <a:t>将上述物质按下列要求进行分类</a:t>
                </a:r>
                <a:r>
                  <a:rPr lang="en-US" altLang="zh-CN" sz="1800" b="0" i="0" dirty="0">
                    <a:solidFill>
                      <a:srgbClr val="000000"/>
                    </a:solidFill>
                    <a:latin typeface="微软雅黑" pitchFamily="34" charset="0"/>
                    <a:ea typeface="微软雅黑" pitchFamily="34" charset="-122"/>
                    <a:cs typeface="微软雅黑" pitchFamily="34" charset="-120"/>
                  </a:rPr>
                  <a:t>，并将其序号填在横线上。</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属</a:t>
                </a:r>
                <a:r>
                  <a:rPr lang="en-US" altLang="zh-CN" sz="1800" b="0" i="0">
                    <a:solidFill>
                      <a:srgbClr val="000000"/>
                    </a:solidFill>
                    <a:latin typeface="微软雅黑" pitchFamily="34" charset="0"/>
                    <a:ea typeface="微软雅黑" pitchFamily="34" charset="-122"/>
                    <a:cs typeface="微软雅黑" pitchFamily="34" charset="-120"/>
                  </a:rPr>
                  <a:t>于混合物的是</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，属于单质的是</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，属于氧化物的是</a:t>
                </a:r>
                <a:r>
                  <a:rPr lang="en-US" altLang="zh-CN" sz="1800" i="0">
                    <a:solidFill>
                      <a:srgbClr val="000000"/>
                    </a:solidFill>
                    <a:latin typeface="SimSun" pitchFamily="34" charset="0"/>
                    <a:ea typeface="SimSun" pitchFamily="34" charset="-122"/>
                    <a:cs typeface="SimSun" pitchFamily="34" charset="-120"/>
                  </a:rPr>
                  <a:t>________</a:t>
                </a:r>
                <a:r>
                  <a:rPr lang="en-US" altLang="zh-CN" sz="1800" b="0" i="0">
                    <a:solidFill>
                      <a:srgbClr val="000000"/>
                    </a:solidFill>
                    <a:latin typeface="微软雅黑" pitchFamily="34" charset="0"/>
                    <a:ea typeface="微软雅黑" pitchFamily="34" charset="-122"/>
                    <a:cs typeface="微软雅黑" pitchFamily="34" charset="-120"/>
                  </a:rPr>
                  <a:t>，属于酸的是</a:t>
                </a:r>
                <a:r>
                  <a:rPr lang="en-US" altLang="zh-CN" sz="1800" i="0">
                    <a:solidFill>
                      <a:srgbClr val="000000"/>
                    </a:solidFill>
                    <a:latin typeface="SimSun" pitchFamily="34" charset="0"/>
                    <a:ea typeface="SimSun" pitchFamily="34" charset="-122"/>
                    <a:cs typeface="SimSun" pitchFamily="34" charset="-120"/>
                  </a:rPr>
                  <a:t>____</a:t>
                </a:r>
                <a:r>
                  <a:rPr lang="en-US" altLang="zh-CN" sz="1800" b="0" i="0">
                    <a:solidFill>
                      <a:srgbClr val="000000"/>
                    </a:solidFill>
                    <a:latin typeface="微软雅黑" pitchFamily="34" charset="0"/>
                    <a:ea typeface="微软雅黑" pitchFamily="34" charset="-122"/>
                    <a:cs typeface="微软雅黑" pitchFamily="34" charset="-120"/>
                  </a:rPr>
                  <a:t>，属于碱的是</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a:t>
                </a:r>
                <a:r>
                  <a:rPr lang="en-US" altLang="zh-CN" b="0" i="0">
                    <a:solidFill>
                      <a:srgbClr val="000000"/>
                    </a:solidFill>
                    <a:latin typeface="微软雅黑" pitchFamily="34" charset="0"/>
                    <a:ea typeface="微软雅黑" pitchFamily="34" charset="-122"/>
                    <a:cs typeface="微软雅黑" pitchFamily="34" charset="-120"/>
                  </a:rPr>
                  <a:t>，属于盐的是</a:t>
                </a:r>
                <a:r>
                  <a:rPr lang="en-US" altLang="zh-CN" i="0">
                    <a:solidFill>
                      <a:srgbClr val="000000"/>
                    </a:solidFill>
                    <a:latin typeface="SimSun" pitchFamily="34" charset="0"/>
                    <a:ea typeface="SimSun" pitchFamily="34" charset="-122"/>
                    <a:cs typeface="SimSun" pitchFamily="34" charset="-120"/>
                  </a:rPr>
                  <a:t>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B_6_BD.3_1#110c59cf0?sp=1&amp;vop=1&amp;pid=4a9264a01&amp;color=0,0,0&amp;vtp=1&amp;bt=1&amp;bbb=1&amp;hb=1"/>
              <p:cNvSpPr>
                <a:spLocks noRot="1" noChangeAspect="1" noMove="1" noResize="1" noEditPoints="1" noAdjustHandles="1" noChangeArrowheads="1" noChangeShapeType="1" noTextEdit="1"/>
              </p:cNvSpPr>
              <p:nvPr/>
            </p:nvSpPr>
            <p:spPr>
              <a:xfrm>
                <a:off x="832104" y="1080000"/>
                <a:ext cx="10533888" cy="2095500"/>
              </a:xfrm>
              <a:prstGeom prst="rect">
                <a:avLst/>
              </a:prstGeom>
              <a:blipFill>
                <a:blip r:embed="rId3"/>
                <a:stretch>
                  <a:fillRect l="-1389" r="-1331" b="-4651"/>
                </a:stretch>
              </a:blipFill>
              <a:ln/>
            </p:spPr>
            <p:txBody>
              <a:bodyPr/>
              <a:lstStyle/>
              <a:p>
                <a:r>
                  <a:rPr lang="zh-CN" altLang="en-US">
                    <a:noFill/>
                  </a:rPr>
                  <a:t> </a:t>
                </a:r>
              </a:p>
            </p:txBody>
          </p:sp>
        </mc:Fallback>
      </mc:AlternateContent>
      <p:sp>
        <p:nvSpPr>
          <p:cNvPr id="3" name="QB_6_AN.4_1#110c59cf0.blank?vop=1&amp;pid=4a9264a01&amp;color=0,0,0&amp;vpa=2&amp;vtp=1&amp;bbb=1"/>
          <p:cNvSpPr/>
          <p:nvPr/>
        </p:nvSpPr>
        <p:spPr>
          <a:xfrm>
            <a:off x="2437860" y="2306820"/>
            <a:ext cx="6238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⑧⑨</a:t>
            </a:r>
            <a:endParaRPr lang="en-US" altLang="zh-CN" dirty="0"/>
          </a:p>
        </p:txBody>
      </p:sp>
      <p:sp>
        <p:nvSpPr>
          <p:cNvPr id="4" name="QB_6_AN.5_1#110c59cf0.blank?vop=1&amp;pid=4a9264a01&amp;color=0,0,0&amp;vpa=3&amp;vtp=1&amp;bbb=1"/>
          <p:cNvSpPr/>
          <p:nvPr/>
        </p:nvSpPr>
        <p:spPr>
          <a:xfrm>
            <a:off x="4723860" y="2306820"/>
            <a:ext cx="6238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④⑤</a:t>
            </a:r>
            <a:endParaRPr lang="en-US" altLang="zh-CN" dirty="0"/>
          </a:p>
        </p:txBody>
      </p:sp>
      <p:sp>
        <p:nvSpPr>
          <p:cNvPr id="5" name="QB_6_AN.6_1#110c59cf0.blank?vop=1&amp;pid=4a9264a01&amp;color=0,0,0&amp;vpa=4&amp;vtp=1&amp;bbb=1"/>
          <p:cNvSpPr/>
          <p:nvPr/>
        </p:nvSpPr>
        <p:spPr>
          <a:xfrm>
            <a:off x="7225761" y="2306820"/>
            <a:ext cx="898525"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②③⑫</a:t>
            </a:r>
            <a:endParaRPr lang="en-US" altLang="zh-CN" dirty="0"/>
          </a:p>
        </p:txBody>
      </p:sp>
      <p:sp>
        <p:nvSpPr>
          <p:cNvPr id="6" name="QB_6_AN.7_1#110c59cf0.blank?vop=1&amp;pid=4a9264a01&amp;color=0,0,0&amp;vpa=5&amp;vtp=1"/>
          <p:cNvSpPr/>
          <p:nvPr/>
        </p:nvSpPr>
        <p:spPr>
          <a:xfrm>
            <a:off x="9524460" y="2306820"/>
            <a:ext cx="395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⑦</a:t>
            </a:r>
            <a:endParaRPr lang="en-US" altLang="zh-CN" dirty="0"/>
          </a:p>
        </p:txBody>
      </p:sp>
      <p:sp>
        <p:nvSpPr>
          <p:cNvPr id="7" name="QB_6_AN.8_1#110c59cf0.blank?vop=1&amp;pid=4a9264a01&amp;color=0,0,0&amp;vpa=6&amp;vtp=1&amp;bbb=1"/>
          <p:cNvSpPr/>
          <p:nvPr/>
        </p:nvSpPr>
        <p:spPr>
          <a:xfrm>
            <a:off x="837660" y="2725920"/>
            <a:ext cx="6238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⑥⑩</a:t>
            </a:r>
            <a:endParaRPr lang="en-US" altLang="zh-CN" dirty="0"/>
          </a:p>
        </p:txBody>
      </p:sp>
      <p:sp>
        <p:nvSpPr>
          <p:cNvPr id="8" name="QB_6_AN.9_1#110c59cf0.blank?vop=1&amp;pid=4a9264a01&amp;color=0,0,0&amp;vpa=7&amp;vtp=1&amp;bbb=1"/>
          <p:cNvSpPr/>
          <p:nvPr/>
        </p:nvSpPr>
        <p:spPr>
          <a:xfrm>
            <a:off x="2907760" y="2725920"/>
            <a:ext cx="944563"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①⑪⑬</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bg/>
                                          </p:spTgt>
                                        </p:tgtEl>
                                        <p:attrNameLst>
                                          <p:attrName>style.visibility</p:attrName>
                                        </p:attrNameLst>
                                      </p:cBhvr>
                                      <p:to>
                                        <p:strVal val="visible"/>
                                      </p:to>
                                    </p:set>
                                    <p:anim calcmode="lin" valueType="num">
                                      <p:cBhvr additive="base">
                                        <p:cTn id="2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5">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bg/>
                                          </p:spTgt>
                                        </p:tgtEl>
                                        <p:attrNameLst>
                                          <p:attrName>style.visibility</p:attrName>
                                        </p:attrNameLst>
                                      </p:cBhvr>
                                      <p:to>
                                        <p:strVal val="visible"/>
                                      </p:to>
                                    </p:set>
                                    <p:anim calcmode="lin" valueType="num">
                                      <p:cBhvr additive="base">
                                        <p:cTn id="3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6">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
                                            <p:txEl>
                                              <p:pRg st="0" end="0"/>
                                            </p:txEl>
                                          </p:spTgt>
                                        </p:tgtEl>
                                        <p:attrNameLst>
                                          <p:attrName>style.visibility</p:attrName>
                                        </p:attrNameLst>
                                      </p:cBhvr>
                                      <p:to>
                                        <p:strVal val="visible"/>
                                      </p:to>
                                    </p:set>
                                    <p:anim calcmode="lin" valueType="num">
                                      <p:cBhvr additive="base">
                                        <p:cTn id="4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
                                            <p:bg/>
                                          </p:spTgt>
                                        </p:tgtEl>
                                        <p:attrNameLst>
                                          <p:attrName>style.visibility</p:attrName>
                                        </p:attrNameLst>
                                      </p:cBhvr>
                                      <p:to>
                                        <p:strVal val="visible"/>
                                      </p:to>
                                    </p:set>
                                    <p:anim calcmode="lin" valueType="num">
                                      <p:cBhvr additive="base">
                                        <p:cTn id="4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7">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
                                            <p:txEl>
                                              <p:pRg st="0" end="0"/>
                                            </p:txEl>
                                          </p:spTgt>
                                        </p:tgtEl>
                                        <p:attrNameLst>
                                          <p:attrName>style.visibility</p:attrName>
                                        </p:attrNameLst>
                                      </p:cBhvr>
                                      <p:to>
                                        <p:strVal val="visible"/>
                                      </p:to>
                                    </p:set>
                                    <p:anim calcmode="lin" valueType="num">
                                      <p:cBhvr additive="base">
                                        <p:cTn id="5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8">
                                            <p:bg/>
                                          </p:spTgt>
                                        </p:tgtEl>
                                        <p:attrNameLst>
                                          <p:attrName>style.visibility</p:attrName>
                                        </p:attrNameLst>
                                      </p:cBhvr>
                                      <p:to>
                                        <p:strVal val="visible"/>
                                      </p:to>
                                    </p:set>
                                    <p:anim calcmode="lin" valueType="num">
                                      <p:cBhvr additive="base">
                                        <p:cTn id="5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8">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
                                            <p:txEl>
                                              <p:pRg st="0" end="0"/>
                                            </p:txEl>
                                          </p:spTgt>
                                        </p:tgtEl>
                                        <p:attrNameLst>
                                          <p:attrName>style.visibility</p:attrName>
                                        </p:attrNameLst>
                                      </p:cBhvr>
                                      <p:to>
                                        <p:strVal val="visible"/>
                                      </p:to>
                                    </p:set>
                                    <p:anim calcmode="lin" valueType="num">
                                      <p:cBhvr additive="base">
                                        <p:cTn id="6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73_1#e21b2f16b?vop=1&amp;pid=d3a618c1e&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水培花卉的营养液成分有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等</a:t>
                </a:r>
                <a:r>
                  <a:rPr lang="en-US" altLang="zh-CN" sz="1800" b="0" i="0">
                    <a:solidFill>
                      <a:srgbClr val="000000"/>
                    </a:solidFill>
                    <a:latin typeface="微软雅黑" pitchFamily="34" charset="0"/>
                    <a:ea typeface="微软雅黑" pitchFamily="34" charset="-122"/>
                    <a:cs typeface="微软雅黑" pitchFamily="34" charset="-120"/>
                  </a:rPr>
                  <a:t>。下列与营养液成分有关的电离方程式不正</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73_1#e21b2f16b?vop=1&amp;pid=d3a618c1e&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6_AN.74_1#e21b2f16b.bracket?vop=1&amp;pid=d3a618c1e&amp;color=0,0,0&amp;vpa=40&amp;vtp=1"/>
          <p:cNvSpPr/>
          <p:nvPr/>
        </p:nvSpPr>
        <p:spPr>
          <a:xfrm>
            <a:off x="17012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73_2#e21b2f16b.choices?vop=1&amp;pid=d3a618c1e&amp;color=0,0,0&amp;vtp=1&amp;bbb=1"/>
              <p:cNvSpPr/>
              <p:nvPr/>
            </p:nvSpPr>
            <p:spPr>
              <a:xfrm>
                <a:off x="832104" y="1914644"/>
                <a:ext cx="10533888" cy="9144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6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73_2#e21b2f16b.choices?vop=1&amp;pid=d3a618c1e&amp;color=0,0,0&amp;vtp=1&amp;bbb=1"/>
              <p:cNvSpPr>
                <a:spLocks noRot="1" noChangeAspect="1" noMove="1" noResize="1" noEditPoints="1" noAdjustHandles="1" noChangeArrowheads="1" noChangeShapeType="1" noTextEdit="1"/>
              </p:cNvSpPr>
              <p:nvPr/>
            </p:nvSpPr>
            <p:spPr>
              <a:xfrm>
                <a:off x="832104" y="1914644"/>
                <a:ext cx="10533888" cy="914400"/>
              </a:xfrm>
              <a:prstGeom prst="rect">
                <a:avLst/>
              </a:prstGeom>
              <a:blipFill>
                <a:blip r:embed="rId4"/>
                <a:stretch>
                  <a:fillRect l="-1389" b="-933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O_6_BD.75_1#a4c7c0930?vop=1&amp;pid=d3a618c1e&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写出下列物质的电离方程式。</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3" name="QB_7_BD.76_1#698ba115d?vop=1&amp;pid=a4c7c0930&amp;color=0,0,0&amp;vtp=1&amp;bbb=1"/>
              <p:cNvSpPr/>
              <p:nvPr/>
            </p:nvSpPr>
            <p:spPr>
              <a:xfrm>
                <a:off x="832104" y="1529890"/>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i="0">
                    <a:solidFill>
                      <a:srgbClr val="000000"/>
                    </a:solidFill>
                    <a:latin typeface="SimSun" pitchFamily="34" charset="0"/>
                    <a:ea typeface="SimSun" pitchFamily="34" charset="-122"/>
                    <a:cs typeface="SimSun" pitchFamily="34" charset="-120"/>
                  </a:rPr>
                  <a:t>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（2）</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Ba</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3）</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4）</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COOK</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（5）</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HI</m:t>
                    </m:r>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3" name="QB_7_BD.76_1#698ba115d?vop=1&amp;pid=a4c7c0930&amp;color=0,0,0&amp;vtp=1&amp;bbb=1"/>
              <p:cNvSpPr>
                <a:spLocks noRot="1" noChangeAspect="1" noMove="1" noResize="1" noEditPoints="1" noAdjustHandles="1" noChangeArrowheads="1" noChangeShapeType="1" noTextEdit="1"/>
              </p:cNvSpPr>
              <p:nvPr/>
            </p:nvSpPr>
            <p:spPr>
              <a:xfrm>
                <a:off x="832104" y="1529890"/>
                <a:ext cx="10533888" cy="2095500"/>
              </a:xfrm>
              <a:prstGeom prst="rect">
                <a:avLst/>
              </a:prstGeom>
              <a:blipFill>
                <a:blip r:embed="rId3"/>
                <a:stretch>
                  <a:fillRect l="-1389" b="-436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77_1#698ba115d.blank?vop=1&amp;pid=a4c7c0930&amp;color=0,0,0&amp;vpa=41&amp;vtp=1&amp;bbb=1&amp;rh=21.6"/>
              <p:cNvSpPr/>
              <p:nvPr/>
            </p:nvSpPr>
            <p:spPr>
              <a:xfrm>
                <a:off x="2164016" y="1611368"/>
                <a:ext cx="1966786" cy="274320"/>
              </a:xfrm>
              <a:prstGeom prst="rect">
                <a:avLst/>
              </a:prstGeom>
              <a:noFill/>
              <a:ln/>
            </p:spPr>
            <p:txBody>
              <a:bodyPr wrap="none" lIns="0" tIns="0" rIns="0" bIns="0" rtlCol="0" anchor="t"/>
              <a:lstStyle/>
              <a:p>
                <a:pPr algn="ctr" latinLnBrk="1">
                  <a:lnSpc>
                    <a:spcPts val="24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NaCl</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77_1#698ba115d.blank?vop=1&amp;pid=a4c7c0930&amp;color=0,0,0&amp;vpa=41&amp;vtp=1&amp;bbb=1&amp;rh=21.6"/>
              <p:cNvSpPr>
                <a:spLocks noRot="1" noChangeAspect="1" noMove="1" noResize="1" noEditPoints="1" noAdjustHandles="1" noChangeArrowheads="1" noChangeShapeType="1" noTextEdit="1"/>
              </p:cNvSpPr>
              <p:nvPr/>
            </p:nvSpPr>
            <p:spPr>
              <a:xfrm>
                <a:off x="2164016" y="1611368"/>
                <a:ext cx="1966786" cy="274320"/>
              </a:xfrm>
              <a:prstGeom prst="rect">
                <a:avLst/>
              </a:prstGeom>
              <a:blipFill>
                <a:blip r:embed="rId4"/>
                <a:stretch>
                  <a:fillRect l="-1548" b="-3555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N.79_1#698ba115d.blank?vop=1&amp;pid=a4c7c0930&amp;color=0,0,0&amp;vpa=42&amp;vtp=1&amp;bbb=1&amp;rh=23.75"/>
              <p:cNvSpPr/>
              <p:nvPr/>
            </p:nvSpPr>
            <p:spPr>
              <a:xfrm>
                <a:off x="2535429" y="1971921"/>
                <a:ext cx="2694686"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Ba</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7_AN.79_1#698ba115d.blank?vop=1&amp;pid=a4c7c0930&amp;color=0,0,0&amp;vpa=42&amp;vtp=1&amp;bbb=1&amp;rh=23.75"/>
              <p:cNvSpPr>
                <a:spLocks noRot="1" noChangeAspect="1" noMove="1" noResize="1" noEditPoints="1" noAdjustHandles="1" noChangeArrowheads="1" noChangeShapeType="1" noTextEdit="1"/>
              </p:cNvSpPr>
              <p:nvPr/>
            </p:nvSpPr>
            <p:spPr>
              <a:xfrm>
                <a:off x="2535429" y="1971921"/>
                <a:ext cx="2694686" cy="301625"/>
              </a:xfrm>
              <a:prstGeom prst="rect">
                <a:avLst/>
              </a:prstGeom>
              <a:blipFill>
                <a:blip r:embed="rId5"/>
                <a:stretch>
                  <a:fillRect l="-1131" b="-28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7_AN.81_1#698ba115d.blank?vop=1&amp;pid=a4c7c0930&amp;color=0,0,0&amp;vpa=43&amp;vtp=1&amp;bbb=1&amp;rh=23.75"/>
              <p:cNvSpPr/>
              <p:nvPr/>
            </p:nvSpPr>
            <p:spPr>
              <a:xfrm>
                <a:off x="2325814" y="2384163"/>
                <a:ext cx="2334260"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7_AN.81_1#698ba115d.blank?vop=1&amp;pid=a4c7c0930&amp;color=0,0,0&amp;vpa=43&amp;vtp=1&amp;bbb=1&amp;rh=23.75"/>
              <p:cNvSpPr>
                <a:spLocks noRot="1" noChangeAspect="1" noMove="1" noResize="1" noEditPoints="1" noAdjustHandles="1" noChangeArrowheads="1" noChangeShapeType="1" noTextEdit="1"/>
              </p:cNvSpPr>
              <p:nvPr/>
            </p:nvSpPr>
            <p:spPr>
              <a:xfrm>
                <a:off x="2325814" y="2384163"/>
                <a:ext cx="2334260" cy="301625"/>
              </a:xfrm>
              <a:prstGeom prst="rect">
                <a:avLst/>
              </a:prstGeom>
              <a:blipFill>
                <a:blip r:embed="rId6"/>
                <a:stretch>
                  <a:fillRect l="-1309"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7_AN.83_1#698ba115d.blank?vop=1&amp;pid=a4c7c0930&amp;color=0,0,0&amp;vpa=44&amp;vtp=1&amp;bbb=1&amp;rh=21.6"/>
              <p:cNvSpPr/>
              <p:nvPr/>
            </p:nvSpPr>
            <p:spPr>
              <a:xfrm>
                <a:off x="2670365" y="2875526"/>
                <a:ext cx="2988437" cy="274320"/>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COOK</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COO</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0" name="QB_7_AN.83_1#698ba115d.blank?vop=1&amp;pid=a4c7c0930&amp;color=0,0,0&amp;vpa=44&amp;vtp=1&amp;bbb=1&amp;rh=21.6"/>
              <p:cNvSpPr>
                <a:spLocks noRot="1" noChangeAspect="1" noMove="1" noResize="1" noEditPoints="1" noAdjustHandles="1" noChangeArrowheads="1" noChangeShapeType="1" noTextEdit="1"/>
              </p:cNvSpPr>
              <p:nvPr/>
            </p:nvSpPr>
            <p:spPr>
              <a:xfrm>
                <a:off x="2670365" y="2875526"/>
                <a:ext cx="2988437" cy="274320"/>
              </a:xfrm>
              <a:prstGeom prst="rect">
                <a:avLst/>
              </a:prstGeom>
              <a:blipFill>
                <a:blip r:embed="rId7"/>
                <a:stretch>
                  <a:fillRect l="-816" b="-3555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QB_7_AN.85_1#698ba115d.blank?vop=1&amp;pid=a4c7c0930&amp;color=0,0,0&amp;vpa=45&amp;vtp=1&amp;bbb=1"/>
              <p:cNvSpPr/>
              <p:nvPr/>
            </p:nvSpPr>
            <p:spPr>
              <a:xfrm>
                <a:off x="1925892" y="3229221"/>
                <a:ext cx="1530414" cy="304800"/>
              </a:xfrm>
              <a:prstGeom prst="rect">
                <a:avLst/>
              </a:prstGeom>
              <a:noFill/>
              <a:ln/>
            </p:spPr>
            <p:txBody>
              <a:bodyPr wrap="none" lIns="0" tIns="0" rIns="0" bIns="0" rtlCol="0" anchor="t"/>
              <a:lstStyle/>
              <a:p>
                <a:pPr algn="ctr" latinLnBrk="1">
                  <a:lnSpc>
                    <a:spcPts val="24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HI</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2" name="QB_7_AN.85_1#698ba115d.blank?vop=1&amp;pid=a4c7c0930&amp;color=0,0,0&amp;vpa=45&amp;vtp=1&amp;bbb=1"/>
              <p:cNvSpPr>
                <a:spLocks noRot="1" noChangeAspect="1" noMove="1" noResize="1" noEditPoints="1" noAdjustHandles="1" noChangeArrowheads="1" noChangeShapeType="1" noTextEdit="1"/>
              </p:cNvSpPr>
              <p:nvPr/>
            </p:nvSpPr>
            <p:spPr>
              <a:xfrm>
                <a:off x="1925892" y="3229221"/>
                <a:ext cx="1530414" cy="304800"/>
              </a:xfrm>
              <a:prstGeom prst="rect">
                <a:avLst/>
              </a:prstGeom>
              <a:blipFill>
                <a:blip r:embed="rId8"/>
                <a:stretch>
                  <a:fillRect l="-1992"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bg/>
                                          </p:spTgt>
                                        </p:tgtEl>
                                        <p:attrNameLst>
                                          <p:attrName>style.visibility</p:attrName>
                                        </p:attrNameLst>
                                      </p:cBhvr>
                                      <p:to>
                                        <p:strVal val="visible"/>
                                      </p:to>
                                    </p:set>
                                    <p:anim calcmode="lin" valueType="num">
                                      <p:cBhvr additive="base">
                                        <p:cTn id="3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 calcmode="lin" valueType="num">
                                      <p:cBhvr additive="base">
                                        <p:cTn id="4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 calcmode="lin" valueType="num">
                                      <p:cBhvr additive="base">
                                        <p:cTn id="4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10" grpId="0" build="p" animBg="1"/>
      <p:bldP spid="1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86_1#7e89b6d05?vop=1&amp;pid=1930f9260&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下列各组都为两种化合物溶于水时电离出的离子：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3300"/>
                  </a:lnSpc>
                </a:pPr>
                <a14:m>
                  <m:oMath xmlns:m="http://schemas.openxmlformats.org/officeDocument/2006/math">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④</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，其中按照仅由酸、碱、</a:t>
                </a:r>
                <a:r>
                  <a:rPr lang="en-US" altLang="zh-CN" b="0" i="0">
                    <a:solidFill>
                      <a:srgbClr val="000000"/>
                    </a:solidFill>
                    <a:latin typeface="微软雅黑" pitchFamily="34" charset="0"/>
                    <a:ea typeface="微软雅黑" pitchFamily="34" charset="-122"/>
                    <a:cs typeface="微软雅黑" pitchFamily="34" charset="-120"/>
                  </a:rPr>
                  <a:t>盐依次电离的是(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86_1#7e89b6d05?vop=1&amp;pid=1930f9260&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6_AN.87_1#7e89b6d05.bracket?vop=1&amp;pid=1930f9260&amp;color=0,0,0&amp;vpa=46&amp;vtp=1"/>
          <p:cNvSpPr/>
          <p:nvPr/>
        </p:nvSpPr>
        <p:spPr>
          <a:xfrm>
            <a:off x="8115775"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sp>
        <p:nvSpPr>
          <p:cNvPr id="4" name="QC_6_BD.86_2#7e89b6d05.choices?vop=1&amp;pid=1930f9260&amp;color=0,0,0&amp;vtp=1&amp;bbb=1"/>
          <p:cNvSpPr/>
          <p:nvPr/>
        </p:nvSpPr>
        <p:spPr>
          <a:xfrm>
            <a:off x="832104" y="1914644"/>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706497" algn="l"/>
                <a:tab pos="5374894" algn="l"/>
                <a:tab pos="8055991"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②③④</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②①④</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②③①</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②①③</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88_1#9b7705190?vop=1&amp;pid=1930f9260&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实验发现，固态</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不能导电，而熔融状态的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的水溶液都能导电。</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88_1#9b7705190?vop=1&amp;pid=1930f9260&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89_1#9b7705190.bracket?vop=1&amp;pid=1930f9260&amp;color=0,0,0&amp;vpa=47&amp;vtp=1"/>
          <p:cNvSpPr/>
          <p:nvPr/>
        </p:nvSpPr>
        <p:spPr>
          <a:xfrm>
            <a:off x="106166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88_2#9b7705190.choices?vop=1&amp;pid=1930f9260&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a:solidFill>
                      <a:srgbClr val="000000"/>
                    </a:solidFill>
                    <a:latin typeface="微软雅黑" pitchFamily="34" charset="0"/>
                    <a:ea typeface="微软雅黑" pitchFamily="34" charset="-122"/>
                    <a:cs typeface="微软雅黑" pitchFamily="34" charset="-120"/>
                  </a:rPr>
                  <a:t>固体中不含离子</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熔融状态的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是混合物</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熔融状态的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a:solidFill>
                      <a:srgbClr val="000000"/>
                    </a:solidFill>
                    <a:latin typeface="微软雅黑" pitchFamily="34" charset="0"/>
                    <a:ea typeface="微软雅黑" pitchFamily="34" charset="-122"/>
                    <a:cs typeface="微软雅黑" pitchFamily="34" charset="-120"/>
                  </a:rPr>
                  <a:t>中存在自由移动的离子</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水溶液中导电的离子主要由水电离产生</a:t>
                </a:r>
                <a:endParaRPr lang="en-US" altLang="zh-CN" sz="1800" dirty="0"/>
              </a:p>
            </p:txBody>
          </p:sp>
        </mc:Choice>
        <mc:Fallback xmlns="">
          <p:sp>
            <p:nvSpPr>
              <p:cNvPr id="4" name="QC_6_BD.88_2#9b7705190.choices?vop=1&amp;pid=1930f9260&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90_1#ee6510e07?vop=1&amp;pid=1930f9260&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可由</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与过量的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溶液反应生成。</a:t>
                </a:r>
                <a:r>
                  <a:rPr lang="en-US" altLang="zh-CN" sz="1800" b="0" i="0">
                    <a:solidFill>
                      <a:srgbClr val="000000"/>
                    </a:solidFill>
                    <a:latin typeface="微软雅黑" pitchFamily="34" charset="0"/>
                    <a:ea typeface="微软雅黑" pitchFamily="34" charset="-122"/>
                    <a:cs typeface="微软雅黑" pitchFamily="34" charset="-120"/>
                  </a:rPr>
                  <a:t>下列相关说法正确的是(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90_1#ee6510e07?vop=1&amp;pid=1930f9260&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91_1#ee6510e07.bracket?vop=1&amp;pid=1930f9260&amp;color=0,0,0&amp;vpa=48&amp;vtp=1"/>
          <p:cNvSpPr/>
          <p:nvPr/>
        </p:nvSpPr>
        <p:spPr>
          <a:xfrm>
            <a:off x="9097170"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90_2#ee6510e07.choices?vop=1&amp;pid=1930f9260&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盐中至少含有三种元素</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为三元酸</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a:solidFill>
                      <a:srgbClr val="000000"/>
                    </a:solidFill>
                    <a:latin typeface="微软雅黑" pitchFamily="34" charset="0"/>
                    <a:ea typeface="微软雅黑" pitchFamily="34" charset="-122"/>
                    <a:cs typeface="微软雅黑" pitchFamily="34" charset="-120"/>
                  </a:rPr>
                  <a:t>属于酸式盐</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是一种酸，属于电解质</a:t>
                </a:r>
                <a:endParaRPr lang="en-US" altLang="zh-CN" sz="1800" dirty="0"/>
              </a:p>
            </p:txBody>
          </p:sp>
        </mc:Choice>
        <mc:Fallback xmlns="">
          <p:sp>
            <p:nvSpPr>
              <p:cNvPr id="4" name="QC_6_BD.90_2#ee6510e07.choices?vop=1&amp;pid=1930f9260&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6_BD.92_1#b73d3c333?vop=1&amp;pid=0660b1580&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下列各组物质之间能够发生反应，且既属于复分解反应，</a:t>
            </a:r>
            <a:r>
              <a:rPr lang="en-US" altLang="zh-CN" sz="1800" b="0" i="0">
                <a:solidFill>
                  <a:srgbClr val="000000"/>
                </a:solidFill>
                <a:latin typeface="微软雅黑" pitchFamily="34" charset="0"/>
                <a:ea typeface="微软雅黑" pitchFamily="34" charset="-122"/>
                <a:cs typeface="微软雅黑" pitchFamily="34" charset="-120"/>
              </a:rPr>
              <a:t>又属于离子反应的是(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93_1#b73d3c333.bracket?vop=1&amp;pid=0660b1580&amp;color=0,0,0&amp;vpa=49&amp;vtp=1"/>
          <p:cNvSpPr/>
          <p:nvPr/>
        </p:nvSpPr>
        <p:spPr>
          <a:xfrm>
            <a:off x="88005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92_2#b73d3c333.choices?vop=1&amp;pid=0660b1580&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a:solidFill>
                      <a:srgbClr val="000000"/>
                    </a:solidFill>
                    <a:latin typeface="微软雅黑" pitchFamily="34" charset="0"/>
                    <a:ea typeface="微软雅黑" pitchFamily="34" charset="-122"/>
                    <a:cs typeface="微软雅黑" pitchFamily="34" charset="-120"/>
                  </a:rPr>
                  <a:t>溶液混合</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溶液与稀硝酸混合</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1800" b="0" i="0" dirty="0">
                    <a:solidFill>
                      <a:srgbClr val="000000"/>
                    </a:solidFill>
                    <a:latin typeface="微软雅黑" pitchFamily="34" charset="0"/>
                    <a:ea typeface="微软雅黑" pitchFamily="34" charset="-122"/>
                    <a:cs typeface="微软雅黑" pitchFamily="34" charset="-120"/>
                  </a:rPr>
                  <a:t>投入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a:solidFill>
                      <a:srgbClr val="000000"/>
                    </a:solidFill>
                    <a:latin typeface="微软雅黑" pitchFamily="34" charset="0"/>
                    <a:ea typeface="微软雅黑" pitchFamily="34" charset="-122"/>
                    <a:cs typeface="微软雅黑" pitchFamily="34" charset="-120"/>
                  </a:rPr>
                  <a:t>溶液中</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与C在高温条件下反应生成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92_2#b73d3c333.choices?vop=1&amp;pid=0660b1580&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6_BD.94_1#8dd9948f7?sp=1&amp;vop=1&amp;pid=0660b1580&amp;color=0,0,0&amp;vtp=1&amp;bt=1&amp;bbb=1"/>
          <p:cNvSpPr/>
          <p:nvPr/>
        </p:nvSpPr>
        <p:spPr>
          <a:xfrm>
            <a:off x="832104" y="1080000"/>
            <a:ext cx="10533888" cy="3556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某化学兴趣小组设计以下实验，探究溶液中离子反应发生的条件。</a:t>
            </a:r>
            <a:endParaRPr lang="en-US" altLang="zh-CN" sz="1800" dirty="0"/>
          </a:p>
        </p:txBody>
      </p:sp>
      <p:sp>
        <p:nvSpPr>
          <p:cNvPr id="3" name="QC_6_BD.94_2#8dd9948f7?vop=1&amp;pid=0660b1580&amp;color=0,0,0&amp;vtp=1&amp;bbb=1"/>
          <p:cNvSpPr/>
          <p:nvPr/>
        </p:nvSpPr>
        <p:spPr>
          <a:xfrm>
            <a:off x="832104" y="1450260"/>
            <a:ext cx="10533888" cy="355600"/>
          </a:xfrm>
          <a:prstGeom prst="rect">
            <a:avLst/>
          </a:prstGeom>
          <a:noFill/>
          <a:ln/>
        </p:spPr>
        <p:txBody>
          <a:bodyPr wrap="none" lIns="0" tIns="0" rIns="0" bIns="0" rtlCol="0" anchor="t"/>
          <a:lstStyle/>
          <a:p>
            <a:pPr algn="l" latinLnBrk="1">
              <a:lnSpc>
                <a:spcPts val="2800"/>
              </a:lnSpc>
            </a:pPr>
            <a:r>
              <a:rPr lang="en-US" altLang="zh-CN" sz="1800" b="0" i="0">
                <a:solidFill>
                  <a:srgbClr val="000000"/>
                </a:solidFill>
                <a:latin typeface="微软雅黑" pitchFamily="34" charset="0"/>
                <a:ea typeface="微软雅黑" pitchFamily="34" charset="-122"/>
                <a:cs typeface="微软雅黑" pitchFamily="34" charset="-120"/>
              </a:rPr>
              <a:t>下列说法不正确的是(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6_AN.95_1#8dd9948f7.bracket?vop=1&amp;pid=0660b1580&amp;color=0,0,0&amp;vpa=50&amp;vtp=1"/>
          <p:cNvSpPr/>
          <p:nvPr/>
        </p:nvSpPr>
        <p:spPr>
          <a:xfrm>
            <a:off x="3072861" y="1443656"/>
            <a:ext cx="327025" cy="355600"/>
          </a:xfrm>
          <a:prstGeom prst="rect">
            <a:avLst/>
          </a:prstGeom>
          <a:noFill/>
          <a:ln/>
        </p:spPr>
        <p:txBody>
          <a:bodyPr wrap="none" lIns="0" tIns="0" rIns="0" bIns="0" rtlCol="0" anchor="t"/>
          <a:lstStyle/>
          <a:p>
            <a:pPr algn="ctr" latinLnBrk="1">
              <a:lnSpc>
                <a:spcPts val="28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p:pic>
        <p:nvPicPr>
          <p:cNvPr id="5" name="QC_6_BD.94_3#8dd9948f7?htil=5&amp;vop=1&amp;pid=0660b1580&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86601" y="1799256"/>
            <a:ext cx="3601355" cy="16586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6" name="QC_6_BD.94_4#8dd9948f7.choices?htil=5&amp;vop=1&amp;pid=0660b1580&amp;color=0,0,0&amp;vtp=1&amp;bbb=1&amp;hb=1&amp;hs=1"/>
              <p:cNvSpPr/>
              <p:nvPr/>
            </p:nvSpPr>
            <p:spPr>
              <a:xfrm>
                <a:off x="832104" y="1811956"/>
                <a:ext cx="6163056" cy="1651000"/>
              </a:xfrm>
              <a:prstGeom prst="rect">
                <a:avLst/>
              </a:prstGeom>
              <a:noFill/>
              <a:ln/>
            </p:spPr>
            <p:txBody>
              <a:bodyPr wrap="none" lIns="0" tIns="0" rIns="0" bIns="0" rtlCol="0" anchor="t"/>
              <a:lstStyle/>
              <a:p>
                <a:pPr algn="l" latinLnBrk="1">
                  <a:lnSpc>
                    <a:spcPts val="2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①中反应的实质是</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结合生成</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沉淀</a:t>
                </a:r>
                <a:endParaRPr lang="en-US" altLang="zh-CN" sz="1800" dirty="0"/>
              </a:p>
              <a:p>
                <a:pPr latinLnBrk="1">
                  <a:lnSpc>
                    <a:spcPts val="26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②中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结合生成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，溶液的碱性逐渐减弱</a:t>
                </a:r>
                <a:r>
                  <a:rPr lang="en-US" altLang="zh-CN" sz="1800" b="0" i="0">
                    <a:solidFill>
                      <a:srgbClr val="000000"/>
                    </a:solidFill>
                    <a:latin typeface="微软雅黑" pitchFamily="34" charset="0"/>
                    <a:ea typeface="微软雅黑" pitchFamily="34" charset="-122"/>
                    <a:cs typeface="微软雅黑" pitchFamily="34" charset="-120"/>
                  </a:rPr>
                  <a:t>，红色</a:t>
                </a:r>
              </a:p>
              <a:p>
                <a:pPr latinLnBrk="1">
                  <a:lnSpc>
                    <a:spcPts val="2600"/>
                  </a:lnSpc>
                </a:pPr>
                <a:r>
                  <a:rPr lang="en-US" altLang="zh-CN" sz="1800" b="0" i="0">
                    <a:solidFill>
                      <a:srgbClr val="000000"/>
                    </a:solidFill>
                    <a:latin typeface="微软雅黑" pitchFamily="34" charset="0"/>
                    <a:ea typeface="微软雅黑" pitchFamily="34" charset="-122"/>
                    <a:cs typeface="微软雅黑" pitchFamily="34" charset="-120"/>
                  </a:rPr>
                  <a:t>逐渐褪去</a:t>
                </a:r>
                <a:endParaRPr lang="en-US" altLang="zh-CN" sz="1800" dirty="0"/>
              </a:p>
              <a:p>
                <a:pPr latinLnBrk="1">
                  <a:lnSpc>
                    <a:spcPts val="2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③中发生复分解反应生成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分解放出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2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④中反应生成易溶于水的物质，无明显现象</a:t>
                </a:r>
                <a:endParaRPr lang="en-US" altLang="zh-CN" dirty="0"/>
              </a:p>
            </p:txBody>
          </p:sp>
        </mc:Choice>
        <mc:Fallback xmlns="">
          <p:sp>
            <p:nvSpPr>
              <p:cNvPr id="6" name="QC_6_BD.94_4#8dd9948f7.choices?htil=5&amp;vop=1&amp;pid=0660b1580&amp;color=0,0,0&amp;vtp=1&amp;bbb=1&amp;hb=1&amp;hs=1"/>
              <p:cNvSpPr>
                <a:spLocks noRot="1" noChangeAspect="1" noMove="1" noResize="1" noEditPoints="1" noAdjustHandles="1" noChangeArrowheads="1" noChangeShapeType="1" noTextEdit="1"/>
              </p:cNvSpPr>
              <p:nvPr/>
            </p:nvSpPr>
            <p:spPr>
              <a:xfrm>
                <a:off x="832104" y="1811956"/>
                <a:ext cx="6163056" cy="1651000"/>
              </a:xfrm>
              <a:prstGeom prst="rect">
                <a:avLst/>
              </a:prstGeom>
              <a:blipFill>
                <a:blip r:embed="rId4"/>
                <a:stretch>
                  <a:fillRect l="-2374" t="-2952" r="-495" b="-701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5D35D-1172-DB32-8A5F-F25C7079DFA1}"/>
            </a:ext>
          </a:extLst>
        </p:cNvPr>
        <p:cNvGrpSpPr/>
        <p:nvPr/>
      </p:nvGrpSpPr>
      <p:grpSpPr>
        <a:xfrm>
          <a:off x="0" y="0"/>
          <a:ext cx="0" cy="0"/>
          <a:chOff x="0" y="0"/>
          <a:chExt cx="0" cy="0"/>
        </a:xfrm>
      </p:grpSpPr>
      <p:pic>
        <p:nvPicPr>
          <p:cNvPr id="7" name="QC_6_BD.96_1#22e78c6e7?htil=6&amp;vop=1&amp;pid=0660b1580&amp;color=0,0,0&amp;tib=255,255,255&amp;vtp=1" descr="preencoded.png">
            <a:extLst>
              <a:ext uri="{FF2B5EF4-FFF2-40B4-BE49-F238E27FC236}">
                <a16:creationId xmlns:a16="http://schemas.microsoft.com/office/drawing/2014/main" id="{7D3C236C-3992-D27B-C705-91E3CE6FDF4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646920" y="1919300"/>
            <a:ext cx="1728216" cy="14813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C_6_BD.96_2#22e78c6e7?htil=6&amp;sp=1&amp;vop=1&amp;pid=0660b1580&amp;color=0,0,0&amp;vtp=1&amp;bbb=1&amp;hb=1&amp;hs=1">
            <a:extLst>
              <a:ext uri="{FF2B5EF4-FFF2-40B4-BE49-F238E27FC236}">
                <a16:creationId xmlns:a16="http://schemas.microsoft.com/office/drawing/2014/main" id="{D460E2BD-CA78-3C17-A979-765686DFDFBE}"/>
              </a:ext>
            </a:extLst>
          </p:cNvPr>
          <p:cNvSpPr/>
          <p:nvPr/>
        </p:nvSpPr>
        <p:spPr>
          <a:xfrm>
            <a:off x="832104" y="1345372"/>
            <a:ext cx="8723376" cy="660400"/>
          </a:xfrm>
          <a:prstGeom prst="rect">
            <a:avLst/>
          </a:prstGeom>
          <a:noFill/>
          <a:ln/>
        </p:spPr>
        <p:txBody>
          <a:bodyPr wrap="none" lIns="0" tIns="0" rIns="0" bIns="0" rtlCol="0" anchor="t"/>
          <a:lstStyle/>
          <a:p>
            <a:pPr algn="l" latinLnBrk="1">
              <a:lnSpc>
                <a:spcPts val="26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为探究物质种类及其浓度单位体积内离子数目对溶液导电能力的影响</a:t>
            </a:r>
            <a:r>
              <a:rPr lang="en-US" altLang="zh-CN" sz="1800" b="0" i="0">
                <a:solidFill>
                  <a:srgbClr val="000000"/>
                </a:solidFill>
                <a:latin typeface="微软雅黑" pitchFamily="34" charset="0"/>
                <a:ea typeface="微软雅黑" pitchFamily="34" charset="-122"/>
                <a:cs typeface="微软雅黑" pitchFamily="34" charset="-120"/>
              </a:rPr>
              <a:t>，某科学</a:t>
            </a:r>
          </a:p>
          <a:p>
            <a:pPr latinLnBrk="1">
              <a:lnSpc>
                <a:spcPts val="2600"/>
              </a:lnSpc>
            </a:pPr>
            <a:r>
              <a:rPr lang="en-US" altLang="zh-CN" b="0" i="0">
                <a:solidFill>
                  <a:srgbClr val="000000"/>
                </a:solidFill>
                <a:latin typeface="微软雅黑" pitchFamily="34" charset="0"/>
                <a:ea typeface="微软雅黑" pitchFamily="34" charset="-122"/>
                <a:cs typeface="微软雅黑" pitchFamily="34" charset="-120"/>
              </a:rPr>
              <a:t>探究小组进行了实验</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与图像相符的是(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9" name="QC_6_AN.97_1#22e78c6e7.bracket?vop=1&amp;pid=0660b1580&amp;color=0,0,0&amp;vpa=51&amp;vtp=1">
            <a:extLst>
              <a:ext uri="{FF2B5EF4-FFF2-40B4-BE49-F238E27FC236}">
                <a16:creationId xmlns:a16="http://schemas.microsoft.com/office/drawing/2014/main" id="{0ABA21DB-0E5B-C8CB-DEB2-8870572EBA52}"/>
              </a:ext>
            </a:extLst>
          </p:cNvPr>
          <p:cNvSpPr/>
          <p:nvPr/>
        </p:nvSpPr>
        <p:spPr>
          <a:xfrm>
            <a:off x="4901660" y="1676588"/>
            <a:ext cx="331788" cy="330200"/>
          </a:xfrm>
          <a:prstGeom prst="rect">
            <a:avLst/>
          </a:prstGeom>
          <a:noFill/>
          <a:ln/>
        </p:spPr>
        <p:txBody>
          <a:bodyPr wrap="none" lIns="0" tIns="0" rIns="0" bIns="0" rtlCol="0" anchor="t"/>
          <a:lstStyle/>
          <a:p>
            <a:pPr algn="ctr" latinLnBrk="1">
              <a:lnSpc>
                <a:spcPts val="26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10" name="QC_6_BD.96_3#22e78c6e7.choices?htil=6&amp;vop=1&amp;pid=0660b1580&amp;color=0,0,0&amp;vtp=1&amp;bbb=1">
                <a:extLst>
                  <a:ext uri="{FF2B5EF4-FFF2-40B4-BE49-F238E27FC236}">
                    <a16:creationId xmlns:a16="http://schemas.microsoft.com/office/drawing/2014/main" id="{46E06E6B-BFC7-5BEF-AE89-CC61F409DB9E}"/>
                  </a:ext>
                </a:extLst>
              </p:cNvPr>
              <p:cNvSpPr/>
              <p:nvPr/>
            </p:nvSpPr>
            <p:spPr>
              <a:xfrm>
                <a:off x="832104" y="2040118"/>
                <a:ext cx="8723376" cy="1320800"/>
              </a:xfrm>
              <a:prstGeom prst="rect">
                <a:avLst/>
              </a:prstGeom>
              <a:noFill/>
              <a:ln/>
            </p:spPr>
            <p:txBody>
              <a:bodyPr wrap="none" lIns="0" tIns="0" rIns="0" bIns="0" rtlCol="0" anchor="t"/>
              <a:lstStyle/>
              <a:p>
                <a:pPr algn="l" latinLnBrk="1">
                  <a:lnSpc>
                    <a:spcPts val="2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溶液中滴加单位体积内离子数目相同的稀硫酸</a:t>
                </a:r>
                <a:endParaRPr lang="en-US" altLang="zh-CN" sz="1800" dirty="0"/>
              </a:p>
              <a:p>
                <a:pPr latinLnBrk="1">
                  <a:lnSpc>
                    <a:spcPts val="26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溶液中滴加单位体积内离子数目相同的稀盐酸</a:t>
                </a:r>
                <a:endParaRPr lang="en-US" altLang="zh-CN" sz="1800" dirty="0"/>
              </a:p>
              <a:p>
                <a:pPr latinLnBrk="1">
                  <a:lnSpc>
                    <a:spcPts val="2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溶液中加水</a:t>
                </a:r>
                <a:endParaRPr lang="en-US" altLang="zh-CN" sz="1800" dirty="0"/>
              </a:p>
              <a:p>
                <a:pPr latinLnBrk="1">
                  <a:lnSpc>
                    <a:spcPts val="2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向澄清石灰水中加单位体积内离子数目相同的碳酸钠溶液</a:t>
                </a:r>
                <a:endParaRPr lang="en-US" altLang="zh-CN" sz="1800" dirty="0"/>
              </a:p>
            </p:txBody>
          </p:sp>
        </mc:Choice>
        <mc:Fallback>
          <p:sp>
            <p:nvSpPr>
              <p:cNvPr id="10" name="QC_6_BD.96_3#22e78c6e7.choices?htil=6&amp;vop=1&amp;pid=0660b1580&amp;color=0,0,0&amp;vtp=1&amp;bbb=1">
                <a:extLst>
                  <a:ext uri="{FF2B5EF4-FFF2-40B4-BE49-F238E27FC236}">
                    <a16:creationId xmlns:a16="http://schemas.microsoft.com/office/drawing/2014/main" id="{46E06E6B-BFC7-5BEF-AE89-CC61F409DB9E}"/>
                  </a:ext>
                </a:extLst>
              </p:cNvPr>
              <p:cNvSpPr>
                <a:spLocks noRot="1" noChangeAspect="1" noMove="1" noResize="1" noEditPoints="1" noAdjustHandles="1" noChangeArrowheads="1" noChangeShapeType="1" noTextEdit="1"/>
              </p:cNvSpPr>
              <p:nvPr/>
            </p:nvSpPr>
            <p:spPr>
              <a:xfrm>
                <a:off x="832104" y="2040118"/>
                <a:ext cx="8723376" cy="1320800"/>
              </a:xfrm>
              <a:prstGeom prst="rect">
                <a:avLst/>
              </a:prstGeom>
              <a:blipFill>
                <a:blip r:embed="rId4"/>
                <a:stretch>
                  <a:fillRect l="-1677" t="-3704" b="-8796"/>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34738342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 calcmode="lin" valueType="num">
                                      <p:cBhvr additive="base">
                                        <p:cTn id="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8" dur="500" fill="hold"/>
                                        <p:tgtEl>
                                          <p:spTgt spid="9">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 calcmode="lin" valueType="num">
                                      <p:cBhvr additive="base">
                                        <p:cTn id="1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BD.98_1#056e46c38?vop=1&amp;pid=a9479594c&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下列离子方程式中，</a:t>
            </a:r>
            <a:r>
              <a:rPr lang="en-US" altLang="zh-CN" sz="1800" b="0" i="0">
                <a:solidFill>
                  <a:srgbClr val="000000"/>
                </a:solidFill>
                <a:latin typeface="微软雅黑" pitchFamily="34" charset="0"/>
                <a:ea typeface="微软雅黑" pitchFamily="34" charset="-122"/>
                <a:cs typeface="微软雅黑" pitchFamily="34" charset="-120"/>
              </a:rPr>
              <a:t>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99_1#056e46c38.bracket?vop=1&amp;pid=a9479594c&amp;color=0,0,0&amp;vpa=52&amp;vtp=1"/>
          <p:cNvSpPr/>
          <p:nvPr/>
        </p:nvSpPr>
        <p:spPr>
          <a:xfrm>
            <a:off x="3987260"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98_2#056e46c38.choices?vop=1&amp;pid=a9479594c&amp;color=0,0,0&amp;vtp=1&amp;bbb=1"/>
              <p:cNvSpPr/>
              <p:nvPr/>
            </p:nvSpPr>
            <p:spPr>
              <a:xfrm>
                <a:off x="832104" y="1495425"/>
                <a:ext cx="10533888" cy="18288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a:solidFill>
                      <a:srgbClr val="000000"/>
                    </a:solidFill>
                    <a:latin typeface="微软雅黑" pitchFamily="34" charset="0"/>
                    <a:ea typeface="微软雅黑" pitchFamily="34" charset="-122"/>
                    <a:cs typeface="微软雅黑" pitchFamily="34" charset="-120"/>
                  </a:rPr>
                  <a:t>溶液混合：</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将铜片插入硝酸银溶液中：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次氯酸钙溶液中通入过量二氧化碳：</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将稀硝酸滴在碳酸银上：</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98_2#056e46c38.choices?vop=1&amp;pid=a9479594c&amp;color=0,0,0&amp;vtp=1&amp;bbb=1"/>
              <p:cNvSpPr>
                <a:spLocks noRot="1" noChangeAspect="1" noMove="1" noResize="1" noEditPoints="1" noAdjustHandles="1" noChangeArrowheads="1" noChangeShapeType="1" noTextEdit="1"/>
              </p:cNvSpPr>
              <p:nvPr/>
            </p:nvSpPr>
            <p:spPr>
              <a:xfrm>
                <a:off x="832104" y="1495425"/>
                <a:ext cx="10533888" cy="1828800"/>
              </a:xfrm>
              <a:prstGeom prst="rect">
                <a:avLst/>
              </a:prstGeom>
              <a:blipFill>
                <a:blip r:embed="rId3"/>
                <a:stretch>
                  <a:fillRect l="-1389" b="-466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00_1#359e86a54?vop=1&amp;pid=a9479594c&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可以写成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下列各情境中的离子方程式书写不正确的是(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00_1#359e86a54?vop=1&amp;pid=a9479594c&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101_1#359e86a54.bracket?vop=1&amp;pid=a9479594c&amp;color=0,0,0&amp;vpa=53&amp;vtp=1"/>
          <p:cNvSpPr/>
          <p:nvPr/>
        </p:nvSpPr>
        <p:spPr>
          <a:xfrm>
            <a:off x="8698706"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00_2#359e86a54.choices?vop=1&amp;pid=a9479594c&amp;color=0,0,0&amp;vtp=1&amp;bbb=1"/>
              <p:cNvSpPr/>
              <p:nvPr/>
            </p:nvSpPr>
            <p:spPr>
              <a:xfrm>
                <a:off x="832104" y="1495425"/>
                <a:ext cx="10533888" cy="18288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a:solidFill>
                      <a:srgbClr val="000000"/>
                    </a:solidFill>
                    <a:latin typeface="微软雅黑" pitchFamily="34" charset="0"/>
                    <a:ea typeface="微软雅黑" pitchFamily="34" charset="-122"/>
                    <a:cs typeface="微软雅黑" pitchFamily="34" charset="-120"/>
                  </a:rPr>
                  <a:t>溶液反应：</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用盐酸溶解</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+8</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用稀硫酸与铁片反应制取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向碳酸钠溶液中加入少量稀盐酸：</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100_2#359e86a54.choices?vop=1&amp;pid=a9479594c&amp;color=0,0,0&amp;vtp=1&amp;bbb=1"/>
              <p:cNvSpPr>
                <a:spLocks noRot="1" noChangeAspect="1" noMove="1" noResize="1" noEditPoints="1" noAdjustHandles="1" noChangeArrowheads="1" noChangeShapeType="1" noTextEdit="1"/>
              </p:cNvSpPr>
              <p:nvPr/>
            </p:nvSpPr>
            <p:spPr>
              <a:xfrm>
                <a:off x="832104" y="1495425"/>
                <a:ext cx="10533888" cy="1828800"/>
              </a:xfrm>
              <a:prstGeom prst="rect">
                <a:avLst/>
              </a:prstGeom>
              <a:blipFill>
                <a:blip r:embed="rId4"/>
                <a:stretch>
                  <a:fillRect l="-1389" b="-466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B_6_BD.10_1#4b31e3087?sp=1&amp;vop=1&amp;pid=f6c2f819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分类对于数以千万计化学物质的作用几乎是无可替代的。</a:t>
            </a:r>
            <a:r>
              <a:rPr lang="en-US" altLang="zh-CN" sz="1800" b="0" i="0">
                <a:solidFill>
                  <a:srgbClr val="000000"/>
                </a:solidFill>
                <a:latin typeface="微软雅黑" pitchFamily="34" charset="0"/>
                <a:ea typeface="微软雅黑" pitchFamily="34" charset="-122"/>
                <a:cs typeface="微软雅黑" pitchFamily="34" charset="-120"/>
              </a:rPr>
              <a:t>下列物质分类正确的组合是(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6" name="QB_6_BD.10_2#4b31e3087?colgroup=5,7,7,10,4,16&amp;vop=1&amp;pid=f6c2f8199&amp;color=0,0,0&amp;vtp=1&amp;bbb=1"/>
              <p:cNvGraphicFramePr>
                <a:graphicFrameLocks noGrp="1"/>
              </p:cNvGraphicFramePr>
              <p:nvPr>
                <p:extLst>
                  <p:ext uri="{D42A27DB-BD31-4B8C-83A1-F6EECF244321}">
                    <p14:modId xmlns:p14="http://schemas.microsoft.com/office/powerpoint/2010/main" val="2576647180"/>
                  </p:ext>
                </p:extLst>
              </p:nvPr>
            </p:nvGraphicFramePr>
            <p:xfrm>
              <a:off x="832105" y="1622425"/>
              <a:ext cx="10536016" cy="1704340"/>
            </p:xfrm>
            <a:graphic>
              <a:graphicData uri="http://schemas.openxmlformats.org/drawingml/2006/table">
                <a:tbl>
                  <a:tblPr/>
                  <a:tblGrid>
                    <a:gridCol w="1096550">
                      <a:extLst>
                        <a:ext uri="{9D8B030D-6E8A-4147-A177-3AD203B41FA5}">
                          <a16:colId xmlns:a16="http://schemas.microsoft.com/office/drawing/2014/main" val="20000"/>
                        </a:ext>
                      </a:extLst>
                    </a:gridCol>
                    <a:gridCol w="1571721">
                      <a:extLst>
                        <a:ext uri="{9D8B030D-6E8A-4147-A177-3AD203B41FA5}">
                          <a16:colId xmlns:a16="http://schemas.microsoft.com/office/drawing/2014/main" val="20001"/>
                        </a:ext>
                      </a:extLst>
                    </a:gridCol>
                    <a:gridCol w="1571721">
                      <a:extLst>
                        <a:ext uri="{9D8B030D-6E8A-4147-A177-3AD203B41FA5}">
                          <a16:colId xmlns:a16="http://schemas.microsoft.com/office/drawing/2014/main" val="20002"/>
                        </a:ext>
                      </a:extLst>
                    </a:gridCol>
                    <a:gridCol w="2092583">
                      <a:extLst>
                        <a:ext uri="{9D8B030D-6E8A-4147-A177-3AD203B41FA5}">
                          <a16:colId xmlns:a16="http://schemas.microsoft.com/office/drawing/2014/main" val="20003"/>
                        </a:ext>
                      </a:extLst>
                    </a:gridCol>
                    <a:gridCol w="1050860">
                      <a:extLst>
                        <a:ext uri="{9D8B030D-6E8A-4147-A177-3AD203B41FA5}">
                          <a16:colId xmlns:a16="http://schemas.microsoft.com/office/drawing/2014/main" val="20004"/>
                        </a:ext>
                      </a:extLst>
                    </a:gridCol>
                    <a:gridCol w="3152581">
                      <a:extLst>
                        <a:ext uri="{9D8B030D-6E8A-4147-A177-3AD203B41FA5}">
                          <a16:colId xmlns:a16="http://schemas.microsoft.com/office/drawing/2014/main" val="20005"/>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混合物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纯净物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酸性氧化物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空气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盐酸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石灰水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KAl</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豆浆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烧碱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稀硫酸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石墨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氨气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冰水混合物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生石灰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纯碱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6" name="QB_6_BD.10_2#4b31e3087?colgroup=5,7,7,10,4,16&amp;vop=1&amp;pid=f6c2f8199&amp;color=0,0,0&amp;vtp=1&amp;bbb=1"/>
              <p:cNvGraphicFramePr>
                <a:graphicFrameLocks noGrp="1"/>
              </p:cNvGraphicFramePr>
              <p:nvPr>
                <p:extLst>
                  <p:ext uri="{D42A27DB-BD31-4B8C-83A1-F6EECF244321}">
                    <p14:modId xmlns:p14="http://schemas.microsoft.com/office/powerpoint/2010/main" val="2576647180"/>
                  </p:ext>
                </p:extLst>
              </p:nvPr>
            </p:nvGraphicFramePr>
            <p:xfrm>
              <a:off x="832105" y="1622425"/>
              <a:ext cx="10536016" cy="1704340"/>
            </p:xfrm>
            <a:graphic>
              <a:graphicData uri="http://schemas.openxmlformats.org/drawingml/2006/table">
                <a:tbl>
                  <a:tblPr/>
                  <a:tblGrid>
                    <a:gridCol w="1096550">
                      <a:extLst>
                        <a:ext uri="{9D8B030D-6E8A-4147-A177-3AD203B41FA5}">
                          <a16:colId xmlns:a16="http://schemas.microsoft.com/office/drawing/2014/main" val="20000"/>
                        </a:ext>
                      </a:extLst>
                    </a:gridCol>
                    <a:gridCol w="1571721">
                      <a:extLst>
                        <a:ext uri="{9D8B030D-6E8A-4147-A177-3AD203B41FA5}">
                          <a16:colId xmlns:a16="http://schemas.microsoft.com/office/drawing/2014/main" val="20001"/>
                        </a:ext>
                      </a:extLst>
                    </a:gridCol>
                    <a:gridCol w="1571721">
                      <a:extLst>
                        <a:ext uri="{9D8B030D-6E8A-4147-A177-3AD203B41FA5}">
                          <a16:colId xmlns:a16="http://schemas.microsoft.com/office/drawing/2014/main" val="20002"/>
                        </a:ext>
                      </a:extLst>
                    </a:gridCol>
                    <a:gridCol w="2092583">
                      <a:extLst>
                        <a:ext uri="{9D8B030D-6E8A-4147-A177-3AD203B41FA5}">
                          <a16:colId xmlns:a16="http://schemas.microsoft.com/office/drawing/2014/main" val="20003"/>
                        </a:ext>
                      </a:extLst>
                    </a:gridCol>
                    <a:gridCol w="1050860">
                      <a:extLst>
                        <a:ext uri="{9D8B030D-6E8A-4147-A177-3AD203B41FA5}">
                          <a16:colId xmlns:a16="http://schemas.microsoft.com/office/drawing/2014/main" val="20004"/>
                        </a:ext>
                      </a:extLst>
                    </a:gridCol>
                    <a:gridCol w="3152581">
                      <a:extLst>
                        <a:ext uri="{9D8B030D-6E8A-4147-A177-3AD203B41FA5}">
                          <a16:colId xmlns:a16="http://schemas.microsoft.com/office/drawing/2014/main" val="20005"/>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混合物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纯净物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酸性氧化物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空气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盐酸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03207" t="-101786" r="-201749" b="-3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石灰水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4623" t="-101786" r="-387" b="-314286"/>
                          </a:stretch>
                        </a:blipFill>
                      </a:tcPr>
                    </a:tc>
                    <a:extLst>
                      <a:ext uri="{0D108BD9-81ED-4DB2-BD59-A6C34878D82A}">
                        <a16:rowId xmlns:a16="http://schemas.microsoft.com/office/drawing/2014/main" val="10001"/>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豆浆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70155" t="-201786" r="-401163" b="-214286"/>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03207" t="-201786" r="-201749" b="-2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烧碱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4623" t="-201786" r="-387" b="-214286"/>
                          </a:stretch>
                        </a:blipFill>
                      </a:tcPr>
                    </a:tc>
                    <a:extLst>
                      <a:ext uri="{0D108BD9-81ED-4DB2-BD59-A6C34878D82A}">
                        <a16:rowId xmlns:a16="http://schemas.microsoft.com/office/drawing/2014/main" val="10002"/>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稀硫酸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石墨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03207" t="-301786" r="-201749" b="-1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氨气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4623" t="-301786" r="-387" b="-114286"/>
                          </a:stretch>
                        </a:blipFill>
                      </a:tcPr>
                    </a:tc>
                    <a:extLst>
                      <a:ext uri="{0D108BD9-81ED-4DB2-BD59-A6C34878D82A}">
                        <a16:rowId xmlns:a16="http://schemas.microsoft.com/office/drawing/2014/main" val="10003"/>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冰水混合物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生石灰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03207" t="-401786" r="-201749" b="-14286"/>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纯碱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4623" t="-401786" r="-387" b="-14286"/>
                          </a:stretch>
                        </a:blipFill>
                      </a:tcPr>
                    </a:tc>
                    <a:extLst>
                      <a:ext uri="{0D108BD9-81ED-4DB2-BD59-A6C34878D82A}">
                        <a16:rowId xmlns:a16="http://schemas.microsoft.com/office/drawing/2014/main" val="10004"/>
                      </a:ext>
                    </a:extLst>
                  </a:tr>
                </a:tbl>
              </a:graphicData>
            </a:graphic>
          </p:graphicFrame>
        </mc:Fallback>
      </mc:AlternateContent>
      <p:sp>
        <p:nvSpPr>
          <p:cNvPr id="4" name="QB_6_AN.11_1#4b31e3087.bracket?vop=1&amp;pid=f6c2f8199&amp;color=0,0,0&amp;vpa=8&amp;vtp=1"/>
          <p:cNvSpPr/>
          <p:nvPr/>
        </p:nvSpPr>
        <p:spPr>
          <a:xfrm>
            <a:off x="9359360" y="1075817"/>
            <a:ext cx="309563"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B</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O_6_BD.102_1#30a1ef87a?vop=1&amp;pid=a9479594c&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按要求书写下列离子方程式或化学方程式：</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3" name="QB_7_BD.103_1#84212b515?vop=1&amp;pid=30a1ef87a&amp;color=0,0,0&amp;vtp=1&amp;bbb=1"/>
              <p:cNvSpPr/>
              <p:nvPr/>
            </p:nvSpPr>
            <p:spPr>
              <a:xfrm>
                <a:off x="832104" y="1529890"/>
                <a:ext cx="10533888" cy="25146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（1）写出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溶液中加入稀硫酸的离子方程式：</a:t>
                </a:r>
                <a:r>
                  <a:rPr lang="en-US" altLang="zh-CN" sz="1800" i="0">
                    <a:solidFill>
                      <a:srgbClr val="000000"/>
                    </a:solidFill>
                    <a:latin typeface="SimSun" pitchFamily="34" charset="0"/>
                    <a:ea typeface="SimSun" pitchFamily="34" charset="-122"/>
                    <a:cs typeface="SimSun" pitchFamily="34" charset="-120"/>
                  </a:rPr>
                  <a:t>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（2</a:t>
                </a:r>
                <a:r>
                  <a:rPr lang="en-US" altLang="zh-CN">
                    <a:solidFill>
                      <a:srgbClr val="000000"/>
                    </a:solidFill>
                    <a:latin typeface="微软雅黑" pitchFamily="34" charset="0"/>
                    <a:ea typeface="微软雅黑" pitchFamily="34" charset="-122"/>
                    <a:cs typeface="微软雅黑" pitchFamily="34" charset="-120"/>
                  </a:rPr>
                  <a:t>）写出将铁屑加入</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溶液中的离子方程式：</a:t>
                </a:r>
                <a:r>
                  <a:rPr lang="en-US" altLang="zh-CN">
                    <a:solidFill>
                      <a:srgbClr val="000000"/>
                    </a:solidFill>
                    <a:latin typeface="SimSun" pitchFamily="34" charset="0"/>
                    <a:ea typeface="SimSun" pitchFamily="34" charset="-122"/>
                    <a:cs typeface="SimSun" pitchFamily="34" charset="-120"/>
                  </a:rPr>
                  <a:t>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（3</a:t>
                </a:r>
                <a:r>
                  <a:rPr lang="en-US" altLang="zh-CN">
                    <a:solidFill>
                      <a:srgbClr val="000000"/>
                    </a:solidFill>
                    <a:latin typeface="微软雅黑" pitchFamily="34" charset="0"/>
                    <a:ea typeface="微软雅黑" pitchFamily="34" charset="-122"/>
                    <a:cs typeface="微软雅黑" pitchFamily="34" charset="-120"/>
                  </a:rPr>
                  <a:t>）将</a:t>
                </a:r>
                <a14:m>
                  <m:oMath xmlns:m="http://schemas.openxmlformats.org/officeDocument/2006/math">
                    <m:d>
                      <m:dPr>
                        <m:begChr m:val=""/>
                        <m:endChr m:val=""/>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Cu</m:t>
                            </m:r>
                          </m:e>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Cu</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改写成一个化学方程式：</a:t>
                </a:r>
                <a:r>
                  <a:rPr lang="en-US" altLang="zh-CN">
                    <a:solidFill>
                      <a:srgbClr val="000000"/>
                    </a:solidFill>
                    <a:latin typeface="SimSun" pitchFamily="34" charset="0"/>
                    <a:ea typeface="SimSun" pitchFamily="34" charset="-122"/>
                    <a:cs typeface="SimSun" pitchFamily="34" charset="-120"/>
                  </a:rPr>
                  <a:t>______________________________________</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（4</a:t>
                </a:r>
                <a:r>
                  <a:rPr lang="en-US" altLang="zh-CN">
                    <a:solidFill>
                      <a:srgbClr val="000000"/>
                    </a:solidFill>
                    <a:latin typeface="微软雅黑" pitchFamily="34" charset="0"/>
                    <a:ea typeface="微软雅黑" pitchFamily="34" charset="-122"/>
                    <a:cs typeface="微软雅黑" pitchFamily="34" charset="-120"/>
                  </a:rPr>
                  <a:t>）将</a:t>
                </a:r>
                <a14:m>
                  <m:oMath xmlns:m="http://schemas.openxmlformats.org/officeDocument/2006/math">
                    <m:d>
                      <m:dPr>
                        <m:begChr m:val=""/>
                        <m:endChr m:val=""/>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改写成一个化学方程式：</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____________________________________________________________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3" name="QB_7_BD.103_1#84212b515?vop=1&amp;pid=30a1ef87a&amp;color=0,0,0&amp;vtp=1&amp;bbb=1"/>
              <p:cNvSpPr>
                <a:spLocks noRot="1" noChangeAspect="1" noMove="1" noResize="1" noEditPoints="1" noAdjustHandles="1" noChangeArrowheads="1" noChangeShapeType="1" noTextEdit="1"/>
              </p:cNvSpPr>
              <p:nvPr/>
            </p:nvSpPr>
            <p:spPr>
              <a:xfrm>
                <a:off x="832104" y="1529890"/>
                <a:ext cx="10533888" cy="2514600"/>
              </a:xfrm>
              <a:prstGeom prst="rect">
                <a:avLst/>
              </a:prstGeom>
              <a:blipFill>
                <a:blip r:embed="rId3"/>
                <a:stretch>
                  <a:fillRect l="-1389" r="-521" b="-364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104_1#84212b515.blank?vop=1&amp;pid=30a1ef87a&amp;color=0,0,0&amp;vpa=54&amp;vtp=1&amp;bbb=1&amp;rh=23.75"/>
              <p:cNvSpPr/>
              <p:nvPr/>
            </p:nvSpPr>
            <p:spPr>
              <a:xfrm>
                <a:off x="6310440" y="1545963"/>
                <a:ext cx="2547747"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104_1#84212b515.blank?vop=1&amp;pid=30a1ef87a&amp;color=0,0,0&amp;vpa=54&amp;vtp=1&amp;bbb=1&amp;rh=23.75"/>
              <p:cNvSpPr>
                <a:spLocks noRot="1" noChangeAspect="1" noMove="1" noResize="1" noEditPoints="1" noAdjustHandles="1" noChangeArrowheads="1" noChangeShapeType="1" noTextEdit="1"/>
              </p:cNvSpPr>
              <p:nvPr/>
            </p:nvSpPr>
            <p:spPr>
              <a:xfrm>
                <a:off x="6310440" y="1545963"/>
                <a:ext cx="2547747" cy="301625"/>
              </a:xfrm>
              <a:prstGeom prst="rect">
                <a:avLst/>
              </a:prstGeom>
              <a:blipFill>
                <a:blip r:embed="rId4"/>
                <a:stretch>
                  <a:fillRect l="-957" r="-957" b="-2449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N.106_1#84212b515.blank?vop=1&amp;pid=30a1ef87a&amp;color=0,0,0&amp;vpa=55&amp;vtp=1&amp;bbb=1&amp;rh=23.75"/>
              <p:cNvSpPr/>
              <p:nvPr/>
            </p:nvSpPr>
            <p:spPr>
              <a:xfrm>
                <a:off x="5950140" y="1971921"/>
                <a:ext cx="2497011"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Fe</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Cu</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7_AN.106_1#84212b515.blank?vop=1&amp;pid=30a1ef87a&amp;color=0,0,0&amp;vpa=55&amp;vtp=1&amp;bbb=1&amp;rh=23.75"/>
              <p:cNvSpPr>
                <a:spLocks noRot="1" noChangeAspect="1" noMove="1" noResize="1" noEditPoints="1" noAdjustHandles="1" noChangeArrowheads="1" noChangeShapeType="1" noTextEdit="1"/>
              </p:cNvSpPr>
              <p:nvPr/>
            </p:nvSpPr>
            <p:spPr>
              <a:xfrm>
                <a:off x="5950140" y="1971921"/>
                <a:ext cx="2497011" cy="301625"/>
              </a:xfrm>
              <a:prstGeom prst="rect">
                <a:avLst/>
              </a:prstGeom>
              <a:blipFill>
                <a:blip r:embed="rId5"/>
                <a:stretch>
                  <a:fillRect l="-976" r="-732" b="-2200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7_AN.108_1#84212b515.blank?vop=1&amp;pid=30a1ef87a&amp;color=0,0,0&amp;vpa=56&amp;vtp=1&amp;bbb=1&amp;hb=1"/>
              <p:cNvSpPr/>
              <p:nvPr/>
            </p:nvSpPr>
            <p:spPr>
              <a:xfrm>
                <a:off x="832104" y="2270356"/>
                <a:ext cx="10531904" cy="914400"/>
              </a:xfrm>
              <a:prstGeom prst="rect">
                <a:avLst/>
              </a:prstGeom>
              <a:noFill/>
              <a:ln/>
            </p:spPr>
            <p:txBody>
              <a:bodyPr wrap="square" lIns="0" tIns="0" rIns="0" bIns="0" rtlCol="0" anchor="t"/>
              <a:lstStyle/>
              <a:p>
                <a:pPr latinLnBrk="1">
                  <a:lnSpc>
                    <a:spcPts val="3586"/>
                  </a:lnSpc>
                </a:pPr>
                <a:r>
                  <a:rPr lang="en-US" altLang="zh-CN" b="0" i="0" kern="0" dirty="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NaOH</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p>
              <a:p>
                <a:pPr latinLnBrk="1">
                  <a:lnSpc>
                    <a:spcPts val="3586"/>
                  </a:lnSpc>
                </a:pPr>
                <a:r>
                  <a:rPr lang="en-US" altLang="zh-CN" b="0" i="0" dirty="0">
                    <a:solidFill>
                      <a:srgbClr val="FF0000"/>
                    </a:solidFill>
                    <a:latin typeface="微软雅黑" pitchFamily="34" charset="0"/>
                    <a:ea typeface="微软雅黑" pitchFamily="34" charset="-122"/>
                    <a:cs typeface="微软雅黑" pitchFamily="34" charset="-120"/>
                  </a:rPr>
                  <a:t>（答案不唯一）</a:t>
                </a:r>
                <a:endParaRPr lang="en-US" altLang="zh-CN" sz="100" dirty="0">
                  <a:solidFill>
                    <a:srgbClr val="FF0000"/>
                  </a:solidFill>
                </a:endParaRPr>
              </a:p>
            </p:txBody>
          </p:sp>
        </mc:Choice>
        <mc:Fallback>
          <p:sp>
            <p:nvSpPr>
              <p:cNvPr id="8" name="QB_7_AN.108_1#84212b515.blank?vop=1&amp;pid=30a1ef87a&amp;color=0,0,0&amp;vpa=56&amp;vtp=1&amp;bbb=1&amp;hb=1"/>
              <p:cNvSpPr>
                <a:spLocks noRot="1" noChangeAspect="1" noMove="1" noResize="1" noEditPoints="1" noAdjustHandles="1" noChangeArrowheads="1" noChangeShapeType="1" noTextEdit="1"/>
              </p:cNvSpPr>
              <p:nvPr/>
            </p:nvSpPr>
            <p:spPr>
              <a:xfrm>
                <a:off x="832104" y="2270356"/>
                <a:ext cx="10531904" cy="914400"/>
              </a:xfrm>
              <a:prstGeom prst="rect">
                <a:avLst/>
              </a:prstGeom>
              <a:blipFill>
                <a:blip r:embed="rId6"/>
                <a:stretch>
                  <a:fillRect l="-1390" b="-933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7_AN.110_1#84212b515.blank?vop=1&amp;pid=30a1ef87a&amp;color=0,0,0&amp;vpa=57&amp;vtp=1&amp;bbb=1"/>
              <p:cNvSpPr/>
              <p:nvPr/>
            </p:nvSpPr>
            <p:spPr>
              <a:xfrm>
                <a:off x="1142460" y="3648702"/>
                <a:ext cx="6207570" cy="304800"/>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b="0" i="0" dirty="0">
                    <a:solidFill>
                      <a:srgbClr val="FF0000"/>
                    </a:solidFill>
                    <a:latin typeface="SimSun" pitchFamily="34" charset="0"/>
                    <a:ea typeface="SimSun" pitchFamily="34" charset="-122"/>
                    <a:cs typeface="SimSun" pitchFamily="34" charset="-120"/>
                  </a:rPr>
                  <a:t> </a:t>
                </a:r>
                <a:r>
                  <a:rPr lang="en-US" altLang="zh-CN" b="0" i="0" dirty="0">
                    <a:solidFill>
                      <a:srgbClr val="FF0000"/>
                    </a:solidFill>
                    <a:latin typeface="微软雅黑" pitchFamily="34" charset="0"/>
                    <a:ea typeface="微软雅黑" pitchFamily="34" charset="-122"/>
                    <a:cs typeface="微软雅黑" pitchFamily="34" charset="-120"/>
                  </a:rPr>
                  <a:t>（答案不唯一）</a:t>
                </a:r>
                <a:endParaRPr lang="en-US" altLang="zh-CN" sz="100" dirty="0">
                  <a:solidFill>
                    <a:srgbClr val="FF0000"/>
                  </a:solidFill>
                </a:endParaRPr>
              </a:p>
            </p:txBody>
          </p:sp>
        </mc:Choice>
        <mc:Fallback xmlns="">
          <p:sp>
            <p:nvSpPr>
              <p:cNvPr id="10" name="QB_7_AN.110_1#84212b515.blank?vop=1&amp;pid=30a1ef87a&amp;color=0,0,0&amp;vpa=57&amp;vtp=1&amp;bbb=1"/>
              <p:cNvSpPr>
                <a:spLocks noRot="1" noChangeAspect="1" noMove="1" noResize="1" noEditPoints="1" noAdjustHandles="1" noChangeArrowheads="1" noChangeShapeType="1" noTextEdit="1"/>
              </p:cNvSpPr>
              <p:nvPr/>
            </p:nvSpPr>
            <p:spPr>
              <a:xfrm>
                <a:off x="1142460" y="3648702"/>
                <a:ext cx="6207570" cy="304800"/>
              </a:xfrm>
              <a:prstGeom prst="rect">
                <a:avLst/>
              </a:prstGeom>
              <a:blipFill>
                <a:blip r:embed="rId7"/>
                <a:stretch>
                  <a:fillRect l="-98" t="-22000" r="-1079" b="-40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bg/>
                                          </p:spTgt>
                                        </p:tgtEl>
                                        <p:attrNameLst>
                                          <p:attrName>style.visibility</p:attrName>
                                        </p:attrNameLst>
                                      </p:cBhvr>
                                      <p:to>
                                        <p:strVal val="visible"/>
                                      </p:to>
                                    </p:set>
                                    <p:anim calcmode="lin" valueType="num">
                                      <p:cBhvr additive="base">
                                        <p:cTn id="2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 calcmode="lin" valueType="num">
                                      <p:cBhvr additive="base">
                                        <p:cTn id="3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bg/>
                                          </p:spTgt>
                                        </p:tgtEl>
                                        <p:attrNameLst>
                                          <p:attrName>style.visibility</p:attrName>
                                        </p:attrNameLst>
                                      </p:cBhvr>
                                      <p:to>
                                        <p:strVal val="visible"/>
                                      </p:to>
                                    </p:set>
                                    <p:anim calcmode="lin" valueType="num">
                                      <p:cBhvr additive="base">
                                        <p:cTn id="4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 calcmode="lin" valueType="num">
                                      <p:cBhvr additive="base">
                                        <p:cTn id="4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10"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O_6_BD.111_1#f19105749?vop=1&amp;pid=a9479594c&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写出下列反应的离子方程式：</a:t>
            </a:r>
            <a:endParaRPr lang="en-US" altLang="zh-CN" sz="1800" dirty="0">
              <a:solidFill>
                <a:srgbClr val="000000"/>
              </a:solidFill>
            </a:endParaRPr>
          </a:p>
        </p:txBody>
      </p:sp>
      <p:sp>
        <p:nvSpPr>
          <p:cNvPr id="3" name="QB_7_BD.112_1#06a153b08?vop=1&amp;pid=f19105749&amp;color=0,0,0&amp;vtp=1&amp;bbb=1&amp;hb=1"/>
          <p:cNvSpPr/>
          <p:nvPr/>
        </p:nvSpPr>
        <p:spPr>
          <a:xfrm>
            <a:off x="832104" y="152989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（1）实验室用碳酸钙与稀盐酸反应制取二氧化碳气体</a:t>
            </a:r>
            <a:r>
              <a:rPr lang="en-US" altLang="zh-CN" sz="1800" b="0" i="0">
                <a:solidFill>
                  <a:srgbClr val="000000"/>
                </a:solidFill>
                <a:latin typeface="微软雅黑" pitchFamily="34" charset="0"/>
                <a:ea typeface="微软雅黑" pitchFamily="34" charset="-122"/>
                <a:cs typeface="微软雅黑" pitchFamily="34" charset="-120"/>
              </a:rPr>
              <a:t>，反应的离子方程式为</a:t>
            </a:r>
            <a:r>
              <a:rPr lang="en-US" altLang="zh-CN" sz="1800" i="0">
                <a:solidFill>
                  <a:srgbClr val="000000"/>
                </a:solidFill>
                <a:latin typeface="SimSun" pitchFamily="34" charset="0"/>
                <a:ea typeface="SimSun" pitchFamily="34" charset="-122"/>
                <a:cs typeface="SimSun" pitchFamily="34" charset="-120"/>
              </a:rPr>
              <a:t>________________________</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___________________________________________________________________________________________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4" name="QB_7_AN.113_1#06a153b08.blank?vop=1&amp;pid=f19105749&amp;color=0,0,0&amp;vpa=58&amp;vtp=1&amp;bbb=1&amp;rh=23.75&amp;hb=1"/>
              <p:cNvSpPr/>
              <p:nvPr/>
            </p:nvSpPr>
            <p:spPr>
              <a:xfrm>
                <a:off x="832104" y="1491790"/>
                <a:ext cx="10531904" cy="838200"/>
              </a:xfrm>
              <a:prstGeom prst="rect">
                <a:avLst/>
              </a:prstGeom>
              <a:noFill/>
              <a:ln/>
            </p:spPr>
            <p:txBody>
              <a:bodyPr wrap="square" lIns="0" tIns="0" rIns="0" bIns="0" rtlCol="0" anchor="t"/>
              <a:lstStyle/>
              <a:p>
                <a:pPr latinLnBrk="1">
                  <a:lnSpc>
                    <a:spcPts val="3264"/>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113_1#06a153b08.blank?vop=1&amp;pid=f19105749&amp;color=0,0,0&amp;vpa=58&amp;vtp=1&amp;bbb=1&amp;rh=23.75&amp;hb=1"/>
              <p:cNvSpPr>
                <a:spLocks noRot="1" noChangeAspect="1" noMove="1" noResize="1" noEditPoints="1" noAdjustHandles="1" noChangeArrowheads="1" noChangeShapeType="1" noTextEdit="1"/>
              </p:cNvSpPr>
              <p:nvPr/>
            </p:nvSpPr>
            <p:spPr>
              <a:xfrm>
                <a:off x="832104" y="1491790"/>
                <a:ext cx="10531904" cy="838200"/>
              </a:xfrm>
              <a:prstGeom prst="rect">
                <a:avLst/>
              </a:prstGeom>
              <a:blipFill>
                <a:blip r:embed="rId3"/>
                <a:stretch>
                  <a:fillRect l="-81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BD.114_1#399bada1b?sp=1&amp;vop=1&amp;pid=f19105749&amp;color=0,0,0&amp;vtp=1&amp;bbb=1&amp;hb=1"/>
              <p:cNvSpPr/>
              <p:nvPr/>
            </p:nvSpPr>
            <p:spPr>
              <a:xfrm>
                <a:off x="832104" y="2393490"/>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（2）将表面附有铁锈</a:t>
                </a:r>
                <a:r>
                  <a:rPr lang="en-US" altLang="zh-CN" sz="1800" b="0" i="0">
                    <a:solidFill>
                      <a:srgbClr val="000000"/>
                    </a:solidFill>
                    <a:latin typeface="微软雅黑" pitchFamily="34" charset="0"/>
                    <a:ea typeface="微软雅黑" pitchFamily="34" charset="-122"/>
                    <a:cs typeface="微软雅黑" pitchFamily="34" charset="-120"/>
                  </a:rPr>
                  <a:t>（主要成分是</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）的铁钉放入稀硫酸中</a:t>
                </a:r>
                <a:r>
                  <a:rPr lang="en-US" altLang="zh-CN" sz="1800" b="0" i="0">
                    <a:solidFill>
                      <a:srgbClr val="000000"/>
                    </a:solidFill>
                    <a:latin typeface="微软雅黑" pitchFamily="34" charset="0"/>
                    <a:ea typeface="微软雅黑" pitchFamily="34" charset="-122"/>
                    <a:cs typeface="微软雅黑" pitchFamily="34" charset="-120"/>
                  </a:rPr>
                  <a:t>，开始时反应的离子方程式为</a:t>
                </a:r>
                <a:r>
                  <a:rPr lang="en-US" altLang="zh-CN" sz="1800" i="0">
                    <a:solidFill>
                      <a:srgbClr val="000000"/>
                    </a:solidFill>
                    <a:latin typeface="SimSun" pitchFamily="34" charset="0"/>
                    <a:ea typeface="SimSun" pitchFamily="34" charset="-122"/>
                    <a:cs typeface="SimSun" pitchFamily="34" charset="-120"/>
                  </a:rPr>
                  <a:t>_________</a:t>
                </a:r>
              </a:p>
              <a:p>
                <a:pPr latinLnBrk="1">
                  <a:lnSpc>
                    <a:spcPts val="3300"/>
                  </a:lnSpc>
                </a:pPr>
                <a:r>
                  <a:rPr lang="en-US" altLang="zh-CN" sz="1800" i="0">
                    <a:solidFill>
                      <a:srgbClr val="000000"/>
                    </a:solidFill>
                    <a:latin typeface="SimSun" pitchFamily="34" charset="0"/>
                    <a:ea typeface="SimSun" pitchFamily="34" charset="-122"/>
                    <a:cs typeface="SimSun" pitchFamily="34" charset="-120"/>
                  </a:rPr>
                  <a:t>____________________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反应片刻后，可观察到有气体产生</a:t>
                </a:r>
                <a:r>
                  <a:rPr lang="en-US" altLang="zh-CN" sz="1800" b="0" i="0">
                    <a:solidFill>
                      <a:srgbClr val="000000"/>
                    </a:solidFill>
                    <a:latin typeface="微软雅黑" pitchFamily="34" charset="0"/>
                    <a:ea typeface="微软雅黑" pitchFamily="34" charset="-122"/>
                    <a:cs typeface="微软雅黑" pitchFamily="34" charset="-120"/>
                  </a:rPr>
                  <a:t>，反应的离子方程式为</a:t>
                </a:r>
                <a:r>
                  <a:rPr lang="en-US" altLang="zh-CN" sz="1800" i="0">
                    <a:solidFill>
                      <a:srgbClr val="000000"/>
                    </a:solidFill>
                    <a:latin typeface="SimSun" pitchFamily="34" charset="0"/>
                    <a:ea typeface="SimSun" pitchFamily="34" charset="-122"/>
                    <a:cs typeface="SimSun" pitchFamily="34" charset="-120"/>
                  </a:rPr>
                  <a:t>____________________</a:t>
                </a:r>
              </a:p>
              <a:p>
                <a:pPr latinLnBrk="1">
                  <a:lnSpc>
                    <a:spcPts val="3300"/>
                  </a:lnSpc>
                </a:pPr>
                <a:r>
                  <a:rPr lang="en-US" altLang="zh-CN" sz="1800" i="0">
                    <a:solidFill>
                      <a:srgbClr val="000000"/>
                    </a:solidFill>
                    <a:latin typeface="SimSun" pitchFamily="34" charset="0"/>
                    <a:ea typeface="SimSun" pitchFamily="34" charset="-122"/>
                    <a:cs typeface="SimSun" pitchFamily="34" charset="-120"/>
                  </a:rPr>
                  <a:t>____________________________________________________________________________________________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若</a:t>
                </a:r>
                <a:r>
                  <a:rPr lang="en-US" altLang="zh-CN" sz="1800" b="0" i="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溶液处理铁钉，有同样的效果</a:t>
                </a:r>
                <a:r>
                  <a:rPr lang="en-US" altLang="zh-CN" sz="18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溶液与</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溶液混合</a:t>
                </a:r>
                <a:r>
                  <a:rPr lang="en-US" altLang="zh-CN" sz="1800" b="0" i="0">
                    <a:solidFill>
                      <a:srgbClr val="000000"/>
                    </a:solidFill>
                    <a:latin typeface="微软雅黑" pitchFamily="34" charset="0"/>
                    <a:ea typeface="微软雅黑" pitchFamily="34" charset="-122"/>
                    <a:cs typeface="微软雅黑" pitchFamily="34" charset="-120"/>
                  </a:rPr>
                  <a:t>，发生反应的离子方程式为</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5" name="QB_7_BD.114_1#399bada1b?sp=1&amp;vop=1&amp;pid=f19105749&amp;color=0,0,0&amp;vtp=1&amp;bbb=1&amp;hb=1"/>
              <p:cNvSpPr>
                <a:spLocks noRot="1" noChangeAspect="1" noMove="1" noResize="1" noEditPoints="1" noAdjustHandles="1" noChangeArrowheads="1" noChangeShapeType="1" noTextEdit="1"/>
              </p:cNvSpPr>
              <p:nvPr/>
            </p:nvSpPr>
            <p:spPr>
              <a:xfrm>
                <a:off x="832104" y="2393490"/>
                <a:ext cx="10533888" cy="2095500"/>
              </a:xfrm>
              <a:prstGeom prst="rect">
                <a:avLst/>
              </a:prstGeom>
              <a:blipFill>
                <a:blip r:embed="rId4"/>
                <a:stretch>
                  <a:fillRect l="-1389" r="-3530" b="-466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N.115_1#399bada1b.blank?vop=1&amp;pid=f19105749&amp;color=0,0,0&amp;vpa=59&amp;vtp=1&amp;bbb=1&amp;rh=23.75&amp;hb=1"/>
              <p:cNvSpPr/>
              <p:nvPr/>
            </p:nvSpPr>
            <p:spPr>
              <a:xfrm>
                <a:off x="832104" y="2355390"/>
                <a:ext cx="10531904" cy="812800"/>
              </a:xfrm>
              <a:prstGeom prst="rect">
                <a:avLst/>
              </a:prstGeom>
              <a:noFill/>
              <a:ln/>
            </p:spPr>
            <p:txBody>
              <a:bodyPr wrap="square" lIns="0" tIns="0" rIns="0" bIns="0" rtlCol="0" anchor="t"/>
              <a:lstStyle/>
              <a:p>
                <a:pPr latinLnBrk="1">
                  <a:lnSpc>
                    <a:spcPts val="3177"/>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+6</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7_AN.115_1#399bada1b.blank?vop=1&amp;pid=f19105749&amp;color=0,0,0&amp;vpa=59&amp;vtp=1&amp;bbb=1&amp;rh=23.75&amp;hb=1"/>
              <p:cNvSpPr>
                <a:spLocks noRot="1" noChangeAspect="1" noMove="1" noResize="1" noEditPoints="1" noAdjustHandles="1" noChangeArrowheads="1" noChangeShapeType="1" noTextEdit="1"/>
              </p:cNvSpPr>
              <p:nvPr/>
            </p:nvSpPr>
            <p:spPr>
              <a:xfrm>
                <a:off x="832104" y="2355390"/>
                <a:ext cx="10531904" cy="812800"/>
              </a:xfrm>
              <a:prstGeom prst="rect">
                <a:avLst/>
              </a:prstGeom>
              <a:blipFill>
                <a:blip r:embed="rId5"/>
                <a:stretch>
                  <a:fillRect l="-811" b="-447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7_AN.116_1#399bada1b.blank?vop=1&amp;pid=f19105749&amp;color=0,0,0&amp;vpa=60&amp;vtp=1&amp;bbb=1&amp;hb=1"/>
              <p:cNvSpPr/>
              <p:nvPr/>
            </p:nvSpPr>
            <p:spPr>
              <a:xfrm>
                <a:off x="832104" y="2774490"/>
                <a:ext cx="10531904" cy="914400"/>
              </a:xfrm>
              <a:prstGeom prst="rect">
                <a:avLst/>
              </a:prstGeom>
              <a:noFill/>
              <a:ln/>
            </p:spPr>
            <p:txBody>
              <a:bodyPr wrap="square" lIns="0" tIns="0" rIns="0" bIns="0" rtlCol="0" anchor="t"/>
              <a:lstStyle/>
              <a:p>
                <a:pPr latinLnBrk="1">
                  <a:lnSpc>
                    <a:spcPts val="3586"/>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7_AN.116_1#399bada1b.blank?vop=1&amp;pid=f19105749&amp;color=0,0,0&amp;vpa=60&amp;vtp=1&amp;bbb=1&amp;hb=1"/>
              <p:cNvSpPr>
                <a:spLocks noRot="1" noChangeAspect="1" noMove="1" noResize="1" noEditPoints="1" noAdjustHandles="1" noChangeArrowheads="1" noChangeShapeType="1" noTextEdit="1"/>
              </p:cNvSpPr>
              <p:nvPr/>
            </p:nvSpPr>
            <p:spPr>
              <a:xfrm>
                <a:off x="832104" y="2774490"/>
                <a:ext cx="10531904" cy="914400"/>
              </a:xfrm>
              <a:prstGeom prst="rect">
                <a:avLst/>
              </a:prstGeom>
              <a:blipFill>
                <a:blip r:embed="rId6"/>
                <a:stretch>
                  <a:fillRect l="-81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7_AN.117_1#399bada1b.blank?vop=1&amp;pid=f19105749&amp;color=0,0,0&amp;vpa=61&amp;vtp=1&amp;bbb=1"/>
              <p:cNvSpPr/>
              <p:nvPr/>
            </p:nvSpPr>
            <p:spPr>
              <a:xfrm>
                <a:off x="836866" y="4087487"/>
                <a:ext cx="1943100" cy="304800"/>
              </a:xfrm>
              <a:prstGeom prst="rect">
                <a:avLst/>
              </a:prstGeom>
              <a:noFill/>
              <a:ln/>
            </p:spPr>
            <p:txBody>
              <a:bodyPr wrap="none" lIns="0" tIns="0" rIns="0" bIns="0" rtlCol="0" anchor="t"/>
              <a:lstStyle/>
              <a:p>
                <a:pPr algn="ctr" latinLnBrk="1">
                  <a:lnSpc>
                    <a:spcPts val="24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7_AN.117_1#399bada1b.blank?vop=1&amp;pid=f19105749&amp;color=0,0,0&amp;vpa=61&amp;vtp=1&amp;bbb=1"/>
              <p:cNvSpPr>
                <a:spLocks noRot="1" noChangeAspect="1" noMove="1" noResize="1" noEditPoints="1" noAdjustHandles="1" noChangeArrowheads="1" noChangeShapeType="1" noTextEdit="1"/>
              </p:cNvSpPr>
              <p:nvPr/>
            </p:nvSpPr>
            <p:spPr>
              <a:xfrm>
                <a:off x="836866" y="4087487"/>
                <a:ext cx="1943100" cy="304800"/>
              </a:xfrm>
              <a:prstGeom prst="rect">
                <a:avLst/>
              </a:prstGeom>
              <a:blipFill>
                <a:blip r:embed="rId7"/>
                <a:stretch>
                  <a:fillRect l="-940" r="-1567"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 calcmode="lin" valueType="num">
                                      <p:cBhvr additive="base">
                                        <p:cTn id="4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P spid="8"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6_BD.118_1#1969a6591?vop=1&amp;pid=618f4fa55&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易错题</a:t>
            </a:r>
            <a:r>
              <a:rPr lang="en-US" altLang="zh-CN" sz="1800" b="0" i="0" dirty="0">
                <a:solidFill>
                  <a:srgbClr val="000000"/>
                </a:solidFill>
                <a:latin typeface="微软雅黑" pitchFamily="34" charset="0"/>
                <a:ea typeface="微软雅黑" pitchFamily="34" charset="-122"/>
                <a:cs typeface="微软雅黑" pitchFamily="34" charset="-120"/>
              </a:rPr>
              <a:t>在无色溶液中，</a:t>
            </a:r>
            <a:r>
              <a:rPr lang="en-US" altLang="zh-CN" sz="1800" b="0" i="0">
                <a:solidFill>
                  <a:srgbClr val="000000"/>
                </a:solidFill>
                <a:latin typeface="微软雅黑" pitchFamily="34" charset="0"/>
                <a:ea typeface="微软雅黑" pitchFamily="34" charset="-122"/>
                <a:cs typeface="微软雅黑" pitchFamily="34" charset="-120"/>
              </a:rPr>
              <a:t>下列离子能大量共存的是(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19_1#1969a6591.bracket?vop=1&amp;pid=618f4fa55&amp;color=0,0,0&amp;vpa=62&amp;vtp=1"/>
          <p:cNvSpPr/>
          <p:nvPr/>
        </p:nvSpPr>
        <p:spPr>
          <a:xfrm>
            <a:off x="58160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18_2#1969a6591.choices?vop=1&amp;pid=618f4fa55&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118_2#1969a6591.choices?vop=1&amp;pid=618f4fa55&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6_BD.120_1#ec478dc64?vop=1&amp;pid=618f4fa55&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下列各组离子中，在碱性溶液里能大量共存，并且溶液无色、</a:t>
            </a:r>
            <a:r>
              <a:rPr lang="en-US" altLang="zh-CN" sz="1800" b="0" i="0">
                <a:solidFill>
                  <a:srgbClr val="000000"/>
                </a:solidFill>
                <a:latin typeface="微软雅黑" pitchFamily="34" charset="0"/>
                <a:ea typeface="微软雅黑" pitchFamily="34" charset="-122"/>
                <a:cs typeface="微软雅黑" pitchFamily="34" charset="-120"/>
              </a:rPr>
              <a:t>透明的是(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21_1#ec478dc64.bracket?vop=1&amp;pid=618f4fa55&amp;color=0,0,0&amp;vpa=63&amp;vtp=1"/>
          <p:cNvSpPr/>
          <p:nvPr/>
        </p:nvSpPr>
        <p:spPr>
          <a:xfrm>
            <a:off x="81020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120_2#ec478dc64.choices?vop=1&amp;pid=618f4fa55&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120_2#ec478dc64.choices?vop=1&amp;pid=618f4fa55&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BD.122_1#ddb3808c2?vop=1&amp;pid=618f4fa55&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下列指定溶液中的离子能大量共存的是(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23_1#ddb3808c2.bracket?vop=1&amp;pid=618f4fa55&amp;color=0,0,0&amp;vpa=64&amp;vtp=1"/>
          <p:cNvSpPr/>
          <p:nvPr/>
        </p:nvSpPr>
        <p:spPr>
          <a:xfrm>
            <a:off x="49143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122_2#ddb3808c2.choices?vop=1&amp;pid=618f4fa55&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使无色酚酞溶液呈红色的溶液中：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透明的溶液中：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使紫色石蕊溶液呈红色的溶液中：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强酸性溶液中：</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122_2#ddb3808c2.choices?vop=1&amp;pid=618f4fa55&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6_BD.124_1#4acf5de50?vop=1&amp;pid=618f4fa55&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下列各组离子一定能大量共存的是(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25_1#4acf5de50.bracket?vop=1&amp;pid=618f4fa55&amp;color=0,0,0&amp;vpa=65&amp;vtp=1"/>
          <p:cNvSpPr/>
          <p:nvPr/>
        </p:nvSpPr>
        <p:spPr>
          <a:xfrm>
            <a:off x="44444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6_BD.124_2#4acf5de50.choices?vop=1&amp;pid=618f4fa55&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在透明溶液中：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在含大量</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a:solidFill>
                      <a:srgbClr val="000000"/>
                    </a:solidFill>
                    <a:latin typeface="微软雅黑" pitchFamily="34" charset="0"/>
                    <a:ea typeface="微软雅黑" pitchFamily="34" charset="-122"/>
                    <a:cs typeface="微软雅黑" pitchFamily="34" charset="-120"/>
                  </a:rPr>
                  <a:t>的溶液中：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在强碱溶液中：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滴加紫色石蕊溶液显红色的溶液中：</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124_2#4acf5de50.choices?vop=1&amp;pid=618f4fa55&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BD.126_1#cb8addf81?vop=1&amp;pid=7153b30cb&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下列各组溶液，不用其他试剂，</a:t>
            </a:r>
            <a:r>
              <a:rPr lang="en-US" altLang="zh-CN" sz="1800" b="0" i="0">
                <a:solidFill>
                  <a:srgbClr val="000000"/>
                </a:solidFill>
                <a:latin typeface="微软雅黑" pitchFamily="34" charset="0"/>
                <a:ea typeface="微软雅黑" pitchFamily="34" charset="-122"/>
                <a:cs typeface="微软雅黑" pitchFamily="34" charset="-120"/>
              </a:rPr>
              <a:t>就可将它们区别开的是(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27_1#cb8addf81.bracket?vop=1&amp;pid=7153b30cb&amp;color=0,0,0&amp;vpa=66&amp;vtp=1"/>
          <p:cNvSpPr/>
          <p:nvPr/>
        </p:nvSpPr>
        <p:spPr>
          <a:xfrm>
            <a:off x="74162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sp>
        <p:nvSpPr>
          <p:cNvPr id="4" name="QC_6_BD.126_2#cb8addf81.choices?vop=1&amp;pid=7153b30cb&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氯化钾</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氢氧化钠</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硝酸钠</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硫酸铜</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盐酸</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硝酸银</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氯化钠</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硝酸钠</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氢氧化钠</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硫酸镁</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碳酸钠</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硫酸氢钠</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氯化钡</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硫酸钠</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氯化钙</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硝酸钙</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28_1#b360efede?sp=1&amp;vop=1&amp;pid=7153b30cb&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）通过海水晾晒可以得到粗盐，粗盐除含有</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外</a:t>
                </a:r>
                <a:r>
                  <a:rPr lang="en-US" altLang="zh-CN" sz="1800" b="0" i="0">
                    <a:solidFill>
                      <a:srgbClr val="000000"/>
                    </a:solidFill>
                    <a:latin typeface="微软雅黑" pitchFamily="34" charset="0"/>
                    <a:ea typeface="微软雅黑" pitchFamily="34" charset="-122"/>
                    <a:cs typeface="微软雅黑" pitchFamily="34" charset="-120"/>
                  </a:rPr>
                  <a:t>，还含有</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以及</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泥沙等杂质</a:t>
                </a:r>
                <a:r>
                  <a:rPr lang="en-US" altLang="zh-CN" b="0" i="0" dirty="0">
                    <a:solidFill>
                      <a:srgbClr val="000000"/>
                    </a:solidFill>
                    <a:latin typeface="微软雅黑" pitchFamily="34" charset="0"/>
                    <a:ea typeface="微软雅黑" pitchFamily="34" charset="-122"/>
                    <a:cs typeface="微软雅黑" pitchFamily="34" charset="-120"/>
                  </a:rPr>
                  <a:t>。以下是某兴趣小组制备精盐的实验方案，各步操作流程如图。</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128_1#b360efede?sp=1&amp;vop=1&amp;pid=7153b30cb&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pic>
        <p:nvPicPr>
          <p:cNvPr id="3" name="QC_6_BD.128_2#b360efede?vop=1&amp;pid=7153b30c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04488" y="2041644"/>
            <a:ext cx="4379976" cy="7040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AN.129_1#b360efede.bracket?vop=1&amp;pid=7153b30cb&amp;color=0,0,0&amp;vpa=67&amp;vtp=1&amp;bbb=1"/>
          <p:cNvSpPr/>
          <p:nvPr/>
        </p:nvSpPr>
        <p:spPr>
          <a:xfrm>
            <a:off x="10413460" y="1506720"/>
            <a:ext cx="4968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AC</a:t>
            </a:r>
            <a:endParaRPr lang="en-US" altLang="zh-CN" dirty="0"/>
          </a:p>
        </p:txBody>
      </p:sp>
      <mc:AlternateContent xmlns:mc="http://schemas.openxmlformats.org/markup-compatibility/2006" xmlns:a14="http://schemas.microsoft.com/office/drawing/2010/main">
        <mc:Choice Requires="a14">
          <p:sp>
            <p:nvSpPr>
              <p:cNvPr id="5" name="QC_6_BD.128_3#b360efede.choices?vop=1&amp;pid=7153b30cb&amp;color=0,0,0&amp;vtp=1&amp;bbb=1&amp;hb=1"/>
              <p:cNvSpPr/>
              <p:nvPr/>
            </p:nvSpPr>
            <p:spPr>
              <a:xfrm>
                <a:off x="832104" y="2879844"/>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实验过程中③、④步骤互换，对实验结果不影响</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实验过程中步骤</a:t>
                </a:r>
                <a:r>
                  <a:rPr lang="en-US" altLang="zh-CN" sz="1800" b="0" i="0">
                    <a:solidFill>
                      <a:srgbClr val="000000"/>
                    </a:solidFill>
                    <a:latin typeface="微软雅黑" pitchFamily="34" charset="0"/>
                    <a:ea typeface="微软雅黑" pitchFamily="34" charset="-122"/>
                    <a:cs typeface="微软雅黑" pitchFamily="34" charset="-120"/>
                  </a:rPr>
                  <a:t>④的目的仅是除去溶液中的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实验过程步骤⑥中向所得滤液中滴加盐酸，用玻璃棒搅拌，直到没有气泡冒出，并用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试纸检验使滤</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液呈中性或弱酸性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实验过程中步骤⑦中蒸发操作所用到的仪器是酒精灯、玻璃棒、烧杯、坩埚、铁架台（带铁圈）</a:t>
                </a:r>
                <a:endParaRPr lang="en-US" altLang="zh-CN" dirty="0"/>
              </a:p>
            </p:txBody>
          </p:sp>
        </mc:Choice>
        <mc:Fallback xmlns="">
          <p:sp>
            <p:nvSpPr>
              <p:cNvPr id="5" name="QC_6_BD.128_3#b360efede.choices?vop=1&amp;pid=7153b30cb&amp;color=0,0,0&amp;vtp=1&amp;bbb=1&amp;hb=1"/>
              <p:cNvSpPr>
                <a:spLocks noRot="1" noChangeAspect="1" noMove="1" noResize="1" noEditPoints="1" noAdjustHandles="1" noChangeArrowheads="1" noChangeShapeType="1" noTextEdit="1"/>
              </p:cNvSpPr>
              <p:nvPr/>
            </p:nvSpPr>
            <p:spPr>
              <a:xfrm>
                <a:off x="832104" y="2879844"/>
                <a:ext cx="10533888" cy="2095500"/>
              </a:xfrm>
              <a:prstGeom prst="rect">
                <a:avLst/>
              </a:prstGeom>
              <a:blipFill>
                <a:blip r:embed="rId5"/>
                <a:stretch>
                  <a:fillRect l="-1389" r="-579"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130_1#5e19d9e08?sp=1&amp;vop=1&amp;pid=7153b30cb&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有一包固体粉末，由</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.碳酸钠，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1800" b="0" i="0" dirty="0">
                    <a:solidFill>
                      <a:srgbClr val="000000"/>
                    </a:solidFill>
                    <a:latin typeface="微软雅黑" pitchFamily="34" charset="0"/>
                    <a:ea typeface="微软雅黑" pitchFamily="34" charset="-122"/>
                    <a:cs typeface="微软雅黑" pitchFamily="34" charset="-120"/>
                  </a:rPr>
                  <a:t>.碳酸氢钠，</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1800" b="0" i="0" dirty="0">
                    <a:solidFill>
                      <a:srgbClr val="000000"/>
                    </a:solidFill>
                    <a:latin typeface="微软雅黑" pitchFamily="34" charset="0"/>
                    <a:ea typeface="微软雅黑" pitchFamily="34" charset="-122"/>
                    <a:cs typeface="微软雅黑" pitchFamily="34" charset="-120"/>
                  </a:rPr>
                  <a:t>.硫酸氢钾，</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sz="1800" b="0" i="0" dirty="0">
                    <a:solidFill>
                      <a:srgbClr val="000000"/>
                    </a:solidFill>
                    <a:latin typeface="微软雅黑" pitchFamily="34" charset="0"/>
                    <a:ea typeface="微软雅黑" pitchFamily="34" charset="-122"/>
                    <a:cs typeface="微软雅黑" pitchFamily="34" charset="-120"/>
                  </a:rPr>
                  <a:t>.硝酸钾，</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f</m:t>
                    </m:r>
                  </m:oMath>
                </a14:m>
                <a:r>
                  <a:rPr lang="en-US" altLang="zh-CN" sz="1800" b="0" i="0" dirty="0">
                    <a:solidFill>
                      <a:srgbClr val="000000"/>
                    </a:solidFill>
                    <a:latin typeface="微软雅黑" pitchFamily="34" charset="0"/>
                    <a:ea typeface="微软雅黑" pitchFamily="34" charset="-122"/>
                    <a:cs typeface="微软雅黑" pitchFamily="34" charset="-120"/>
                  </a:rPr>
                  <a:t>.烧碱，</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.硫酸铜中的三</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种物质组成</a:t>
                </a:r>
                <a:r>
                  <a:rPr lang="en-US" altLang="zh-CN" b="0" i="0" dirty="0">
                    <a:solidFill>
                      <a:srgbClr val="000000"/>
                    </a:solidFill>
                    <a:latin typeface="微软雅黑" pitchFamily="34" charset="0"/>
                    <a:ea typeface="微软雅黑" pitchFamily="34" charset="-122"/>
                    <a:cs typeface="微软雅黑" pitchFamily="34" charset="-120"/>
                  </a:rPr>
                  <a:t>，取样品进行以下实验：</a:t>
                </a:r>
                <a:endParaRPr lang="en-US" altLang="zh-CN" dirty="0">
                  <a:solidFill>
                    <a:srgbClr val="000000"/>
                  </a:solidFill>
                </a:endParaRPr>
              </a:p>
            </p:txBody>
          </p:sp>
        </mc:Choice>
        <mc:Fallback xmlns="">
          <p:sp>
            <p:nvSpPr>
              <p:cNvPr id="2" name="QO_6_BD.130_1#5e19d9e08?sp=1&amp;vop=1&amp;pid=7153b30cb&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984" b="-10870"/>
                </a:stretch>
              </a:blipFill>
              <a:ln/>
            </p:spPr>
            <p:txBody>
              <a:bodyPr/>
              <a:lstStyle/>
              <a:p>
                <a:r>
                  <a:rPr lang="zh-CN" altLang="en-US">
                    <a:noFill/>
                  </a:rPr>
                  <a:t> </a:t>
                </a:r>
              </a:p>
            </p:txBody>
          </p:sp>
        </mc:Fallback>
      </mc:AlternateContent>
      <p:pic>
        <p:nvPicPr>
          <p:cNvPr id="3" name="QO_6_BD.130_2#5e19d9e08?vop=1&amp;pid=7153b30c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160520" y="2041644"/>
            <a:ext cx="3867912" cy="138988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7_BD.131_1#16aee7488?vop=1&amp;pid=5e19d9e08&amp;color=0,0,0&amp;vtp=1&amp;bbb=1"/>
          <p:cNvSpPr/>
          <p:nvPr/>
        </p:nvSpPr>
        <p:spPr>
          <a:xfrm>
            <a:off x="832104" y="3565644"/>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（1）根据操作</a:t>
            </a:r>
            <a:r>
              <a:rPr lang="en-US" altLang="zh-CN" sz="1800" b="0" i="0">
                <a:solidFill>
                  <a:srgbClr val="000000"/>
                </a:solidFill>
                <a:latin typeface="微软雅黑" pitchFamily="34" charset="0"/>
                <a:ea typeface="微软雅黑" pitchFamily="34" charset="-122"/>
                <a:cs typeface="微软雅黑" pitchFamily="34" charset="-120"/>
              </a:rPr>
              <a:t>1可知固体粉末中一定不存在</a:t>
            </a:r>
            <a:r>
              <a:rPr lang="en-US" altLang="zh-CN" sz="1800" i="0">
                <a:solidFill>
                  <a:srgbClr val="000000"/>
                </a:solidFill>
                <a:latin typeface="SimSun" pitchFamily="34" charset="0"/>
                <a:ea typeface="SimSun" pitchFamily="34" charset="-122"/>
                <a:cs typeface="SimSun" pitchFamily="34" charset="-120"/>
              </a:rPr>
              <a:t>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填化学式，</a:t>
            </a:r>
            <a:r>
              <a:rPr lang="en-US" altLang="zh-CN" sz="1800" b="0" i="0">
                <a:solidFill>
                  <a:srgbClr val="000000"/>
                </a:solidFill>
                <a:latin typeface="微软雅黑" pitchFamily="34" charset="0"/>
                <a:ea typeface="微软雅黑" pitchFamily="34" charset="-122"/>
                <a:cs typeface="微软雅黑" pitchFamily="34" charset="-120"/>
              </a:rPr>
              <a:t>下同）。</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（2）白色沉淀2的成分为</a:t>
            </a:r>
            <a:r>
              <a:rPr lang="en-US" altLang="zh-CN">
                <a:solidFill>
                  <a:srgbClr val="000000"/>
                </a:solidFill>
                <a:latin typeface="SimSun" pitchFamily="34" charset="0"/>
                <a:ea typeface="SimSun" pitchFamily="34" charset="-122"/>
                <a:cs typeface="SimSun" pitchFamily="34" charset="-120"/>
              </a:rPr>
              <a:t>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（3）根据上述实验事实可知固体粉末中一定存在的物质有</a:t>
            </a:r>
            <a:r>
              <a:rPr lang="en-US" altLang="zh-CN">
                <a:solidFill>
                  <a:srgbClr val="000000"/>
                </a:solidFill>
                <a:latin typeface="SimSun" pitchFamily="34" charset="0"/>
                <a:ea typeface="SimSun" pitchFamily="34" charset="-122"/>
                <a:cs typeface="SimSun" pitchFamily="34" charset="-120"/>
              </a:rPr>
              <a:t>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5" name="QB_7_AN.132_1#16aee7488.blank?vop=1&amp;pid=5e19d9e08&amp;color=0,0,0&amp;vpa=68&amp;vtp=1&amp;bbb=1"/>
              <p:cNvSpPr/>
              <p:nvPr/>
            </p:nvSpPr>
            <p:spPr>
              <a:xfrm>
                <a:off x="5243766" y="3609522"/>
                <a:ext cx="741299"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7_AN.132_1#16aee7488.blank?vop=1&amp;pid=5e19d9e08&amp;color=0,0,0&amp;vpa=68&amp;vtp=1&amp;bbb=1"/>
              <p:cNvSpPr>
                <a:spLocks noRot="1" noChangeAspect="1" noMove="1" noResize="1" noEditPoints="1" noAdjustHandles="1" noChangeArrowheads="1" noChangeShapeType="1" noTextEdit="1"/>
              </p:cNvSpPr>
              <p:nvPr/>
            </p:nvSpPr>
            <p:spPr>
              <a:xfrm>
                <a:off x="5243766" y="3609522"/>
                <a:ext cx="741299" cy="279400"/>
              </a:xfrm>
              <a:prstGeom prst="rect">
                <a:avLst/>
              </a:prstGeom>
              <a:blipFill>
                <a:blip r:embed="rId5"/>
                <a:stretch>
                  <a:fillRect l="-3279" b="-1304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7_AN.134_1#16aee7488.blank?vop=1&amp;pid=5e19d9e08&amp;color=0,0,0&amp;vpa=69&amp;vtp=1&amp;bbb=1"/>
              <p:cNvSpPr/>
              <p:nvPr/>
            </p:nvSpPr>
            <p:spPr>
              <a:xfrm>
                <a:off x="3427666" y="4035480"/>
                <a:ext cx="736537"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7_AN.134_1#16aee7488.blank?vop=1&amp;pid=5e19d9e08&amp;color=0,0,0&amp;vpa=69&amp;vtp=1&amp;bbb=1"/>
              <p:cNvSpPr>
                <a:spLocks noRot="1" noChangeAspect="1" noMove="1" noResize="1" noEditPoints="1" noAdjustHandles="1" noChangeArrowheads="1" noChangeShapeType="1" noTextEdit="1"/>
              </p:cNvSpPr>
              <p:nvPr/>
            </p:nvSpPr>
            <p:spPr>
              <a:xfrm>
                <a:off x="3427666" y="4035480"/>
                <a:ext cx="736537" cy="279400"/>
              </a:xfrm>
              <a:prstGeom prst="rect">
                <a:avLst/>
              </a:prstGeom>
              <a:blipFill>
                <a:blip r:embed="rId6"/>
                <a:stretch>
                  <a:fillRect l="-3306" b="-1087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7_AN.136_1#16aee7488.blank?vop=1&amp;pid=5e19d9e08&amp;color=0,0,0&amp;vpa=70&amp;vtp=1&amp;bbb=1"/>
              <p:cNvSpPr/>
              <p:nvPr/>
            </p:nvSpPr>
            <p:spPr>
              <a:xfrm>
                <a:off x="6723317" y="4441436"/>
                <a:ext cx="1869948" cy="292100"/>
              </a:xfrm>
              <a:prstGeom prst="rect">
                <a:avLst/>
              </a:prstGeom>
              <a:noFill/>
              <a:ln/>
            </p:spPr>
            <p:txBody>
              <a:bodyPr wrap="none" lIns="0" tIns="0" rIns="0" bIns="0" rtlCol="0" anchor="t"/>
              <a:lstStyle/>
              <a:p>
                <a:pPr algn="ctr" latinLnBrk="1">
                  <a:lnSpc>
                    <a:spcPts val="23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Ba</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KHSO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7_AN.136_1#16aee7488.blank?vop=1&amp;pid=5e19d9e08&amp;color=0,0,0&amp;vpa=70&amp;vtp=1&amp;bbb=1"/>
              <p:cNvSpPr>
                <a:spLocks noRot="1" noChangeAspect="1" noMove="1" noResize="1" noEditPoints="1" noAdjustHandles="1" noChangeArrowheads="1" noChangeShapeType="1" noTextEdit="1"/>
              </p:cNvSpPr>
              <p:nvPr/>
            </p:nvSpPr>
            <p:spPr>
              <a:xfrm>
                <a:off x="6723317" y="4441436"/>
                <a:ext cx="1869948" cy="292100"/>
              </a:xfrm>
              <a:prstGeom prst="rect">
                <a:avLst/>
              </a:prstGeom>
              <a:blipFill>
                <a:blip r:embed="rId7"/>
                <a:stretch>
                  <a:fillRect l="-1303" t="-27660" b="-4468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additive="base">
                                        <p:cTn id="2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9"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5_BD.137_1#e2e387733?sp=1&amp;vop=1&amp;pid=4492da0b3&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下图是某同学总结的氢氧化钙的部分化学性质，</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138_1#e2e387733.bracket?vop=1&amp;pid=4492da0b3&amp;color=0,0,0&amp;vpa=71&amp;vtp=1"/>
          <p:cNvSpPr/>
          <p:nvPr/>
        </p:nvSpPr>
        <p:spPr>
          <a:xfrm>
            <a:off x="76575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5_BD.137_2#e2e387733?htil=7&amp;vop=1&amp;pid=4492da0b3&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96130" y="1622424"/>
            <a:ext cx="2440252" cy="1723271"/>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137_3#e2e387733.choices?htil=7&amp;vop=1&amp;pid=4492da0b3&amp;color=0,0,0&amp;vtp=1&amp;bbb=1&amp;hs=1"/>
              <p:cNvSpPr/>
              <p:nvPr/>
            </p:nvSpPr>
            <p:spPr>
              <a:xfrm>
                <a:off x="832104" y="1529771"/>
                <a:ext cx="8677656"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②中可利用酚酞证明两者发生了反应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④中某些盐可选择</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③可解释久置的石灰水会变质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电离方程式为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5_BD.137_3#e2e387733.choices?htil=7&amp;vop=1&amp;pid=4492da0b3&amp;color=0,0,0&amp;vtp=1&amp;bbb=1&amp;hs=1"/>
              <p:cNvSpPr>
                <a:spLocks noRot="1" noChangeAspect="1" noMove="1" noResize="1" noEditPoints="1" noAdjustHandles="1" noChangeArrowheads="1" noChangeShapeType="1" noTextEdit="1"/>
              </p:cNvSpPr>
              <p:nvPr/>
            </p:nvSpPr>
            <p:spPr>
              <a:xfrm>
                <a:off x="832104" y="1529771"/>
                <a:ext cx="8677656" cy="1676400"/>
              </a:xfrm>
              <a:prstGeom prst="rect">
                <a:avLst/>
              </a:prstGeom>
              <a:blipFill>
                <a:blip r:embed="rId4"/>
                <a:stretch>
                  <a:fillRect l="-1687"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2_1#93b64ddc0?vop=1&amp;pid=f6c2f8199&amp;color=0,0,0&amp;vtp=1&amp;bt=1&amp;bbb=1&amp;hb=1"/>
              <p:cNvSpPr/>
              <p:nvPr/>
            </p:nvSpPr>
            <p:spPr>
              <a:xfrm>
                <a:off x="832104" y="1080000"/>
                <a:ext cx="10533888" cy="8890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黑火药的主要成分是硫黄、硝酸钾和木炭</a:t>
                </a:r>
                <a:r>
                  <a:rPr lang="en-US" altLang="zh-CN" sz="1800" b="0" i="0">
                    <a:solidFill>
                      <a:srgbClr val="000000"/>
                    </a:solidFill>
                    <a:latin typeface="微软雅黑" pitchFamily="34" charset="0"/>
                    <a:ea typeface="微软雅黑" pitchFamily="34" charset="-122"/>
                    <a:cs typeface="微软雅黑" pitchFamily="34" charset="-120"/>
                  </a:rPr>
                  <a:t>，引燃后发生的主要反应为</a:t>
                </a:r>
              </a:p>
              <a:p>
                <a:pPr latinLnBrk="1">
                  <a:lnSpc>
                    <a:spcPts val="3700"/>
                  </a:lnSpc>
                </a:pPr>
                <a14:m>
                  <m:oMath xmlns:m="http://schemas.openxmlformats.org/officeDocument/2006/math">
                    <m:d>
                      <m:dPr>
                        <m:begChr m:val=""/>
                        <m:endChr m:val=""/>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m:t>
                        </m:r>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KNO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m:t>
                        </m:r>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2000">
                                          <a:solidFill>
                                            <a:srgbClr val="000000"/>
                                          </a:solidFill>
                                          <a:latin typeface="Cambria Math" panose="02040503050406030204" pitchFamily="18" charset="0"/>
                                        </a:rPr>
                                        <m:t>点燃</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下列说法错误的是(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12_1#93b64ddc0?vop=1&amp;pid=f6c2f8199&amp;color=0,0,0&amp;vtp=1&amp;bt=1&amp;bbb=1&amp;hb=1"/>
              <p:cNvSpPr>
                <a:spLocks noRot="1" noChangeAspect="1" noMove="1" noResize="1" noEditPoints="1" noAdjustHandles="1" noChangeArrowheads="1" noChangeShapeType="1" noTextEdit="1"/>
              </p:cNvSpPr>
              <p:nvPr/>
            </p:nvSpPr>
            <p:spPr>
              <a:xfrm>
                <a:off x="832104" y="1080000"/>
                <a:ext cx="10533888" cy="889000"/>
              </a:xfrm>
              <a:prstGeom prst="rect">
                <a:avLst/>
              </a:prstGeom>
              <a:blipFill>
                <a:blip r:embed="rId3"/>
                <a:stretch>
                  <a:fillRect l="-1389" b="-8219"/>
                </a:stretch>
              </a:blipFill>
              <a:ln/>
            </p:spPr>
            <p:txBody>
              <a:bodyPr/>
              <a:lstStyle/>
              <a:p>
                <a:r>
                  <a:rPr lang="zh-CN" altLang="en-US">
                    <a:noFill/>
                  </a:rPr>
                  <a:t> </a:t>
                </a:r>
              </a:p>
            </p:txBody>
          </p:sp>
        </mc:Fallback>
      </mc:AlternateContent>
      <p:sp>
        <p:nvSpPr>
          <p:cNvPr id="3" name="QC_6_AN.13_1#93b64ddc0.bracket?vop=1&amp;pid=f6c2f8199&amp;color=0,0,0&amp;vpa=9&amp;vtp=1"/>
          <p:cNvSpPr/>
          <p:nvPr/>
        </p:nvSpPr>
        <p:spPr>
          <a:xfrm>
            <a:off x="7183659" y="150703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2_2#93b64ddc0.choices?vop=1&amp;pid=f6c2f8199&amp;color=0,0,0&amp;vtp=1&amp;bbb=1"/>
              <p:cNvSpPr/>
              <p:nvPr/>
            </p:nvSpPr>
            <p:spPr>
              <a:xfrm>
                <a:off x="832104" y="1965443"/>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反应物和生成物中各有</a:t>
                </a:r>
                <a:r>
                  <a:rPr lang="en-US" altLang="zh-CN" sz="1800" b="0" i="0">
                    <a:solidFill>
                      <a:srgbClr val="000000"/>
                    </a:solidFill>
                    <a:latin typeface="微软雅黑" pitchFamily="34" charset="0"/>
                    <a:ea typeface="微软雅黑" pitchFamily="34" charset="-122"/>
                    <a:cs typeface="微软雅黑" pitchFamily="34" charset="-120"/>
                  </a:rPr>
                  <a:t>1种物质属于盐</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反应物和生成物中共有3种非金属单质</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硫黄</a:t>
                </a:r>
                <a:r>
                  <a:rPr lang="en-US" altLang="zh-CN" sz="1800" b="0" i="0">
                    <a:solidFill>
                      <a:srgbClr val="000000"/>
                    </a:solidFill>
                    <a:latin typeface="微软雅黑" pitchFamily="34" charset="0"/>
                    <a:ea typeface="微软雅黑" pitchFamily="34" charset="-122"/>
                    <a:cs typeface="微软雅黑" pitchFamily="34" charset="-120"/>
                  </a:rPr>
                  <a:t>、硝酸钾和木炭均为纯净物</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是酸性氧化物</a:t>
                </a:r>
                <a:endParaRPr lang="en-US" altLang="zh-CN" sz="1800" dirty="0"/>
              </a:p>
            </p:txBody>
          </p:sp>
        </mc:Choice>
        <mc:Fallback xmlns="">
          <p:sp>
            <p:nvSpPr>
              <p:cNvPr id="4" name="QC_6_BD.12_2#93b64ddc0.choices?vop=1&amp;pid=f6c2f8199&amp;color=0,0,0&amp;vtp=1&amp;bbb=1"/>
              <p:cNvSpPr>
                <a:spLocks noRot="1" noChangeAspect="1" noMove="1" noResize="1" noEditPoints="1" noAdjustHandles="1" noChangeArrowheads="1" noChangeShapeType="1" noTextEdit="1"/>
              </p:cNvSpPr>
              <p:nvPr/>
            </p:nvSpPr>
            <p:spPr>
              <a:xfrm>
                <a:off x="832104" y="1965443"/>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D9011C-FE7F-9D4C-C7B3-AD6110DE1396}"/>
            </a:ext>
          </a:extLst>
        </p:cNvPr>
        <p:cNvGrpSpPr/>
        <p:nvPr/>
      </p:nvGrpSpPr>
      <p:grpSpPr>
        <a:xfrm>
          <a:off x="0" y="0"/>
          <a:ext cx="0" cy="0"/>
          <a:chOff x="0" y="0"/>
          <a:chExt cx="0" cy="0"/>
        </a:xfrm>
      </p:grpSpPr>
      <p:pic>
        <p:nvPicPr>
          <p:cNvPr id="6" name="QC_5_BD.139_1#388f7903f?htil=8&amp;vop=1&amp;pid=4492da0b3&amp;color=0,0,0&amp;tib=255,255,255&amp;vtp=1" descr="preencoded.png">
            <a:extLst>
              <a:ext uri="{FF2B5EF4-FFF2-40B4-BE49-F238E27FC236}">
                <a16:creationId xmlns:a16="http://schemas.microsoft.com/office/drawing/2014/main" id="{8A85F3E4-0CF9-6272-34B8-FA0C75BC083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535597" y="1609166"/>
            <a:ext cx="1627632" cy="156362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C_5_BD.139_2#388f7903f?htil=8&amp;sp=1&amp;vop=1&amp;pid=4492da0b3&amp;color=0,0,0&amp;vtp=1&amp;bbb=1&amp;hs=1">
            <a:extLst>
              <a:ext uri="{FF2B5EF4-FFF2-40B4-BE49-F238E27FC236}">
                <a16:creationId xmlns:a16="http://schemas.microsoft.com/office/drawing/2014/main" id="{C3F0B9E1-04BA-558F-CBAD-3867E269A88C}"/>
              </a:ext>
            </a:extLst>
          </p:cNvPr>
          <p:cNvSpPr/>
          <p:nvPr/>
        </p:nvSpPr>
        <p:spPr>
          <a:xfrm>
            <a:off x="832104" y="1462862"/>
            <a:ext cx="8823960"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如图所示，纵轴表示导电能力，横轴表示所加物质的用量。</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8" name="QC_5_AN.140_1#388f7903f.bracket?vop=1&amp;pid=4492da0b3&amp;color=0,0,0&amp;vpa=72&amp;vtp=1">
            <a:extLst>
              <a:ext uri="{FF2B5EF4-FFF2-40B4-BE49-F238E27FC236}">
                <a16:creationId xmlns:a16="http://schemas.microsoft.com/office/drawing/2014/main" id="{0F07789E-3D57-3D13-4883-2C8540267D91}"/>
              </a:ext>
            </a:extLst>
          </p:cNvPr>
          <p:cNvSpPr/>
          <p:nvPr/>
        </p:nvSpPr>
        <p:spPr>
          <a:xfrm>
            <a:off x="8787860" y="145968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9" name="QC_5_BD.139_3#388f7903f.choices?htil=8&amp;vop=1&amp;pid=4492da0b3&amp;color=0,0,0&amp;vtp=1&amp;bbb=1">
                <a:extLst>
                  <a:ext uri="{FF2B5EF4-FFF2-40B4-BE49-F238E27FC236}">
                    <a16:creationId xmlns:a16="http://schemas.microsoft.com/office/drawing/2014/main" id="{47A36DA2-C37A-409A-90F4-F177BE381FE5}"/>
                  </a:ext>
                </a:extLst>
              </p:cNvPr>
              <p:cNvSpPr/>
              <p:nvPr/>
            </p:nvSpPr>
            <p:spPr>
              <a:xfrm>
                <a:off x="832104" y="1913133"/>
                <a:ext cx="8823960"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曲线A表示往</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固体中滴加蒸馏水</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曲线</a:t>
                </a:r>
                <a:r>
                  <a:rPr lang="en-US" altLang="zh-CN" sz="1800" b="0" i="0">
                    <a:solidFill>
                      <a:srgbClr val="000000"/>
                    </a:solidFill>
                    <a:latin typeface="微软雅黑" pitchFamily="34" charset="0"/>
                    <a:ea typeface="微软雅黑" pitchFamily="34" charset="-122"/>
                    <a:cs typeface="微软雅黑" pitchFamily="34" charset="-120"/>
                  </a:rPr>
                  <a:t>B表示往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COOH</m:t>
                    </m:r>
                  </m:oMath>
                </a14:m>
                <a:r>
                  <a:rPr lang="en-US" altLang="zh-CN" sz="1800" b="0" i="0" dirty="0">
                    <a:solidFill>
                      <a:srgbClr val="000000"/>
                    </a:solidFill>
                    <a:latin typeface="微软雅黑" pitchFamily="34" charset="0"/>
                    <a:ea typeface="微软雅黑" pitchFamily="34" charset="-122"/>
                    <a:cs typeface="微软雅黑" pitchFamily="34" charset="-120"/>
                  </a:rPr>
                  <a:t>溶液中滴加等浓度的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曲线C表示往</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曲线D表示往氨水中滴加等浓度的盐酸</a:t>
                </a:r>
                <a:endParaRPr lang="en-US" altLang="zh-CN" sz="1800" dirty="0"/>
              </a:p>
            </p:txBody>
          </p:sp>
        </mc:Choice>
        <mc:Fallback>
          <p:sp>
            <p:nvSpPr>
              <p:cNvPr id="9" name="QC_5_BD.139_3#388f7903f.choices?htil=8&amp;vop=1&amp;pid=4492da0b3&amp;color=0,0,0&amp;vtp=1&amp;bbb=1">
                <a:extLst>
                  <a:ext uri="{FF2B5EF4-FFF2-40B4-BE49-F238E27FC236}">
                    <a16:creationId xmlns:a16="http://schemas.microsoft.com/office/drawing/2014/main" id="{47A36DA2-C37A-409A-90F4-F177BE381FE5}"/>
                  </a:ext>
                </a:extLst>
              </p:cNvPr>
              <p:cNvSpPr>
                <a:spLocks noRot="1" noChangeAspect="1" noMove="1" noResize="1" noEditPoints="1" noAdjustHandles="1" noChangeArrowheads="1" noChangeShapeType="1" noTextEdit="1"/>
              </p:cNvSpPr>
              <p:nvPr/>
            </p:nvSpPr>
            <p:spPr>
              <a:xfrm>
                <a:off x="832104" y="1913133"/>
                <a:ext cx="8823960" cy="1676400"/>
              </a:xfrm>
              <a:prstGeom prst="rect">
                <a:avLst/>
              </a:prstGeom>
              <a:blipFill>
                <a:blip r:embed="rId4"/>
                <a:stretch>
                  <a:fillRect l="-1659" b="-5455"/>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24352049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5_BD.141_1#194be5f08?vop=1&amp;pid=4492da0b3&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下列离子方程式书写正确的是(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142_1#194be5f08.bracket?vop=1&amp;pid=4492da0b3&amp;color=0,0,0&amp;vpa=73&amp;vtp=1"/>
          <p:cNvSpPr/>
          <p:nvPr/>
        </p:nvSpPr>
        <p:spPr>
          <a:xfrm>
            <a:off x="3987260"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5_BD.141_2#194be5f08.choices?vop=1&amp;pid=4492da0b3&amp;color=0,0,0&amp;vtp=1&amp;bbb=1"/>
              <p:cNvSpPr/>
              <p:nvPr/>
            </p:nvSpPr>
            <p:spPr>
              <a:xfrm>
                <a:off x="832104" y="1495425"/>
                <a:ext cx="10533888" cy="18288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将打磨干净的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800" b="0" i="0" dirty="0">
                    <a:solidFill>
                      <a:srgbClr val="000000"/>
                    </a:solidFill>
                    <a:latin typeface="微软雅黑" pitchFamily="34" charset="0"/>
                    <a:ea typeface="微软雅黑" pitchFamily="34" charset="-122"/>
                    <a:cs typeface="微软雅黑" pitchFamily="34" charset="-120"/>
                  </a:rPr>
                  <a:t>片插入硝酸铜溶液中：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往</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溶液中通入少量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向碳酸氢钾溶液中滴少量氢氧化钡溶液：</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溶液中滴加</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溶液至中性</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141_2#194be5f08.choices?vop=1&amp;pid=4492da0b3&amp;color=0,0,0&amp;vtp=1&amp;bbb=1"/>
              <p:cNvSpPr>
                <a:spLocks noRot="1" noChangeAspect="1" noMove="1" noResize="1" noEditPoints="1" noAdjustHandles="1" noChangeArrowheads="1" noChangeShapeType="1" noTextEdit="1"/>
              </p:cNvSpPr>
              <p:nvPr/>
            </p:nvSpPr>
            <p:spPr>
              <a:xfrm>
                <a:off x="832104" y="1495425"/>
                <a:ext cx="10533888" cy="1828800"/>
              </a:xfrm>
              <a:prstGeom prst="rect">
                <a:avLst/>
              </a:prstGeom>
              <a:blipFill>
                <a:blip r:embed="rId3"/>
                <a:stretch>
                  <a:fillRect l="-1389" b="-466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143_1#b95cedcac?sp=1&amp;vop=1&amp;pid=4492da0b3&amp;color=0,0,0&amp;vtp=1&amp;bt=1&amp;bbb=1&amp;hb=1"/>
              <p:cNvSpPr/>
              <p:nvPr/>
            </p:nvSpPr>
            <p:spPr>
              <a:xfrm>
                <a:off x="832104" y="1080000"/>
                <a:ext cx="10533888" cy="850900"/>
              </a:xfrm>
              <a:prstGeom prst="rect">
                <a:avLst/>
              </a:prstGeom>
              <a:noFill/>
              <a:ln/>
            </p:spPr>
            <p:txBody>
              <a:bodyPr wrap="none" lIns="0" tIns="0" rIns="0" bIns="0" rtlCol="0" anchor="t"/>
              <a:lstStyle/>
              <a:p>
                <a:pPr algn="l" latinLnBrk="1">
                  <a:lnSpc>
                    <a:spcPts val="34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）某</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100 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800" b="0" i="0" dirty="0">
                    <a:solidFill>
                      <a:srgbClr val="000000"/>
                    </a:solidFill>
                    <a:latin typeface="微软雅黑" pitchFamily="34" charset="0"/>
                    <a:ea typeface="微软雅黑" pitchFamily="34" charset="-122"/>
                    <a:cs typeface="微软雅黑" pitchFamily="34" charset="-120"/>
                  </a:rPr>
                  <a:t>无色溶液可能含有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中的若干种</a:t>
                </a:r>
                <a:r>
                  <a:rPr lang="en-US" altLang="zh-CN" sz="1800" b="0" i="0">
                    <a:solidFill>
                      <a:srgbClr val="000000"/>
                    </a:solidFill>
                    <a:latin typeface="微软雅黑" pitchFamily="34" charset="0"/>
                    <a:ea typeface="微软雅黑" pitchFamily="34" charset="-122"/>
                    <a:cs typeface="微软雅黑" pitchFamily="34" charset="-120"/>
                  </a:rPr>
                  <a:t>，取该溶液进行连</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续实验</a:t>
                </a:r>
                <a:r>
                  <a:rPr lang="en-US" altLang="zh-CN" b="0" i="0" dirty="0">
                    <a:solidFill>
                      <a:srgbClr val="000000"/>
                    </a:solidFill>
                    <a:latin typeface="微软雅黑" pitchFamily="34" charset="0"/>
                    <a:ea typeface="微软雅黑" pitchFamily="34" charset="-122"/>
                    <a:cs typeface="微软雅黑" pitchFamily="34" charset="-120"/>
                  </a:rPr>
                  <a:t>，实验过程如图所示（所加试剂均过量，气体全部逸出）。</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143_1#b95cedcac?sp=1&amp;vop=1&amp;pid=4492da0b3&amp;color=0,0,0&amp;vtp=1&amp;bt=1&amp;bbb=1&amp;hb=1"/>
              <p:cNvSpPr>
                <a:spLocks noRot="1" noChangeAspect="1" noMove="1" noResize="1" noEditPoints="1" noAdjustHandles="1" noChangeArrowheads="1" noChangeShapeType="1" noTextEdit="1"/>
              </p:cNvSpPr>
              <p:nvPr/>
            </p:nvSpPr>
            <p:spPr>
              <a:xfrm>
                <a:off x="832104" y="1080000"/>
                <a:ext cx="10533888" cy="850900"/>
              </a:xfrm>
              <a:prstGeom prst="rect">
                <a:avLst/>
              </a:prstGeom>
              <a:blipFill>
                <a:blip r:embed="rId3"/>
                <a:stretch>
                  <a:fillRect l="-1389" r="-810" b="-10714"/>
                </a:stretch>
              </a:blipFill>
              <a:ln/>
            </p:spPr>
            <p:txBody>
              <a:bodyPr/>
              <a:lstStyle/>
              <a:p>
                <a:r>
                  <a:rPr lang="zh-CN" altLang="en-US">
                    <a:noFill/>
                  </a:rPr>
                  <a:t> </a:t>
                </a:r>
              </a:p>
            </p:txBody>
          </p:sp>
        </mc:Fallback>
      </mc:AlternateContent>
      <p:sp>
        <p:nvSpPr>
          <p:cNvPr id="3" name="QC_5_AN.144_1#b95cedcac.bracket?vop=1&amp;pid=4492da0b3&amp;color=0,0,0&amp;vpa=74&amp;vtp=1&amp;bbb=1"/>
          <p:cNvSpPr/>
          <p:nvPr/>
        </p:nvSpPr>
        <p:spPr>
          <a:xfrm>
            <a:off x="9511761" y="1519420"/>
            <a:ext cx="4921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AD</a:t>
            </a:r>
            <a:endParaRPr lang="en-US" altLang="zh-CN" dirty="0"/>
          </a:p>
        </p:txBody>
      </p:sp>
      <p:pic>
        <p:nvPicPr>
          <p:cNvPr id="4" name="QC_5_BD.143_2#b95cedcac?htil=9&amp;vop=1&amp;pid=4492da0b3&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061985" y="2041644"/>
            <a:ext cx="4369625" cy="13873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143_3#b95cedcac.choices?htil=9&amp;vop=1&amp;pid=4492da0b3&amp;color=0,0,0&amp;vtp=1&amp;bbb=1"/>
              <p:cNvSpPr/>
              <p:nvPr/>
            </p:nvSpPr>
            <p:spPr>
              <a:xfrm>
                <a:off x="832104" y="1948990"/>
                <a:ext cx="678484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原溶液中一定不存在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a:solidFill>
                      <a:srgbClr val="000000"/>
                    </a:solidFill>
                    <a:latin typeface="微软雅黑" pitchFamily="34" charset="0"/>
                    <a:ea typeface="微软雅黑" pitchFamily="34" charset="-122"/>
                    <a:cs typeface="微软雅黑" pitchFamily="34" charset="-120"/>
                  </a:rPr>
                  <a:t>，可能存在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原溶液中一定存在</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a:solidFill>
                      <a:srgbClr val="000000"/>
                    </a:solidFill>
                    <a:latin typeface="微软雅黑" pitchFamily="34" charset="0"/>
                    <a:ea typeface="微软雅黑" pitchFamily="34" charset="-122"/>
                    <a:cs typeface="微软雅黑" pitchFamily="34" charset="-120"/>
                  </a:rPr>
                  <a:t>，可能存在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该过程中可能涉及置换反应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若原溶液中</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)&gt;0.01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800" b="0" i="0">
                    <a:solidFill>
                      <a:srgbClr val="000000"/>
                    </a:solidFill>
                    <a:latin typeface="微软雅黑" pitchFamily="34" charset="0"/>
                    <a:ea typeface="微软雅黑" pitchFamily="34" charset="-122"/>
                    <a:cs typeface="微软雅黑" pitchFamily="34" charset="-120"/>
                  </a:rPr>
                  <a:t>，则一定存在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5_BD.143_3#b95cedcac.choices?htil=9&amp;vop=1&amp;pid=4492da0b3&amp;color=0,0,0&amp;vtp=1&amp;bbb=1"/>
              <p:cNvSpPr>
                <a:spLocks noRot="1" noChangeAspect="1" noMove="1" noResize="1" noEditPoints="1" noAdjustHandles="1" noChangeArrowheads="1" noChangeShapeType="1" noTextEdit="1"/>
              </p:cNvSpPr>
              <p:nvPr/>
            </p:nvSpPr>
            <p:spPr>
              <a:xfrm>
                <a:off x="832104" y="1948990"/>
                <a:ext cx="6784848" cy="1676400"/>
              </a:xfrm>
              <a:prstGeom prst="rect">
                <a:avLst/>
              </a:prstGeom>
              <a:blipFill>
                <a:blip r:embed="rId5"/>
                <a:stretch>
                  <a:fillRect l="-2156"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5_BD.145_1#4e60edf8e?vop=1&amp;pid=4492da0b3&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写出除去下列物质中的杂质（括号内物质）所用的试剂，并写出发生反应的离子方程式。</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3" name="QB_6_BD.146_1#ca5cefbab?vop=1&amp;pid=4e60edf8e&amp;color=0,0,0&amp;vtp=1&amp;bbb=1"/>
              <p:cNvSpPr/>
              <p:nvPr/>
            </p:nvSpPr>
            <p:spPr>
              <a:xfrm>
                <a:off x="832104" y="1529890"/>
                <a:ext cx="10533888" cy="25146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试剂：</a:t>
                </a:r>
                <a:r>
                  <a:rPr lang="en-US" altLang="zh-CN" sz="1800" i="0">
                    <a:solidFill>
                      <a:srgbClr val="000000"/>
                    </a:solidFill>
                    <a:latin typeface="SimSun" pitchFamily="34" charset="0"/>
                    <a:ea typeface="SimSun" pitchFamily="34" charset="-122"/>
                    <a:cs typeface="SimSun" pitchFamily="34" charset="-120"/>
                  </a:rPr>
                  <a:t>_________________</a:t>
                </a:r>
                <a:r>
                  <a:rPr lang="en-US" altLang="zh-CN" sz="1800" b="0" i="0">
                    <a:solidFill>
                      <a:srgbClr val="000000"/>
                    </a:solidFill>
                    <a:latin typeface="微软雅黑" pitchFamily="34" charset="0"/>
                    <a:ea typeface="微软雅黑" pitchFamily="34" charset="-122"/>
                    <a:cs typeface="微软雅黑" pitchFamily="34" charset="-120"/>
                  </a:rPr>
                  <a:t>，离子方程式为</a:t>
                </a:r>
                <a:r>
                  <a:rPr lang="en-US" altLang="zh-CN" sz="1800" i="0">
                    <a:solidFill>
                      <a:srgbClr val="000000"/>
                    </a:solidFill>
                    <a:latin typeface="SimSun" pitchFamily="34" charset="0"/>
                    <a:ea typeface="SimSun" pitchFamily="34" charset="-122"/>
                    <a:cs typeface="SimSun" pitchFamily="34" charset="-120"/>
                  </a:rPr>
                  <a:t>_______________________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（2）</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NaCl</m:t>
                    </m:r>
                  </m:oMath>
                </a14:m>
                <a:r>
                  <a:rPr lang="en-US" altLang="zh-CN" dirty="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MgCl</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试剂：</a:t>
                </a:r>
                <a:r>
                  <a:rPr lang="en-US" altLang="zh-CN">
                    <a:solidFill>
                      <a:srgbClr val="000000"/>
                    </a:solidFill>
                    <a:latin typeface="SimSun" pitchFamily="34" charset="0"/>
                    <a:ea typeface="SimSun" pitchFamily="34" charset="-122"/>
                    <a:cs typeface="SimSun" pitchFamily="34" charset="-120"/>
                  </a:rPr>
                  <a:t>_______________</a:t>
                </a:r>
                <a:r>
                  <a:rPr lang="en-US" altLang="zh-CN">
                    <a:solidFill>
                      <a:srgbClr val="000000"/>
                    </a:solidFill>
                    <a:latin typeface="微软雅黑" pitchFamily="34" charset="0"/>
                    <a:ea typeface="微软雅黑" pitchFamily="34" charset="-122"/>
                    <a:cs typeface="微软雅黑" pitchFamily="34" charset="-120"/>
                  </a:rPr>
                  <a:t>，离子方程式为</a:t>
                </a:r>
                <a:r>
                  <a:rPr lang="en-US" altLang="zh-CN">
                    <a:solidFill>
                      <a:srgbClr val="000000"/>
                    </a:solidFill>
                    <a:latin typeface="SimSun" pitchFamily="34" charset="0"/>
                    <a:ea typeface="SimSun" pitchFamily="34" charset="-122"/>
                    <a:cs typeface="SimSun" pitchFamily="34" charset="-120"/>
                  </a:rPr>
                  <a:t>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（3）盐酸（硫酸），试剂：</a:t>
                </a:r>
                <a:r>
                  <a:rPr lang="en-US" altLang="zh-CN">
                    <a:solidFill>
                      <a:srgbClr val="000000"/>
                    </a:solidFill>
                    <a:latin typeface="SimSun" pitchFamily="34" charset="0"/>
                    <a:ea typeface="SimSun" pitchFamily="34" charset="-122"/>
                    <a:cs typeface="SimSun" pitchFamily="34" charset="-120"/>
                  </a:rPr>
                  <a:t>_______________</a:t>
                </a:r>
                <a:r>
                  <a:rPr lang="en-US" altLang="zh-CN">
                    <a:solidFill>
                      <a:srgbClr val="000000"/>
                    </a:solidFill>
                    <a:latin typeface="微软雅黑" pitchFamily="34" charset="0"/>
                    <a:ea typeface="微软雅黑" pitchFamily="34" charset="-122"/>
                    <a:cs typeface="微软雅黑" pitchFamily="34" charset="-120"/>
                  </a:rPr>
                  <a:t>，离子方程式为</a:t>
                </a:r>
                <a:r>
                  <a:rPr lang="en-US" altLang="zh-CN">
                    <a:solidFill>
                      <a:srgbClr val="000000"/>
                    </a:solidFill>
                    <a:latin typeface="SimSun" pitchFamily="34" charset="0"/>
                    <a:ea typeface="SimSun" pitchFamily="34" charset="-122"/>
                    <a:cs typeface="SimSun" pitchFamily="34" charset="-120"/>
                  </a:rPr>
                  <a:t>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（4）硫酸钾溶液（碳酸钾），试剂：</a:t>
                </a:r>
                <a:r>
                  <a:rPr lang="en-US" altLang="zh-CN">
                    <a:solidFill>
                      <a:srgbClr val="000000"/>
                    </a:solidFill>
                    <a:latin typeface="SimSun" pitchFamily="34" charset="0"/>
                    <a:ea typeface="SimSun" pitchFamily="34" charset="-122"/>
                    <a:cs typeface="SimSun" pitchFamily="34" charset="-120"/>
                  </a:rPr>
                  <a:t>____________</a:t>
                </a:r>
                <a:r>
                  <a:rPr lang="en-US" altLang="zh-CN">
                    <a:solidFill>
                      <a:srgbClr val="000000"/>
                    </a:solidFill>
                    <a:latin typeface="微软雅黑" pitchFamily="34" charset="0"/>
                    <a:ea typeface="微软雅黑" pitchFamily="34" charset="-122"/>
                    <a:cs typeface="微软雅黑" pitchFamily="34" charset="-120"/>
                  </a:rPr>
                  <a:t>，离子方程式为</a:t>
                </a:r>
                <a:r>
                  <a:rPr lang="en-US" altLang="zh-CN">
                    <a:solidFill>
                      <a:srgbClr val="000000"/>
                    </a:solidFill>
                    <a:latin typeface="SimSun" pitchFamily="34" charset="0"/>
                    <a:ea typeface="SimSun" pitchFamily="34" charset="-122"/>
                    <a:cs typeface="SimSun" pitchFamily="34" charset="-120"/>
                  </a:rPr>
                  <a:t>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（5）碳酸钠溶液（碳酸氢钠溶液），试剂：</a:t>
                </a:r>
                <a:r>
                  <a:rPr lang="en-US" altLang="zh-CN">
                    <a:solidFill>
                      <a:srgbClr val="000000"/>
                    </a:solidFill>
                    <a:latin typeface="SimSun" pitchFamily="34" charset="0"/>
                    <a:ea typeface="SimSun" pitchFamily="34" charset="-122"/>
                    <a:cs typeface="SimSun" pitchFamily="34" charset="-120"/>
                  </a:rPr>
                  <a:t>_______________</a:t>
                </a:r>
                <a:r>
                  <a:rPr lang="en-US" altLang="zh-CN">
                    <a:solidFill>
                      <a:srgbClr val="000000"/>
                    </a:solidFill>
                    <a:latin typeface="微软雅黑" pitchFamily="34" charset="0"/>
                    <a:ea typeface="微软雅黑" pitchFamily="34" charset="-122"/>
                    <a:cs typeface="微软雅黑" pitchFamily="34" charset="-120"/>
                  </a:rPr>
                  <a:t>，离子方程式为</a:t>
                </a:r>
                <a:r>
                  <a:rPr lang="en-US" altLang="zh-CN">
                    <a:solidFill>
                      <a:srgbClr val="000000"/>
                    </a:solidFill>
                    <a:latin typeface="SimSun" pitchFamily="34" charset="0"/>
                    <a:ea typeface="SimSun" pitchFamily="34" charset="-122"/>
                    <a:cs typeface="SimSun" pitchFamily="34" charset="-120"/>
                  </a:rPr>
                  <a:t>_______________________</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3" name="QB_6_BD.146_1#ca5cefbab?vop=1&amp;pid=4e60edf8e&amp;color=0,0,0&amp;vtp=1&amp;bbb=1"/>
              <p:cNvSpPr>
                <a:spLocks noRot="1" noChangeAspect="1" noMove="1" noResize="1" noEditPoints="1" noAdjustHandles="1" noChangeArrowheads="1" noChangeShapeType="1" noTextEdit="1"/>
              </p:cNvSpPr>
              <p:nvPr/>
            </p:nvSpPr>
            <p:spPr>
              <a:xfrm>
                <a:off x="832104" y="1529890"/>
                <a:ext cx="10533888" cy="2514600"/>
              </a:xfrm>
              <a:prstGeom prst="rect">
                <a:avLst/>
              </a:prstGeom>
              <a:blipFill>
                <a:blip r:embed="rId3"/>
                <a:stretch>
                  <a:fillRect l="-1389" r="-405" b="-364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6_AN.147_1#ca5cefbab.blank?vop=1&amp;pid=4e60edf8e&amp;color=0,0,0&amp;vpa=75&amp;vtp=1&amp;bbb=1"/>
              <p:cNvSpPr/>
              <p:nvPr/>
            </p:nvSpPr>
            <p:spPr>
              <a:xfrm>
                <a:off x="4299553" y="1573268"/>
                <a:ext cx="1935099"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适量</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Ba</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溶液</a:t>
                </a:r>
                <a:endParaRPr lang="en-US" altLang="zh-CN" dirty="0">
                  <a:solidFill>
                    <a:srgbClr val="FF0000"/>
                  </a:solidFill>
                </a:endParaRPr>
              </a:p>
            </p:txBody>
          </p:sp>
        </mc:Choice>
        <mc:Fallback xmlns="">
          <p:sp>
            <p:nvSpPr>
              <p:cNvPr id="4" name="QB_6_AN.147_1#ca5cefbab.blank?vop=1&amp;pid=4e60edf8e&amp;color=0,0,0&amp;vpa=75&amp;vtp=1&amp;bbb=1"/>
              <p:cNvSpPr>
                <a:spLocks noRot="1" noChangeAspect="1" noMove="1" noResize="1" noEditPoints="1" noAdjustHandles="1" noChangeArrowheads="1" noChangeShapeType="1" noTextEdit="1"/>
              </p:cNvSpPr>
              <p:nvPr/>
            </p:nvSpPr>
            <p:spPr>
              <a:xfrm>
                <a:off x="4299553" y="1573268"/>
                <a:ext cx="1935099" cy="279400"/>
              </a:xfrm>
              <a:prstGeom prst="rect">
                <a:avLst/>
              </a:prstGeom>
              <a:blipFill>
                <a:blip r:embed="rId4"/>
                <a:stretch>
                  <a:fillRect l="-3459" t="-32609" r="-3145" b="-4565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AN.148_1#ca5cefbab.blank?vop=1&amp;pid=4e60edf8e&amp;color=0,0,0&amp;vpa=76&amp;vtp=1&amp;bbb=1&amp;rh=23.75"/>
              <p:cNvSpPr/>
              <p:nvPr/>
            </p:nvSpPr>
            <p:spPr>
              <a:xfrm>
                <a:off x="7892859" y="1545963"/>
                <a:ext cx="2579497"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6_AN.148_1#ca5cefbab.blank?vop=1&amp;pid=4e60edf8e&amp;color=0,0,0&amp;vpa=76&amp;vtp=1&amp;bbb=1&amp;rh=23.75"/>
              <p:cNvSpPr>
                <a:spLocks noRot="1" noChangeAspect="1" noMove="1" noResize="1" noEditPoints="1" noAdjustHandles="1" noChangeArrowheads="1" noChangeShapeType="1" noTextEdit="1"/>
              </p:cNvSpPr>
              <p:nvPr/>
            </p:nvSpPr>
            <p:spPr>
              <a:xfrm>
                <a:off x="7892859" y="1545963"/>
                <a:ext cx="2579497" cy="301625"/>
              </a:xfrm>
              <a:prstGeom prst="rect">
                <a:avLst/>
              </a:prstGeom>
              <a:blipFill>
                <a:blip r:embed="rId5"/>
                <a:stretch>
                  <a:fillRect l="-1182" r="-946" b="-2449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6_AN.150_1#ca5cefbab.blank?vop=1&amp;pid=4e60edf8e&amp;color=0,0,0&amp;vpa=77&amp;vtp=1&amp;bbb=1"/>
              <p:cNvSpPr/>
              <p:nvPr/>
            </p:nvSpPr>
            <p:spPr>
              <a:xfrm>
                <a:off x="4042760" y="1999226"/>
                <a:ext cx="1654175"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适量</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NaOH</m:t>
                    </m:r>
                  </m:oMath>
                </a14:m>
                <a:r>
                  <a:rPr lang="en-US" altLang="zh-CN" b="0" i="0" dirty="0">
                    <a:solidFill>
                      <a:srgbClr val="FF0000"/>
                    </a:solidFill>
                    <a:latin typeface="微软雅黑" pitchFamily="34" charset="0"/>
                    <a:ea typeface="微软雅黑" pitchFamily="34" charset="-122"/>
                    <a:cs typeface="微软雅黑" pitchFamily="34" charset="-120"/>
                  </a:rPr>
                  <a:t>溶液</a:t>
                </a:r>
                <a:endParaRPr lang="en-US" altLang="zh-CN" dirty="0">
                  <a:solidFill>
                    <a:srgbClr val="FF0000"/>
                  </a:solidFill>
                </a:endParaRPr>
              </a:p>
            </p:txBody>
          </p:sp>
        </mc:Choice>
        <mc:Fallback xmlns="">
          <p:sp>
            <p:nvSpPr>
              <p:cNvPr id="7" name="QB_6_AN.150_1#ca5cefbab.blank?vop=1&amp;pid=4e60edf8e&amp;color=0,0,0&amp;vpa=77&amp;vtp=1&amp;bbb=1"/>
              <p:cNvSpPr>
                <a:spLocks noRot="1" noChangeAspect="1" noMove="1" noResize="1" noEditPoints="1" noAdjustHandles="1" noChangeArrowheads="1" noChangeShapeType="1" noTextEdit="1"/>
              </p:cNvSpPr>
              <p:nvPr/>
            </p:nvSpPr>
            <p:spPr>
              <a:xfrm>
                <a:off x="4042760" y="1999226"/>
                <a:ext cx="1654175" cy="279400"/>
              </a:xfrm>
              <a:prstGeom prst="rect">
                <a:avLst/>
              </a:prstGeom>
              <a:blipFill>
                <a:blip r:embed="rId6"/>
                <a:stretch>
                  <a:fillRect l="-4044" t="-32609" r="-3676" b="-4347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6_AN.151_1#ca5cefbab.blank?vop=1&amp;pid=4e60edf8e&amp;color=0,0,0&amp;vpa=78&amp;vtp=1&amp;bbb=1&amp;rh=23.75"/>
              <p:cNvSpPr/>
              <p:nvPr/>
            </p:nvSpPr>
            <p:spPr>
              <a:xfrm>
                <a:off x="7356666" y="1971921"/>
                <a:ext cx="2968752"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Mg</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Mg</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6_AN.151_1#ca5cefbab.blank?vop=1&amp;pid=4e60edf8e&amp;color=0,0,0&amp;vpa=78&amp;vtp=1&amp;bbb=1&amp;rh=23.75"/>
              <p:cNvSpPr>
                <a:spLocks noRot="1" noChangeAspect="1" noMove="1" noResize="1" noEditPoints="1" noAdjustHandles="1" noChangeArrowheads="1" noChangeShapeType="1" noTextEdit="1"/>
              </p:cNvSpPr>
              <p:nvPr/>
            </p:nvSpPr>
            <p:spPr>
              <a:xfrm>
                <a:off x="7356666" y="1971921"/>
                <a:ext cx="2968752" cy="301625"/>
              </a:xfrm>
              <a:prstGeom prst="rect">
                <a:avLst/>
              </a:prstGeom>
              <a:blipFill>
                <a:blip r:embed="rId7"/>
                <a:stretch>
                  <a:fillRect l="-1848" r="-821" b="-28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6_AN.153_1#ca5cefbab.blank?vop=1&amp;pid=4e60edf8e&amp;color=0,0,0&amp;vpa=79&amp;vtp=1&amp;bbb=1"/>
              <p:cNvSpPr/>
              <p:nvPr/>
            </p:nvSpPr>
            <p:spPr>
              <a:xfrm>
                <a:off x="3726910" y="2411468"/>
                <a:ext cx="1628712" cy="279400"/>
              </a:xfrm>
              <a:prstGeom prst="rect">
                <a:avLst/>
              </a:prstGeom>
              <a:noFill/>
              <a:ln/>
            </p:spPr>
            <p:txBody>
              <a:bodyPr wrap="none" lIns="0" tIns="0" rIns="0" bIns="0" rtlCol="0" anchor="t"/>
              <a:lstStyle/>
              <a:p>
                <a:pPr algn="ctr" latinLnBrk="1">
                  <a:lnSpc>
                    <a:spcPts val="2200"/>
                  </a:lnSpc>
                </a:pPr>
                <a:r>
                  <a:rPr lang="en-US" altLang="zh-CN" b="0" i="0">
                    <a:solidFill>
                      <a:srgbClr val="FF0000"/>
                    </a:solidFill>
                    <a:latin typeface="微软雅黑" pitchFamily="34" charset="0"/>
                    <a:ea typeface="微软雅黑" pitchFamily="34" charset="-122"/>
                    <a:cs typeface="微软雅黑" pitchFamily="34" charset="-120"/>
                  </a:rPr>
                  <a:t>适量</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溶液</a:t>
                </a:r>
                <a:endParaRPr lang="en-US" altLang="zh-CN" dirty="0">
                  <a:solidFill>
                    <a:srgbClr val="FF0000"/>
                  </a:solidFill>
                </a:endParaRPr>
              </a:p>
            </p:txBody>
          </p:sp>
        </mc:Choice>
        <mc:Fallback xmlns="">
          <p:sp>
            <p:nvSpPr>
              <p:cNvPr id="10" name="QB_6_AN.153_1#ca5cefbab.blank?vop=1&amp;pid=4e60edf8e&amp;color=0,0,0&amp;vpa=79&amp;vtp=1&amp;bbb=1"/>
              <p:cNvSpPr>
                <a:spLocks noRot="1" noChangeAspect="1" noMove="1" noResize="1" noEditPoints="1" noAdjustHandles="1" noChangeArrowheads="1" noChangeShapeType="1" noTextEdit="1"/>
              </p:cNvSpPr>
              <p:nvPr/>
            </p:nvSpPr>
            <p:spPr>
              <a:xfrm>
                <a:off x="3726910" y="2411468"/>
                <a:ext cx="1628712" cy="279400"/>
              </a:xfrm>
              <a:prstGeom prst="rect">
                <a:avLst/>
              </a:prstGeom>
              <a:blipFill>
                <a:blip r:embed="rId8"/>
                <a:stretch>
                  <a:fillRect l="-4104" t="-33333" r="-3731" b="-466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6_AN.154_1#ca5cefbab.blank?vop=1&amp;pid=4e60edf8e&amp;color=0,0,0&amp;vpa=80&amp;vtp=1&amp;bbb=1"/>
              <p:cNvSpPr/>
              <p:nvPr/>
            </p:nvSpPr>
            <p:spPr>
              <a:xfrm>
                <a:off x="7066217" y="2384163"/>
                <a:ext cx="2547747" cy="304800"/>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1" name="QB_6_AN.154_1#ca5cefbab.blank?vop=1&amp;pid=4e60edf8e&amp;color=0,0,0&amp;vpa=80&amp;vtp=1&amp;bbb=1"/>
              <p:cNvSpPr>
                <a:spLocks noRot="1" noChangeAspect="1" noMove="1" noResize="1" noEditPoints="1" noAdjustHandles="1" noChangeArrowheads="1" noChangeShapeType="1" noTextEdit="1"/>
              </p:cNvSpPr>
              <p:nvPr/>
            </p:nvSpPr>
            <p:spPr>
              <a:xfrm>
                <a:off x="7066217" y="2384163"/>
                <a:ext cx="2547747" cy="304800"/>
              </a:xfrm>
              <a:prstGeom prst="rect">
                <a:avLst/>
              </a:prstGeom>
              <a:blipFill>
                <a:blip r:embed="rId9"/>
                <a:stretch>
                  <a:fillRect l="-957" r="-957" b="-22000"/>
                </a:stretch>
              </a:blipFill>
              <a:ln/>
            </p:spPr>
            <p:txBody>
              <a:bodyPr/>
              <a:lstStyle/>
              <a:p>
                <a:r>
                  <a:rPr lang="zh-CN" altLang="en-US">
                    <a:noFill/>
                  </a:rPr>
                  <a:t> </a:t>
                </a:r>
              </a:p>
            </p:txBody>
          </p:sp>
        </mc:Fallback>
      </mc:AlternateContent>
      <p:sp>
        <p:nvSpPr>
          <p:cNvPr id="13" name="QB_6_AN.156_1#ca5cefbab.blank?vop=1&amp;pid=4e60edf8e&amp;color=0,0,0&amp;vpa=81&amp;vtp=1&amp;bbb=1"/>
          <p:cNvSpPr/>
          <p:nvPr/>
        </p:nvSpPr>
        <p:spPr>
          <a:xfrm>
            <a:off x="4628610" y="2756710"/>
            <a:ext cx="13096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适量稀硫酸</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4" name="QB_6_AN.157_1#ca5cefbab.blank?vop=1&amp;pid=4e60edf8e&amp;color=0,0,0&amp;vpa=82&amp;vtp=1&amp;bbb=1"/>
              <p:cNvSpPr/>
              <p:nvPr/>
            </p:nvSpPr>
            <p:spPr>
              <a:xfrm>
                <a:off x="7612317" y="2810121"/>
                <a:ext cx="2958148" cy="304800"/>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a:rPr lang="en-US" altLang="zh-CN" b="0" i="0" dirty="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4" name="QB_6_AN.157_1#ca5cefbab.blank?vop=1&amp;pid=4e60edf8e&amp;color=0,0,0&amp;vpa=82&amp;vtp=1&amp;bbb=1"/>
              <p:cNvSpPr>
                <a:spLocks noRot="1" noChangeAspect="1" noMove="1" noResize="1" noEditPoints="1" noAdjustHandles="1" noChangeArrowheads="1" noChangeShapeType="1" noTextEdit="1"/>
              </p:cNvSpPr>
              <p:nvPr/>
            </p:nvSpPr>
            <p:spPr>
              <a:xfrm>
                <a:off x="7612317" y="2810121"/>
                <a:ext cx="2958148" cy="304800"/>
              </a:xfrm>
              <a:prstGeom prst="rect">
                <a:avLst/>
              </a:prstGeom>
              <a:blipFill>
                <a:blip r:embed="rId10"/>
                <a:stretch>
                  <a:fillRect l="-1031" r="-1031"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QB_6_AN.159_1#ca5cefbab.blank?vop=1&amp;pid=4e60edf8e&amp;color=0,0,0&amp;vpa=83&amp;vtp=1&amp;bbb=1"/>
              <p:cNvSpPr/>
              <p:nvPr/>
            </p:nvSpPr>
            <p:spPr>
              <a:xfrm>
                <a:off x="5314410" y="3256526"/>
                <a:ext cx="1654175"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适量</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NaOH</m:t>
                    </m:r>
                  </m:oMath>
                </a14:m>
                <a:r>
                  <a:rPr lang="en-US" altLang="zh-CN" b="0" i="0" dirty="0">
                    <a:solidFill>
                      <a:srgbClr val="FF0000"/>
                    </a:solidFill>
                    <a:latin typeface="微软雅黑" pitchFamily="34" charset="0"/>
                    <a:ea typeface="微软雅黑" pitchFamily="34" charset="-122"/>
                    <a:cs typeface="微软雅黑" pitchFamily="34" charset="-120"/>
                  </a:rPr>
                  <a:t>溶液</a:t>
                </a:r>
                <a:endParaRPr lang="en-US" altLang="zh-CN" dirty="0">
                  <a:solidFill>
                    <a:srgbClr val="FF0000"/>
                  </a:solidFill>
                </a:endParaRPr>
              </a:p>
            </p:txBody>
          </p:sp>
        </mc:Choice>
        <mc:Fallback xmlns="">
          <p:sp>
            <p:nvSpPr>
              <p:cNvPr id="16" name="QB_6_AN.159_1#ca5cefbab.blank?vop=1&amp;pid=4e60edf8e&amp;color=0,0,0&amp;vpa=83&amp;vtp=1&amp;bbb=1"/>
              <p:cNvSpPr>
                <a:spLocks noRot="1" noChangeAspect="1" noMove="1" noResize="1" noEditPoints="1" noAdjustHandles="1" noChangeArrowheads="1" noChangeShapeType="1" noTextEdit="1"/>
              </p:cNvSpPr>
              <p:nvPr/>
            </p:nvSpPr>
            <p:spPr>
              <a:xfrm>
                <a:off x="5314410" y="3256526"/>
                <a:ext cx="1654175" cy="279400"/>
              </a:xfrm>
              <a:prstGeom prst="rect">
                <a:avLst/>
              </a:prstGeom>
              <a:blipFill>
                <a:blip r:embed="rId11"/>
                <a:stretch>
                  <a:fillRect l="-4428" t="-32609" r="-3690" b="-4565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QB_6_AN.160_1#ca5cefbab.blank?vop=1&amp;pid=4e60edf8e&amp;color=0,0,0&amp;vpa=84&amp;vtp=1&amp;bbb=1&amp;hb=1"/>
              <p:cNvSpPr/>
              <p:nvPr/>
            </p:nvSpPr>
            <p:spPr>
              <a:xfrm>
                <a:off x="832104" y="3068800"/>
                <a:ext cx="10531904" cy="914400"/>
              </a:xfrm>
              <a:prstGeom prst="rect">
                <a:avLst/>
              </a:prstGeom>
              <a:noFill/>
              <a:ln/>
            </p:spPr>
            <p:txBody>
              <a:bodyPr wrap="square" lIns="0" tIns="0" rIns="0" bIns="0" rtlCol="0" anchor="t"/>
              <a:lstStyle/>
              <a:p>
                <a:pPr latinLnBrk="1">
                  <a:lnSpc>
                    <a:spcPts val="3586"/>
                  </a:lnSpc>
                </a:pPr>
                <a:r>
                  <a:rPr lang="en-US" altLang="zh-CN" b="0" i="0" kern="0" dirty="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17" name="QB_6_AN.160_1#ca5cefbab.blank?vop=1&amp;pid=4e60edf8e&amp;color=0,0,0&amp;vpa=84&amp;vtp=1&amp;bbb=1&amp;hb=1"/>
              <p:cNvSpPr>
                <a:spLocks noRot="1" noChangeAspect="1" noMove="1" noResize="1" noEditPoints="1" noAdjustHandles="1" noChangeArrowheads="1" noChangeShapeType="1" noTextEdit="1"/>
              </p:cNvSpPr>
              <p:nvPr/>
            </p:nvSpPr>
            <p:spPr>
              <a:xfrm>
                <a:off x="832104" y="3068800"/>
                <a:ext cx="10531904" cy="914400"/>
              </a:xfrm>
              <a:prstGeom prst="rect">
                <a:avLst/>
              </a:prstGeom>
              <a:blipFill>
                <a:blip r:embed="rId12"/>
                <a:stretch>
                  <a:fillRect l="-81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 calcmode="lin" valueType="num">
                                      <p:cBhvr additive="base">
                                        <p:cTn id="4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 calcmode="lin" valueType="num">
                                      <p:cBhvr additive="base">
                                        <p:cTn id="4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0">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xEl>
                                              <p:pRg st="0" end="0"/>
                                            </p:txEl>
                                          </p:spTgt>
                                        </p:tgtEl>
                                        <p:attrNameLst>
                                          <p:attrName>style.visibility</p:attrName>
                                        </p:attrNameLst>
                                      </p:cBhvr>
                                      <p:to>
                                        <p:strVal val="visible"/>
                                      </p:to>
                                    </p:set>
                                    <p:anim calcmode="lin" valueType="num">
                                      <p:cBhvr additive="base">
                                        <p:cTn id="5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1">
                                            <p:bg/>
                                          </p:spTgt>
                                        </p:tgtEl>
                                        <p:attrNameLst>
                                          <p:attrName>style.visibility</p:attrName>
                                        </p:attrNameLst>
                                      </p:cBhvr>
                                      <p:to>
                                        <p:strVal val="visible"/>
                                      </p:to>
                                    </p:set>
                                    <p:anim calcmode="lin" valueType="num">
                                      <p:cBhvr additive="base">
                                        <p:cTn id="5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1">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1">
                                            <p:txEl>
                                              <p:pRg st="0" end="0"/>
                                            </p:txEl>
                                          </p:spTgt>
                                        </p:tgtEl>
                                        <p:attrNameLst>
                                          <p:attrName>style.visibility</p:attrName>
                                        </p:attrNameLst>
                                      </p:cBhvr>
                                      <p:to>
                                        <p:strVal val="visible"/>
                                      </p:to>
                                    </p:set>
                                    <p:anim calcmode="lin" valueType="num">
                                      <p:cBhvr additive="base">
                                        <p:cTn id="6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bg/>
                                          </p:spTgt>
                                        </p:tgtEl>
                                        <p:attrNameLst>
                                          <p:attrName>style.visibility</p:attrName>
                                        </p:attrNameLst>
                                      </p:cBhvr>
                                      <p:to>
                                        <p:strVal val="visible"/>
                                      </p:to>
                                    </p:set>
                                    <p:anim calcmode="lin" valueType="num">
                                      <p:cBhvr additive="base">
                                        <p:cTn id="6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13">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3">
                                            <p:txEl>
                                              <p:pRg st="0" end="0"/>
                                            </p:txEl>
                                          </p:spTgt>
                                        </p:tgtEl>
                                        <p:attrNameLst>
                                          <p:attrName>style.visibility</p:attrName>
                                        </p:attrNameLst>
                                      </p:cBhvr>
                                      <p:to>
                                        <p:strVal val="visible"/>
                                      </p:to>
                                    </p:set>
                                    <p:anim calcmode="lin" valueType="num">
                                      <p:cBhvr additive="base">
                                        <p:cTn id="7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4">
                                            <p:bg/>
                                          </p:spTgt>
                                        </p:tgtEl>
                                        <p:attrNameLst>
                                          <p:attrName>style.visibility</p:attrName>
                                        </p:attrNameLst>
                                      </p:cBhvr>
                                      <p:to>
                                        <p:strVal val="visible"/>
                                      </p:to>
                                    </p:set>
                                    <p:anim calcmode="lin" valueType="num">
                                      <p:cBhvr additive="base">
                                        <p:cTn id="7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78" dur="500" fill="hold"/>
                                        <p:tgtEl>
                                          <p:spTgt spid="14">
                                            <p:bg/>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4">
                                            <p:txEl>
                                              <p:pRg st="0" end="0"/>
                                            </p:txEl>
                                          </p:spTgt>
                                        </p:tgtEl>
                                        <p:attrNameLst>
                                          <p:attrName>style.visibility</p:attrName>
                                        </p:attrNameLst>
                                      </p:cBhvr>
                                      <p:to>
                                        <p:strVal val="visible"/>
                                      </p:to>
                                    </p:set>
                                    <p:anim calcmode="lin" valueType="num">
                                      <p:cBhvr additive="base">
                                        <p:cTn id="8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6">
                                            <p:bg/>
                                          </p:spTgt>
                                        </p:tgtEl>
                                        <p:attrNameLst>
                                          <p:attrName>style.visibility</p:attrName>
                                        </p:attrNameLst>
                                      </p:cBhvr>
                                      <p:to>
                                        <p:strVal val="visible"/>
                                      </p:to>
                                    </p:set>
                                    <p:anim calcmode="lin" valueType="num">
                                      <p:cBhvr additive="base">
                                        <p:cTn id="8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88" dur="500" fill="hold"/>
                                        <p:tgtEl>
                                          <p:spTgt spid="16">
                                            <p:bg/>
                                          </p:spTgt>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6">
                                            <p:txEl>
                                              <p:pRg st="0" end="0"/>
                                            </p:txEl>
                                          </p:spTgt>
                                        </p:tgtEl>
                                        <p:attrNameLst>
                                          <p:attrName>style.visibility</p:attrName>
                                        </p:attrNameLst>
                                      </p:cBhvr>
                                      <p:to>
                                        <p:strVal val="visible"/>
                                      </p:to>
                                    </p:set>
                                    <p:anim calcmode="lin" valueType="num">
                                      <p:cBhvr additive="base">
                                        <p:cTn id="9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7">
                                            <p:bg/>
                                          </p:spTgt>
                                        </p:tgtEl>
                                        <p:attrNameLst>
                                          <p:attrName>style.visibility</p:attrName>
                                        </p:attrNameLst>
                                      </p:cBhvr>
                                      <p:to>
                                        <p:strVal val="visible"/>
                                      </p:to>
                                    </p:set>
                                    <p:anim calcmode="lin" valueType="num">
                                      <p:cBhvr additive="base">
                                        <p:cTn id="97"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98" dur="500" fill="hold"/>
                                        <p:tgtEl>
                                          <p:spTgt spid="17">
                                            <p:bg/>
                                          </p:spTgt>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7">
                                            <p:txEl>
                                              <p:pRg st="0" end="0"/>
                                            </p:txEl>
                                          </p:spTgt>
                                        </p:tgtEl>
                                        <p:attrNameLst>
                                          <p:attrName>style.visibility</p:attrName>
                                        </p:attrNameLst>
                                      </p:cBhvr>
                                      <p:to>
                                        <p:strVal val="visible"/>
                                      </p:to>
                                    </p:set>
                                    <p:anim calcmode="lin" valueType="num">
                                      <p:cBhvr additive="base">
                                        <p:cTn id="10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10" grpId="0" build="p" animBg="1"/>
      <p:bldP spid="11" grpId="0" build="p" animBg="1"/>
      <p:bldP spid="13" grpId="0" build="p" animBg="1"/>
      <p:bldP spid="14" grpId="0" build="p" animBg="1"/>
      <p:bldP spid="16" grpId="0" build="p" animBg="1"/>
      <p:bldP spid="17"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161_1#6dc239b81?vop=1&amp;pid=4492da0b3&amp;color=0,0,0&amp;vtp=1&amp;bt=1&amp;bbb=1"/>
              <p:cNvSpPr/>
              <p:nvPr/>
            </p:nvSpPr>
            <p:spPr>
              <a:xfrm>
                <a:off x="832104" y="1080000"/>
                <a:ext cx="10533888" cy="4064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某化工厂排出的废水呈酸性</a:t>
                </a:r>
                <a:r>
                  <a:rPr lang="en-US" altLang="zh-CN" sz="1800" b="0" i="0">
                    <a:solidFill>
                      <a:srgbClr val="000000"/>
                    </a:solidFill>
                    <a:latin typeface="微软雅黑" pitchFamily="34" charset="0"/>
                    <a:ea typeface="微软雅黑" pitchFamily="34" charset="-122"/>
                    <a:cs typeface="微软雅黑" pitchFamily="34" charset="-120"/>
                  </a:rPr>
                  <a:t>，且其中含有大量</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2" name="QO_5_BD.161_1#6dc239b81?vop=1&amp;pid=4492da0b3&amp;color=0,0,0&amp;vtp=1&amp;bt=1&amp;bbb=1"/>
              <p:cNvSpPr>
                <a:spLocks noRot="1" noChangeAspect="1" noMove="1" noResize="1" noEditPoints="1" noAdjustHandles="1" noChangeArrowheads="1" noChangeShapeType="1" noTextEdit="1"/>
              </p:cNvSpPr>
              <p:nvPr/>
            </p:nvSpPr>
            <p:spPr>
              <a:xfrm>
                <a:off x="832104" y="1080000"/>
                <a:ext cx="10533888" cy="406400"/>
              </a:xfrm>
              <a:prstGeom prst="rect">
                <a:avLst/>
              </a:prstGeom>
              <a:blipFill>
                <a:blip r:embed="rId3"/>
                <a:stretch>
                  <a:fillRect l="-1389" b="-23881"/>
                </a:stretch>
              </a:blipFill>
              <a:ln/>
            </p:spPr>
            <p:txBody>
              <a:bodyPr/>
              <a:lstStyle/>
              <a:p>
                <a:r>
                  <a:rPr lang="zh-CN" altLang="en-US">
                    <a:noFill/>
                  </a:rPr>
                  <a:t> </a:t>
                </a:r>
              </a:p>
            </p:txBody>
          </p:sp>
        </mc:Fallback>
      </mc:AlternateContent>
      <p:sp>
        <p:nvSpPr>
          <p:cNvPr id="3" name="QC_6_BD.162_1#b509d1424?vop=1&amp;pid=6dc239b81&amp;color=0,0,0&amp;vtp=1&amp;bbb=1"/>
          <p:cNvSpPr/>
          <p:nvPr/>
        </p:nvSpPr>
        <p:spPr>
          <a:xfrm>
            <a:off x="832104" y="1454586"/>
            <a:ext cx="10533888" cy="4064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（1）下列离子中</a:t>
            </a:r>
            <a:r>
              <a:rPr lang="en-US" altLang="zh-CN" sz="1800" b="0" i="0">
                <a:solidFill>
                  <a:srgbClr val="000000"/>
                </a:solidFill>
                <a:latin typeface="微软雅黑" pitchFamily="34" charset="0"/>
                <a:ea typeface="微软雅黑" pitchFamily="34" charset="-122"/>
                <a:cs typeface="微软雅黑" pitchFamily="34" charset="-120"/>
              </a:rPr>
              <a:t>，能大量存在于该废水中的是</a:t>
            </a:r>
            <a:r>
              <a:rPr lang="en-US" altLang="zh-CN" sz="1800" i="0">
                <a:solidFill>
                  <a:srgbClr val="000000"/>
                </a:solidFill>
                <a:latin typeface="SimSun" pitchFamily="34" charset="0"/>
                <a:ea typeface="SimSun" pitchFamily="34" charset="-122"/>
                <a:cs typeface="SimSun" pitchFamily="34" charset="-120"/>
              </a:rPr>
              <a:t>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填序号）。</a:t>
            </a:r>
            <a:endParaRPr lang="en-US" altLang="zh-CN" sz="1800" dirty="0">
              <a:solidFill>
                <a:srgbClr val="000000"/>
              </a:solidFill>
            </a:endParaRPr>
          </a:p>
        </p:txBody>
      </p:sp>
      <p:sp>
        <p:nvSpPr>
          <p:cNvPr id="4" name="QC_6_AN.163_1#b509d1424.blank?vop=1&amp;pid=6dc239b81&amp;color=0,0,0&amp;vpa=85&amp;vtp=1"/>
          <p:cNvSpPr/>
          <p:nvPr/>
        </p:nvSpPr>
        <p:spPr>
          <a:xfrm>
            <a:off x="5517610" y="1415089"/>
            <a:ext cx="331788" cy="406400"/>
          </a:xfrm>
          <a:prstGeom prst="rect">
            <a:avLst/>
          </a:prstGeom>
          <a:noFill/>
          <a:ln/>
        </p:spPr>
        <p:txBody>
          <a:bodyPr wrap="none" lIns="0" tIns="0" rIns="0" bIns="0" rtlCol="0" anchor="t"/>
          <a:lstStyle/>
          <a:p>
            <a:pPr algn="ctr" latinLnBrk="1">
              <a:lnSpc>
                <a:spcPts val="32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5" name="QC_6_BD.162_2#b509d1424.choices?vop=1&amp;pid=6dc239b81&amp;color=0,0,0&amp;vtp=1&amp;bbb=1"/>
              <p:cNvSpPr/>
              <p:nvPr/>
            </p:nvSpPr>
            <p:spPr>
              <a:xfrm>
                <a:off x="832104" y="1855835"/>
                <a:ext cx="10533888" cy="406400"/>
              </a:xfrm>
              <a:prstGeom prst="rect">
                <a:avLst/>
              </a:prstGeom>
              <a:noFill/>
              <a:ln/>
            </p:spPr>
            <p:txBody>
              <a:bodyPr wrap="none" lIns="0" tIns="0" rIns="0" bIns="0" rtlCol="0" anchor="t"/>
              <a:lstStyle/>
              <a:p>
                <a:pPr marL="0" marR="0" lvl="0" indent="0" defTabSz="914400" eaLnBrk="1" fontAlgn="auto" latinLnBrk="1" hangingPunct="1">
                  <a:lnSpc>
                    <a:spcPts val="3200"/>
                  </a:lnSpc>
                  <a:spcBef>
                    <a:spcPts val="0"/>
                  </a:spcBef>
                  <a:spcAft>
                    <a:spcPts val="0"/>
                  </a:spcAft>
                  <a:buClrTx/>
                  <a:buSzTx/>
                  <a:buNone/>
                  <a:tabLst>
                    <a:tab pos="2754122" algn="l"/>
                    <a:tab pos="5330444" algn="l"/>
                    <a:tab pos="797026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6_BD.162_2#b509d1424.choices?vop=1&amp;pid=6dc239b81&amp;color=0,0,0&amp;vtp=1&amp;bbb=1"/>
              <p:cNvSpPr>
                <a:spLocks noRot="1" noChangeAspect="1" noMove="1" noResize="1" noEditPoints="1" noAdjustHandles="1" noChangeArrowheads="1" noChangeShapeType="1" noTextEdit="1"/>
              </p:cNvSpPr>
              <p:nvPr/>
            </p:nvSpPr>
            <p:spPr>
              <a:xfrm>
                <a:off x="832104" y="1855835"/>
                <a:ext cx="10533888" cy="406400"/>
              </a:xfrm>
              <a:prstGeom prst="rect">
                <a:avLst/>
              </a:prstGeom>
              <a:blipFill>
                <a:blip r:embed="rId4"/>
                <a:stretch>
                  <a:fillRect l="-1389" b="-2388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BD.164_1#8d6406d57?vop=1&amp;pid=6dc239b81&amp;color=0,0,0&amp;vtp=1&amp;bbb=1&amp;hb=1"/>
              <p:cNvSpPr/>
              <p:nvPr/>
            </p:nvSpPr>
            <p:spPr>
              <a:xfrm>
                <a:off x="832104" y="2256393"/>
                <a:ext cx="10533888" cy="7366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（2）取</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100 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800" b="0" i="0" dirty="0">
                    <a:solidFill>
                      <a:srgbClr val="000000"/>
                    </a:solidFill>
                    <a:latin typeface="微软雅黑" pitchFamily="34" charset="0"/>
                    <a:ea typeface="微软雅黑" pitchFamily="34" charset="-122"/>
                    <a:cs typeface="微软雅黑" pitchFamily="34" charset="-120"/>
                  </a:rPr>
                  <a:t>该废水于烧杯，逐滴加入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溶液至溶液呈碱性过程中</a:t>
                </a:r>
                <a:r>
                  <a:rPr lang="en-US" altLang="zh-CN" sz="1800" b="0" i="0">
                    <a:solidFill>
                      <a:srgbClr val="000000"/>
                    </a:solidFill>
                    <a:latin typeface="微软雅黑" pitchFamily="34" charset="0"/>
                    <a:ea typeface="微软雅黑" pitchFamily="34" charset="-122"/>
                    <a:cs typeface="微软雅黑" pitchFamily="34" charset="-120"/>
                  </a:rPr>
                  <a:t>，原废水中存在的离子的数目会</a:t>
                </a: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发生变化的是</a:t>
                </a:r>
                <a14:m>
                  <m:oMath xmlns:m="http://schemas.openxmlformats.org/officeDocument/2006/math">
                    <m:sSup>
                      <m:s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r>
                  <a:rPr lang="en-US" altLang="zh-CN" i="0">
                    <a:solidFill>
                      <a:srgbClr val="000000"/>
                    </a:solidFill>
                    <a:latin typeface="SimSun" pitchFamily="34" charset="0"/>
                    <a:ea typeface="SimSun" pitchFamily="34" charset="-122"/>
                    <a:cs typeface="SimSun" pitchFamily="34" charset="-120"/>
                  </a:rPr>
                  <a:t>___________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用离子符号表示）。</a:t>
                </a:r>
                <a:endParaRPr lang="en-US" altLang="zh-CN" dirty="0">
                  <a:solidFill>
                    <a:srgbClr val="000000"/>
                  </a:solidFill>
                </a:endParaRPr>
              </a:p>
            </p:txBody>
          </p:sp>
        </mc:Choice>
        <mc:Fallback xmlns="">
          <p:sp>
            <p:nvSpPr>
              <p:cNvPr id="6" name="QB_6_BD.164_1#8d6406d57?vop=1&amp;pid=6dc239b81&amp;color=0,0,0&amp;vtp=1&amp;bbb=1&amp;hb=1"/>
              <p:cNvSpPr>
                <a:spLocks noRot="1" noChangeAspect="1" noMove="1" noResize="1" noEditPoints="1" noAdjustHandles="1" noChangeArrowheads="1" noChangeShapeType="1" noTextEdit="1"/>
              </p:cNvSpPr>
              <p:nvPr/>
            </p:nvSpPr>
            <p:spPr>
              <a:xfrm>
                <a:off x="832104" y="2256393"/>
                <a:ext cx="10533888" cy="736600"/>
              </a:xfrm>
              <a:prstGeom prst="rect">
                <a:avLst/>
              </a:prstGeom>
              <a:blipFill>
                <a:blip r:embed="rId5"/>
                <a:stretch>
                  <a:fillRect l="-1389" t="-3306" b="-1487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6_AN.165_1#8d6406d57.blank?vop=1&amp;pid=6dc239b81&amp;color=0,0,0&amp;vpa=86&amp;vtp=1&amp;bbb=1"/>
              <p:cNvSpPr/>
              <p:nvPr/>
            </p:nvSpPr>
            <p:spPr>
              <a:xfrm>
                <a:off x="2744280" y="2630987"/>
                <a:ext cx="1225423"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6_AN.165_1#8d6406d57.blank?vop=1&amp;pid=6dc239b81&amp;color=0,0,0&amp;vpa=86&amp;vtp=1&amp;bbb=1"/>
              <p:cNvSpPr>
                <a:spLocks noRot="1" noChangeAspect="1" noMove="1" noResize="1" noEditPoints="1" noAdjustHandles="1" noChangeArrowheads="1" noChangeShapeType="1" noTextEdit="1"/>
              </p:cNvSpPr>
              <p:nvPr/>
            </p:nvSpPr>
            <p:spPr>
              <a:xfrm>
                <a:off x="2744280" y="2630987"/>
                <a:ext cx="1225423" cy="292100"/>
              </a:xfrm>
              <a:prstGeom prst="rect">
                <a:avLst/>
              </a:prstGeom>
              <a:blipFill>
                <a:blip r:embed="rId6"/>
                <a:stretch>
                  <a:fillRect l="-1990" t="-27083" b="-41667"/>
                </a:stretch>
              </a:blipFill>
              <a:ln/>
            </p:spPr>
            <p:txBody>
              <a:bodyPr/>
              <a:lstStyle/>
              <a:p>
                <a:r>
                  <a:rPr lang="zh-CN" altLang="en-US">
                    <a:noFill/>
                  </a:rPr>
                  <a:t> </a:t>
                </a:r>
              </a:p>
            </p:txBody>
          </p:sp>
        </mc:Fallback>
      </mc:AlternateContent>
      <p:pic>
        <p:nvPicPr>
          <p:cNvPr id="8" name="QO_6_BD.166_1#addc6a892?htil=10&amp;vop=1&amp;pid=6dc239b81&amp;color=0,0,0&amp;tib=255,255,255&amp;vtp=1&amp;hs=1&amp;hs=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6949441" y="3005694"/>
            <a:ext cx="4327509" cy="126331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9" name="QO_6_BD.166_2#addc6a892?htil=10&amp;sp=1&amp;vop=1&amp;pid=6dc239b81&amp;color=0,0,0&amp;vtp=1&amp;bbb=1&amp;hb=1&amp;hs=1"/>
              <p:cNvSpPr/>
              <p:nvPr/>
            </p:nvSpPr>
            <p:spPr>
              <a:xfrm>
                <a:off x="832104" y="3018393"/>
                <a:ext cx="6025896" cy="11049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（3</a:t>
                </a:r>
                <a:r>
                  <a:rPr lang="en-US" altLang="zh-CN" sz="1800" b="0" i="0">
                    <a:solidFill>
                      <a:srgbClr val="000000"/>
                    </a:solidFill>
                    <a:latin typeface="微软雅黑" pitchFamily="34" charset="0"/>
                    <a:ea typeface="微软雅黑" pitchFamily="34" charset="-122"/>
                    <a:cs typeface="微软雅黑" pitchFamily="34" charset="-120"/>
                  </a:rPr>
                  <a:t>）某化学兴趣小组成员欲除去废水样品中的</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2900"/>
                  </a:lnSpc>
                </a:pPr>
                <a:r>
                  <a:rPr lang="en-US" altLang="zh-CN" sz="1800" b="0" i="0">
                    <a:solidFill>
                      <a:srgbClr val="000000"/>
                    </a:solidFill>
                    <a:latin typeface="微软雅黑" pitchFamily="34" charset="0"/>
                    <a:ea typeface="微软雅黑" pitchFamily="34" charset="-122"/>
                    <a:cs typeface="微软雅黑" pitchFamily="34" charset="-120"/>
                  </a:rPr>
                  <a:t>且不引入其他杂质离子</a:t>
                </a:r>
                <a:r>
                  <a:rPr lang="en-US" altLang="zh-CN" sz="1800" b="0" i="0" dirty="0">
                    <a:solidFill>
                      <a:srgbClr val="000000"/>
                    </a:solidFill>
                    <a:latin typeface="微软雅黑" pitchFamily="34" charset="0"/>
                    <a:ea typeface="微软雅黑" pitchFamily="34" charset="-122"/>
                    <a:cs typeface="微软雅黑" pitchFamily="34" charset="-120"/>
                  </a:rPr>
                  <a:t>，设计的方案流程如图所示</a:t>
                </a:r>
                <a:r>
                  <a:rPr lang="en-US" altLang="zh-CN" sz="1800" b="0" i="0">
                    <a:solidFill>
                      <a:srgbClr val="000000"/>
                    </a:solidFill>
                    <a:latin typeface="微软雅黑" pitchFamily="34" charset="0"/>
                    <a:ea typeface="微软雅黑" pitchFamily="34" charset="-122"/>
                    <a:cs typeface="微软雅黑" pitchFamily="34" charset="-120"/>
                  </a:rPr>
                  <a:t>，最终得</a:t>
                </a: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到中性溶液</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9" name="QO_6_BD.166_2#addc6a892?htil=10&amp;sp=1&amp;vop=1&amp;pid=6dc239b81&amp;color=0,0,0&amp;vtp=1&amp;bbb=1&amp;hb=1&amp;hs=1"/>
              <p:cNvSpPr>
                <a:spLocks noRot="1" noChangeAspect="1" noMove="1" noResize="1" noEditPoints="1" noAdjustHandles="1" noChangeArrowheads="1" noChangeShapeType="1" noTextEdit="1"/>
              </p:cNvSpPr>
              <p:nvPr/>
            </p:nvSpPr>
            <p:spPr>
              <a:xfrm>
                <a:off x="832104" y="3018393"/>
                <a:ext cx="6025896" cy="1104900"/>
              </a:xfrm>
              <a:prstGeom prst="rect">
                <a:avLst/>
              </a:prstGeom>
              <a:blipFill>
                <a:blip r:embed="rId8"/>
                <a:stretch>
                  <a:fillRect l="-2429" t="-2210" r="-4453" b="-994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QB_7_BD.167_1#85ceddc17?htil=10&amp;vop=1&amp;pid=addc6a892&amp;color=0,0,0&amp;vtp=1&amp;bbb=1&amp;hb=1&amp;hs=1"/>
              <p:cNvSpPr/>
              <p:nvPr/>
            </p:nvSpPr>
            <p:spPr>
              <a:xfrm>
                <a:off x="827992" y="4142844"/>
                <a:ext cx="10536017" cy="4064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①试剂</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为</a:t>
                </a:r>
                <a:r>
                  <a:rPr lang="en-US" altLang="zh-CN" sz="1800" i="0">
                    <a:solidFill>
                      <a:srgbClr val="000000"/>
                    </a:solidFill>
                    <a:latin typeface="SimSun" pitchFamily="34" charset="0"/>
                    <a:ea typeface="SimSun" pitchFamily="34" charset="-122"/>
                    <a:cs typeface="SimSun" pitchFamily="34" charset="-120"/>
                  </a:rPr>
                  <a:t>____________________________</a:t>
                </a:r>
                <a:r>
                  <a:rPr lang="en-US" altLang="zh-CN" sz="1800" b="0" i="0">
                    <a:solidFill>
                      <a:srgbClr val="000000"/>
                    </a:solidFill>
                    <a:latin typeface="微软雅黑" pitchFamily="34" charset="0"/>
                    <a:ea typeface="微软雅黑" pitchFamily="34" charset="-122"/>
                    <a:cs typeface="微软雅黑" pitchFamily="34" charset="-120"/>
                  </a:rPr>
                  <a:t>（写化学式）；</a:t>
                </a:r>
                <a:endParaRPr lang="en-US" altLang="zh-CN" dirty="0">
                  <a:solidFill>
                    <a:srgbClr val="000000"/>
                  </a:solidFill>
                </a:endParaRPr>
              </a:p>
            </p:txBody>
          </p:sp>
        </mc:Choice>
        <mc:Fallback xmlns="">
          <p:sp>
            <p:nvSpPr>
              <p:cNvPr id="10" name="QB_7_BD.167_1#85ceddc17?htil=10&amp;vop=1&amp;pid=addc6a892&amp;color=0,0,0&amp;vtp=1&amp;bbb=1&amp;hb=1&amp;hs=1"/>
              <p:cNvSpPr>
                <a:spLocks noRot="1" noChangeAspect="1" noMove="1" noResize="1" noEditPoints="1" noAdjustHandles="1" noChangeArrowheads="1" noChangeShapeType="1" noTextEdit="1"/>
              </p:cNvSpPr>
              <p:nvPr/>
            </p:nvSpPr>
            <p:spPr>
              <a:xfrm>
                <a:off x="827992" y="4142844"/>
                <a:ext cx="10536017" cy="406400"/>
              </a:xfrm>
              <a:prstGeom prst="rect">
                <a:avLst/>
              </a:prstGeom>
              <a:blipFill>
                <a:blip r:embed="rId9"/>
                <a:stretch>
                  <a:fillRect l="-1389" t="-3030" b="-2424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7_AN.168_1#85ceddc17.blank?vop=1&amp;pid=addc6a892&amp;color=0,0,0&amp;vpa=87&amp;vtp=1&amp;bbb=1"/>
              <p:cNvSpPr/>
              <p:nvPr/>
            </p:nvSpPr>
            <p:spPr>
              <a:xfrm>
                <a:off x="1923367" y="4132762"/>
                <a:ext cx="3093784"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oMath>
                </a14:m>
                <a:r>
                  <a:rPr lang="en-US" altLang="zh-CN" b="0" i="0" dirty="0">
                    <a:solidFill>
                      <a:srgbClr val="FF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Ba</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FF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Ba</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1" name="QB_7_AN.168_1#85ceddc17.blank?vop=1&amp;pid=addc6a892&amp;color=0,0,0&amp;vpa=87&amp;vtp=1&amp;bbb=1"/>
              <p:cNvSpPr>
                <a:spLocks noRot="1" noChangeAspect="1" noMove="1" noResize="1" noEditPoints="1" noAdjustHandles="1" noChangeArrowheads="1" noChangeShapeType="1" noTextEdit="1"/>
              </p:cNvSpPr>
              <p:nvPr/>
            </p:nvSpPr>
            <p:spPr>
              <a:xfrm>
                <a:off x="1923367" y="4132762"/>
                <a:ext cx="3093784" cy="292100"/>
              </a:xfrm>
              <a:prstGeom prst="rect">
                <a:avLst/>
              </a:prstGeom>
              <a:blipFill>
                <a:blip r:embed="rId10"/>
                <a:stretch>
                  <a:fillRect l="-986" t="-27083" r="-1972" b="-416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QB_7_AN.169_1#85ceddc17.blank?vop=1&amp;pid=addc6a892&amp;color=0,0,0&amp;vpa=88&amp;vtp=1&amp;bbb=1"/>
              <p:cNvSpPr/>
              <p:nvPr/>
            </p:nvSpPr>
            <p:spPr>
              <a:xfrm>
                <a:off x="4068016" y="4535987"/>
                <a:ext cx="1177798"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2" name="QB_7_AN.169_1#85ceddc17.blank?vop=1&amp;pid=addc6a892&amp;color=0,0,0&amp;vpa=88&amp;vtp=1&amp;bbb=1"/>
              <p:cNvSpPr>
                <a:spLocks noRot="1" noChangeAspect="1" noMove="1" noResize="1" noEditPoints="1" noAdjustHandles="1" noChangeArrowheads="1" noChangeShapeType="1" noTextEdit="1"/>
              </p:cNvSpPr>
              <p:nvPr/>
            </p:nvSpPr>
            <p:spPr>
              <a:xfrm>
                <a:off x="4068016" y="4535987"/>
                <a:ext cx="1177798" cy="292100"/>
              </a:xfrm>
              <a:prstGeom prst="rect">
                <a:avLst/>
              </a:prstGeom>
              <a:blipFill>
                <a:blip r:embed="rId11"/>
                <a:stretch>
                  <a:fillRect l="-2062" t="-27083" b="-43750"/>
                </a:stretch>
              </a:blipFill>
              <a:ln/>
            </p:spPr>
            <p:txBody>
              <a:bodyPr/>
              <a:lstStyle/>
              <a:p>
                <a:r>
                  <a:rPr lang="zh-CN" altLang="en-US">
                    <a:noFill/>
                  </a:rPr>
                  <a:t> </a:t>
                </a:r>
              </a:p>
            </p:txBody>
          </p:sp>
        </mc:Fallback>
      </mc:AlternateContent>
      <p:sp>
        <p:nvSpPr>
          <p:cNvPr id="13" name="QB_7_BD.170_1#934e75bc2?vop=1&amp;pid=addc6a892&amp;color=0,0,0&amp;vtp=1&amp;bbb=1"/>
          <p:cNvSpPr/>
          <p:nvPr/>
        </p:nvSpPr>
        <p:spPr>
          <a:xfrm>
            <a:off x="832104" y="4918504"/>
            <a:ext cx="10533888" cy="7366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②“分离操作</a:t>
            </a:r>
            <a:r>
              <a:rPr lang="en-US" altLang="zh-CN" sz="1800" b="0" i="0">
                <a:solidFill>
                  <a:srgbClr val="000000"/>
                </a:solidFill>
                <a:latin typeface="微软雅黑" pitchFamily="34" charset="0"/>
                <a:ea typeface="微软雅黑" pitchFamily="34" charset="-122"/>
                <a:cs typeface="微软雅黑" pitchFamily="34" charset="-120"/>
              </a:rPr>
              <a:t>”的名称是</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③向“蓝色沉淀1”中加入足量盐酸，发生反应的离子方程式为</a:t>
            </a:r>
            <a:r>
              <a:rPr lang="en-US" altLang="zh-CN">
                <a:solidFill>
                  <a:srgbClr val="000000"/>
                </a:solidFill>
                <a:latin typeface="SimSun" pitchFamily="34" charset="0"/>
                <a:ea typeface="SimSun" pitchFamily="34" charset="-122"/>
                <a:cs typeface="SimSun" pitchFamily="34" charset="-120"/>
              </a:rPr>
              <a:t>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14" name="QB_7_AN.171_1#934e75bc2.blank?vop=1&amp;pid=addc6a892&amp;color=0,0,0&amp;vpa=89&amp;vtp=1&amp;bbb=1"/>
          <p:cNvSpPr/>
          <p:nvPr/>
        </p:nvSpPr>
        <p:spPr>
          <a:xfrm>
            <a:off x="3352260" y="4886627"/>
            <a:ext cx="623888" cy="368300"/>
          </a:xfrm>
          <a:prstGeom prst="rect">
            <a:avLst/>
          </a:prstGeom>
          <a:noFill/>
          <a:ln/>
        </p:spPr>
        <p:txBody>
          <a:bodyPr wrap="none" lIns="0" tIns="0" rIns="0" bIns="0" rtlCol="0" anchor="t"/>
          <a:lstStyle/>
          <a:p>
            <a:pPr algn="ctr" latinLnBrk="1">
              <a:lnSpc>
                <a:spcPts val="2900"/>
              </a:lnSpc>
            </a:pPr>
            <a:r>
              <a:rPr lang="en-US" altLang="zh-CN" b="0" i="0" dirty="0">
                <a:solidFill>
                  <a:srgbClr val="FF0000"/>
                </a:solidFill>
                <a:latin typeface="微软雅黑" pitchFamily="34" charset="0"/>
                <a:ea typeface="微软雅黑" pitchFamily="34" charset="-122"/>
                <a:cs typeface="微软雅黑" pitchFamily="34" charset="-120"/>
              </a:rPr>
              <a:t>过滤</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16" name="QB_7_AN.173_1#934e75bc2.blank?vop=1&amp;pid=addc6a892&amp;color=0,0,0&amp;vpa=90&amp;vtp=1&amp;bbb=1&amp;rh=23.75"/>
              <p:cNvSpPr/>
              <p:nvPr/>
            </p:nvSpPr>
            <p:spPr>
              <a:xfrm>
                <a:off x="7167817" y="5268650"/>
                <a:ext cx="3367723" cy="301625"/>
              </a:xfrm>
              <a:prstGeom prst="rect">
                <a:avLst/>
              </a:prstGeom>
              <a:noFill/>
              <a:ln/>
            </p:spPr>
            <p:txBody>
              <a:bodyPr wrap="none" lIns="0" tIns="0" rIns="0" bIns="0" rtlCol="0" anchor="t"/>
              <a:lstStyle/>
              <a:p>
                <a:pPr algn="ctr" latinLnBrk="1">
                  <a:lnSpc>
                    <a:spcPts val="24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Cu</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FF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6" name="QB_7_AN.173_1#934e75bc2.blank?vop=1&amp;pid=addc6a892&amp;color=0,0,0&amp;vpa=90&amp;vtp=1&amp;bbb=1&amp;rh=23.75"/>
              <p:cNvSpPr>
                <a:spLocks noRot="1" noChangeAspect="1" noMove="1" noResize="1" noEditPoints="1" noAdjustHandles="1" noChangeArrowheads="1" noChangeShapeType="1" noTextEdit="1"/>
              </p:cNvSpPr>
              <p:nvPr/>
            </p:nvSpPr>
            <p:spPr>
              <a:xfrm>
                <a:off x="7167817" y="5268650"/>
                <a:ext cx="3367723" cy="301625"/>
              </a:xfrm>
              <a:prstGeom prst="rect">
                <a:avLst/>
              </a:prstGeom>
              <a:blipFill>
                <a:blip r:embed="rId12"/>
                <a:stretch>
                  <a:fillRect l="-906" r="-725" b="-28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QB_7_BD.167_1#85ceddc17?htil=10&amp;vop=1&amp;pid=addc6a892&amp;color=0,0,0&amp;vtp=1&amp;bbb=1&amp;hb=1&amp;hs=1"/>
              <p:cNvSpPr/>
              <p:nvPr/>
            </p:nvSpPr>
            <p:spPr>
              <a:xfrm>
                <a:off x="827992" y="4547847"/>
                <a:ext cx="10536017" cy="406400"/>
              </a:xfrm>
              <a:prstGeom prst="rect">
                <a:avLst/>
              </a:prstGeom>
              <a:noFill/>
              <a:ln/>
            </p:spPr>
            <p:txBody>
              <a:bodyPr wrap="none" lIns="0" tIns="0" rIns="0" bIns="0" rtlCol="0" anchor="t"/>
              <a:lstStyle/>
              <a:p>
                <a:pPr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溶液3中含有的溶质离子有</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i="0">
                    <a:solidFill>
                      <a:srgbClr val="000000"/>
                    </a:solidFill>
                    <a:latin typeface="SimSun" pitchFamily="34" charset="0"/>
                    <a:ea typeface="SimSun" pitchFamily="34" charset="-122"/>
                    <a:cs typeface="SimSun" pitchFamily="34" charset="-120"/>
                  </a:rPr>
                  <a:t>___________</a:t>
                </a:r>
                <a:r>
                  <a:rPr lang="en-US" altLang="zh-CN" sz="1800" b="0" i="0">
                    <a:solidFill>
                      <a:srgbClr val="000000"/>
                    </a:solidFill>
                    <a:latin typeface="微软雅黑" pitchFamily="34" charset="0"/>
                    <a:ea typeface="微软雅黑" pitchFamily="34" charset="-122"/>
                    <a:cs typeface="微软雅黑" pitchFamily="34" charset="-120"/>
                  </a:rPr>
                  <a:t>（填离子符</a:t>
                </a:r>
                <a:r>
                  <a:rPr lang="en-US" altLang="zh-CN" b="0" i="0">
                    <a:solidFill>
                      <a:srgbClr val="000000"/>
                    </a:solidFill>
                    <a:latin typeface="微软雅黑" pitchFamily="34" charset="0"/>
                    <a:ea typeface="微软雅黑" pitchFamily="34" charset="-122"/>
                    <a:cs typeface="微软雅黑" pitchFamily="34" charset="-120"/>
                  </a:rPr>
                  <a:t>号</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17" name="QB_7_BD.167_1#85ceddc17?htil=10&amp;vop=1&amp;pid=addc6a892&amp;color=0,0,0&amp;vtp=1&amp;bbb=1&amp;hb=1&amp;hs=1"/>
              <p:cNvSpPr>
                <a:spLocks noRot="1" noChangeAspect="1" noMove="1" noResize="1" noEditPoints="1" noAdjustHandles="1" noChangeArrowheads="1" noChangeShapeType="1" noTextEdit="1"/>
              </p:cNvSpPr>
              <p:nvPr/>
            </p:nvSpPr>
            <p:spPr>
              <a:xfrm>
                <a:off x="827992" y="4547847"/>
                <a:ext cx="10536017" cy="406400"/>
              </a:xfrm>
              <a:prstGeom prst="rect">
                <a:avLst/>
              </a:prstGeom>
              <a:blipFill>
                <a:blip r:embed="rId13"/>
                <a:stretch>
                  <a:fillRect l="-1389" t="-2985" b="-2388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bg/>
                                          </p:spTgt>
                                        </p:tgtEl>
                                        <p:attrNameLst>
                                          <p:attrName>style.visibility</p:attrName>
                                        </p:attrNameLst>
                                      </p:cBhvr>
                                      <p:to>
                                        <p:strVal val="visible"/>
                                      </p:to>
                                    </p:set>
                                    <p:anim calcmode="lin" valueType="num">
                                      <p:cBhvr additive="base">
                                        <p:cTn id="2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bg/>
                                          </p:spTgt>
                                        </p:tgtEl>
                                        <p:attrNameLst>
                                          <p:attrName>style.visibility</p:attrName>
                                        </p:attrNameLst>
                                      </p:cBhvr>
                                      <p:to>
                                        <p:strVal val="visible"/>
                                      </p:to>
                                    </p:set>
                                    <p:anim calcmode="lin" valueType="num">
                                      <p:cBhvr additive="base">
                                        <p:cTn id="3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xEl>
                                              <p:pRg st="0" end="0"/>
                                            </p:txEl>
                                          </p:spTgt>
                                        </p:tgtEl>
                                        <p:attrNameLst>
                                          <p:attrName>style.visibility</p:attrName>
                                        </p:attrNameLst>
                                      </p:cBhvr>
                                      <p:to>
                                        <p:strVal val="visible"/>
                                      </p:to>
                                    </p:set>
                                    <p:anim calcmode="lin" valueType="num">
                                      <p:cBhvr additive="base">
                                        <p:cTn id="4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
                                            <p:bg/>
                                          </p:spTgt>
                                        </p:tgtEl>
                                        <p:attrNameLst>
                                          <p:attrName>style.visibility</p:attrName>
                                        </p:attrNameLst>
                                      </p:cBhvr>
                                      <p:to>
                                        <p:strVal val="visible"/>
                                      </p:to>
                                    </p:set>
                                    <p:anim calcmode="lin" valueType="num">
                                      <p:cBhvr additive="base">
                                        <p:cTn id="4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4">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xEl>
                                              <p:pRg st="0" end="0"/>
                                            </p:txEl>
                                          </p:spTgt>
                                        </p:tgtEl>
                                        <p:attrNameLst>
                                          <p:attrName>style.visibility</p:attrName>
                                        </p:attrNameLst>
                                      </p:cBhvr>
                                      <p:to>
                                        <p:strVal val="visible"/>
                                      </p:to>
                                    </p:set>
                                    <p:anim calcmode="lin" valueType="num">
                                      <p:cBhvr additive="base">
                                        <p:cTn id="5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6">
                                            <p:bg/>
                                          </p:spTgt>
                                        </p:tgtEl>
                                        <p:attrNameLst>
                                          <p:attrName>style.visibility</p:attrName>
                                        </p:attrNameLst>
                                      </p:cBhvr>
                                      <p:to>
                                        <p:strVal val="visible"/>
                                      </p:to>
                                    </p:set>
                                    <p:anim calcmode="lin" valueType="num">
                                      <p:cBhvr additive="base">
                                        <p:cTn id="5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6">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6">
                                            <p:txEl>
                                              <p:pRg st="0" end="0"/>
                                            </p:txEl>
                                          </p:spTgt>
                                        </p:tgtEl>
                                        <p:attrNameLst>
                                          <p:attrName>style.visibility</p:attrName>
                                        </p:attrNameLst>
                                      </p:cBhvr>
                                      <p:to>
                                        <p:strVal val="visible"/>
                                      </p:to>
                                    </p:set>
                                    <p:anim calcmode="lin" valueType="num">
                                      <p:cBhvr additive="base">
                                        <p:cTn id="6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P spid="11" grpId="0" build="p" animBg="1"/>
      <p:bldP spid="12" grpId="0" build="p" animBg="1"/>
      <p:bldP spid="14" grpId="0" build="p" animBg="1"/>
      <p:bldP spid="16"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5_BD.174_1#251168749?vop=1&amp;pid=d77ffa63a&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下列有关说法正确的是(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175_1#251168749.bracket?vop=1&amp;pid=d77ffa63a&amp;color=0,0,0&amp;vpa=91&amp;vtp=1"/>
          <p:cNvSpPr/>
          <p:nvPr/>
        </p:nvSpPr>
        <p:spPr>
          <a:xfrm>
            <a:off x="3301460" y="1075817"/>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5_BD.174_2#251168749.choices?vop=1&amp;pid=d77ffa63a&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氨气溶于水得到的氨水能导电，所以氨水是电解质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属于电解质，在水溶液中或熔融状态下都能导电</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溶于水能导电</a:t>
                </a:r>
                <a:r>
                  <a:rPr lang="en-US" altLang="zh-CN" sz="1800" b="0" i="0">
                    <a:solidFill>
                      <a:srgbClr val="000000"/>
                    </a:solidFill>
                    <a:latin typeface="微软雅黑" pitchFamily="34" charset="0"/>
                    <a:ea typeface="微软雅黑" pitchFamily="34" charset="-122"/>
                    <a:cs typeface="微软雅黑" pitchFamily="34" charset="-120"/>
                  </a:rPr>
                  <a:t>，但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是非电解质</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在水溶液中难导电，但熔融状态下能导电</a:t>
                </a:r>
                <a:r>
                  <a:rPr lang="en-US" altLang="zh-CN" sz="1800" b="0" i="0">
                    <a:solidFill>
                      <a:srgbClr val="000000"/>
                    </a:solidFill>
                    <a:latin typeface="微软雅黑" pitchFamily="34" charset="0"/>
                    <a:ea typeface="微软雅黑" pitchFamily="34" charset="-122"/>
                    <a:cs typeface="微软雅黑" pitchFamily="34" charset="-120"/>
                  </a:rPr>
                  <a:t>，所以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是电解质</a:t>
                </a:r>
                <a:endParaRPr lang="en-US" altLang="zh-CN" sz="1800" dirty="0"/>
              </a:p>
            </p:txBody>
          </p:sp>
        </mc:Choice>
        <mc:Fallback xmlns="">
          <p:sp>
            <p:nvSpPr>
              <p:cNvPr id="4" name="QC_5_BD.174_2#251168749.choices?vop=1&amp;pid=d77ffa63a&amp;color=0,0,0&amp;vtp=1&amp;bbb=1"/>
              <p:cNvSpPr>
                <a:spLocks noRot="1" noChangeAspect="1" noMove="1" noResize="1" noEditPoints="1" noAdjustHandles="1" noChangeArrowheads="1" noChangeShapeType="1" noTextEdit="1"/>
              </p:cNvSpPr>
              <p:nvPr/>
            </p:nvSpPr>
            <p:spPr>
              <a:xfrm>
                <a:off x="832104" y="1529771"/>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5_BD.176_1#df892a8dd?vop=1&amp;pid=d77ffa63a&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东平湖位于山东省西南部，不仅自然风光秀丽，还有浓厚的历史文化底蕴。</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177_1#df892a8dd.bracket?vop=1&amp;pid=d77ffa63a&amp;color=0,0,0&amp;vpa=92&amp;vtp=1"/>
          <p:cNvSpPr/>
          <p:nvPr/>
        </p:nvSpPr>
        <p:spPr>
          <a:xfrm>
            <a:off x="104007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5_BD.176_2#df892a8dd.choices?vop=1&amp;pid=d77ffa63a&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湖水能导电</a:t>
                </a:r>
                <a:r>
                  <a:rPr lang="en-US" altLang="zh-CN" sz="1800" b="0" i="0">
                    <a:solidFill>
                      <a:srgbClr val="000000"/>
                    </a:solidFill>
                    <a:latin typeface="微软雅黑" pitchFamily="34" charset="0"/>
                    <a:ea typeface="微软雅黑" pitchFamily="34" charset="-122"/>
                    <a:cs typeface="微软雅黑" pitchFamily="34" charset="-120"/>
                  </a:rPr>
                  <a:t>，属于电解质</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湖水中的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属于纯净物</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湖水呈弱碱性</a:t>
                </a:r>
                <a:r>
                  <a:rPr lang="en-US" altLang="zh-CN" sz="1800" b="0" i="0">
                    <a:solidFill>
                      <a:srgbClr val="000000"/>
                    </a:solidFill>
                    <a:latin typeface="微软雅黑" pitchFamily="34" charset="0"/>
                    <a:ea typeface="微软雅黑" pitchFamily="34" charset="-122"/>
                    <a:cs typeface="微软雅黑" pitchFamily="34" charset="-120"/>
                  </a:rPr>
                  <a:t>，滴加酚酞溶液变蓝</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湖水呈蓝色是因为水中含有大量的</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176_2#df892a8dd.choices?vop=1&amp;pid=d77ffa63a&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5_BD.178_1#4c0e1a454?vop=1&amp;pid=d77ffa63a&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下列各组离子在溶液中可以大量共存，</a:t>
            </a:r>
            <a:r>
              <a:rPr lang="en-US" altLang="zh-CN" sz="1800" b="0" i="0">
                <a:solidFill>
                  <a:srgbClr val="000000"/>
                </a:solidFill>
                <a:latin typeface="微软雅黑" pitchFamily="34" charset="0"/>
                <a:ea typeface="微软雅黑" pitchFamily="34" charset="-122"/>
                <a:cs typeface="微软雅黑" pitchFamily="34" charset="-120"/>
              </a:rPr>
              <a:t>且加入氢氧化钠溶液后也能大量共存的是(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179_1#4c0e1a454.bracket?vop=1&amp;pid=d77ffa63a&amp;color=0,0,0&amp;vpa=93&amp;vtp=1"/>
          <p:cNvSpPr/>
          <p:nvPr/>
        </p:nvSpPr>
        <p:spPr>
          <a:xfrm>
            <a:off x="90291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5_BD.178_2#4c0e1a454.choices?vop=1&amp;pid=d77ffa63a&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178_2#4c0e1a454.choices?vop=1&amp;pid=d77ffa63a&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B_5_BD.180_1#c066a48e2?sp=1&amp;vop=1&amp;pid=d77ffa63a&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下表中评价不合理的是(</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xmlns:a14="http://schemas.microsoft.com/office/drawing/2010/main">
        <mc:Choice Requires="a14">
          <p:graphicFrame>
            <p:nvGraphicFramePr>
              <p:cNvPr id="63" name="QB_5_BD.180_2#c066a48e2?colgroup=2,30,21&amp;vop=1&amp;pid=d77ffa63a&amp;color=0,0,0&amp;vtp=1&amp;bbb=1&amp;hb=1"/>
              <p:cNvGraphicFramePr>
                <a:graphicFrameLocks noGrp="1"/>
              </p:cNvGraphicFramePr>
              <p:nvPr>
                <p:extLst>
                  <p:ext uri="{D42A27DB-BD31-4B8C-83A1-F6EECF244321}">
                    <p14:modId xmlns:p14="http://schemas.microsoft.com/office/powerpoint/2010/main" val="2098464196"/>
                  </p:ext>
                </p:extLst>
              </p:nvPr>
            </p:nvGraphicFramePr>
            <p:xfrm>
              <a:off x="832104" y="1622425"/>
              <a:ext cx="10524744" cy="2369947"/>
            </p:xfrm>
            <a:graphic>
              <a:graphicData uri="http://schemas.openxmlformats.org/drawingml/2006/table">
                <a:tbl>
                  <a:tblPr/>
                  <a:tblGrid>
                    <a:gridCol w="667512">
                      <a:extLst>
                        <a:ext uri="{9D8B030D-6E8A-4147-A177-3AD203B41FA5}">
                          <a16:colId xmlns:a16="http://schemas.microsoft.com/office/drawing/2014/main" val="20000"/>
                        </a:ext>
                      </a:extLst>
                    </a:gridCol>
                    <a:gridCol w="5733288">
                      <a:extLst>
                        <a:ext uri="{9D8B030D-6E8A-4147-A177-3AD203B41FA5}">
                          <a16:colId xmlns:a16="http://schemas.microsoft.com/office/drawing/2014/main" val="20001"/>
                        </a:ext>
                      </a:extLst>
                    </a:gridCol>
                    <a:gridCol w="4123944">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离子方程式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评价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向氢氧化铜中滴加稀硫酸：</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5795">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5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Mg</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400" b="0" i="0" dirty="0">
                              <a:solidFill>
                                <a:srgbClr val="000000"/>
                              </a:solidFill>
                              <a:latin typeface="SimSun" pitchFamily="34" charset="0"/>
                              <a:ea typeface="SimSun" pitchFamily="34" charset="-122"/>
                              <a:cs typeface="SimSun" pitchFamily="34" charset="-120"/>
                            </a:rPr>
                            <a:t> </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该离子方程式不仅可以表示</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a:solidFill>
                                <a:srgbClr val="000000"/>
                              </a:solidFill>
                              <a:latin typeface="微软雅黑" pitchFamily="34" charset="0"/>
                              <a:ea typeface="微软雅黑" pitchFamily="34" charset="-122"/>
                              <a:cs typeface="微软雅黑" pitchFamily="34" charset="-120"/>
                            </a:rPr>
                            <a:t>与强酸溶液</a:t>
                          </a:r>
                        </a:p>
                        <a:p>
                          <a:pPr marL="0" lvl="0" indent="0" algn="l" latinLnBrk="1" hangingPunct="0">
                            <a:lnSpc>
                              <a:spcPts val="2000"/>
                            </a:lnSpc>
                          </a:pPr>
                          <a:r>
                            <a:rPr lang="en-US" altLang="zh-CN" sz="1400" b="0" i="0">
                              <a:solidFill>
                                <a:srgbClr val="000000"/>
                              </a:solidFill>
                              <a:latin typeface="微软雅黑" pitchFamily="34" charset="0"/>
                              <a:ea typeface="微软雅黑" pitchFamily="34" charset="-122"/>
                              <a:cs typeface="微软雅黑" pitchFamily="34" charset="-120"/>
                            </a:rPr>
                            <a:t>发生的反应</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也可表示</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与某种盐溶液发生的反应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4643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2200"/>
                            </a:lnSpc>
                          </a:pPr>
                          <a:r>
                            <a:rPr lang="en-US" altLang="zh-CN" sz="1400" b="0" i="0">
                              <a:solidFill>
                                <a:srgbClr val="000000"/>
                              </a:solidFill>
                              <a:latin typeface="微软雅黑" pitchFamily="34" charset="0"/>
                              <a:ea typeface="微软雅黑" pitchFamily="34" charset="-122"/>
                              <a:cs typeface="微软雅黑" pitchFamily="34" charset="-120"/>
                            </a:rPr>
                            <a:t>少量</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4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a:solidFill>
                                <a:srgbClr val="000000"/>
                              </a:solidFill>
                              <a:latin typeface="微软雅黑" pitchFamily="34" charset="0"/>
                              <a:ea typeface="微软雅黑" pitchFamily="34" charset="-122"/>
                              <a:cs typeface="微软雅黑" pitchFamily="34" charset="-120"/>
                            </a:rPr>
                            <a:t>在溶液中反应：</a:t>
                          </a:r>
                        </a:p>
                        <a:p>
                          <a:pPr marL="0" lvl="0" indent="0" algn="l" latinLnBrk="1" hangingPunct="0">
                            <a:lnSpc>
                              <a:spcPts val="23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bSup>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错误</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化学计量数与物质规定用量不匹配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400" b="0" i="0" dirty="0">
                              <a:solidFill>
                                <a:srgbClr val="000000"/>
                              </a:solidFill>
                              <a:latin typeface="微软雅黑" pitchFamily="34" charset="0"/>
                              <a:ea typeface="微软雅黑" pitchFamily="34" charset="-122"/>
                              <a:cs typeface="微软雅黑" pitchFamily="34" charset="-120"/>
                            </a:rPr>
                            <a:t>溶液中通入足量</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63" name="QB_5_BD.180_2#c066a48e2?colgroup=2,30,21&amp;vop=1&amp;pid=d77ffa63a&amp;color=0,0,0&amp;vtp=1&amp;bbb=1&amp;hb=1"/>
              <p:cNvGraphicFramePr>
                <a:graphicFrameLocks noGrp="1"/>
              </p:cNvGraphicFramePr>
              <p:nvPr>
                <p:extLst>
                  <p:ext uri="{D42A27DB-BD31-4B8C-83A1-F6EECF244321}">
                    <p14:modId xmlns:p14="http://schemas.microsoft.com/office/powerpoint/2010/main" val="2098464196"/>
                  </p:ext>
                </p:extLst>
              </p:nvPr>
            </p:nvGraphicFramePr>
            <p:xfrm>
              <a:off x="832104" y="1622425"/>
              <a:ext cx="10524744" cy="2369947"/>
            </p:xfrm>
            <a:graphic>
              <a:graphicData uri="http://schemas.openxmlformats.org/drawingml/2006/table">
                <a:tbl>
                  <a:tblPr/>
                  <a:tblGrid>
                    <a:gridCol w="667512">
                      <a:extLst>
                        <a:ext uri="{9D8B030D-6E8A-4147-A177-3AD203B41FA5}">
                          <a16:colId xmlns:a16="http://schemas.microsoft.com/office/drawing/2014/main" val="20000"/>
                        </a:ext>
                      </a:extLst>
                    </a:gridCol>
                    <a:gridCol w="5733288">
                      <a:extLst>
                        <a:ext uri="{9D8B030D-6E8A-4147-A177-3AD203B41FA5}">
                          <a16:colId xmlns:a16="http://schemas.microsoft.com/office/drawing/2014/main" val="20001"/>
                        </a:ext>
                      </a:extLst>
                    </a:gridCol>
                    <a:gridCol w="4123944">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离子方程式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评价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1809" t="-95000" r="-72234" b="-468333"/>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5795">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1809" t="-110377" r="-72234" b="-165094"/>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4643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1809" t="-208411" r="-72234" b="-63551"/>
                          </a:stretch>
                        </a:blipFill>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错误</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化学计量数与物质规定用量不匹配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8427">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1809" t="-550000" r="-72234" b="-13333"/>
                          </a:stretch>
                        </a:blipFill>
                      </a:tcPr>
                    </a:tc>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
        <p:nvSpPr>
          <p:cNvPr id="4" name="QB_5_AN.181_1#c066a48e2.bracket?vop=1&amp;pid=d77ffa63a&amp;color=0,0,0&amp;vpa=94&amp;vtp=1"/>
          <p:cNvSpPr/>
          <p:nvPr/>
        </p:nvSpPr>
        <p:spPr>
          <a:xfrm>
            <a:off x="3174460" y="1075817"/>
            <a:ext cx="341313"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D</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182_1#22163d298?sp=1&amp;vop=1&amp;pid=d77ffa63a&amp;color=0,0,0&amp;vtp=1&amp;bt=1&amp;bbb=1"/>
              <p:cNvSpPr/>
              <p:nvPr/>
            </p:nvSpPr>
            <p:spPr>
              <a:xfrm>
                <a:off x="832104" y="1080000"/>
                <a:ext cx="10533888" cy="20955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某溶液含有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中的几种，为确定组成分别进行如下实验：</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①</a:t>
                </a:r>
                <a:r>
                  <a:rPr lang="en-US" altLang="zh-CN" sz="1800" b="0" i="0" dirty="0">
                    <a:solidFill>
                      <a:srgbClr val="000000"/>
                    </a:solidFill>
                    <a:latin typeface="微软雅黑" pitchFamily="34" charset="0"/>
                    <a:ea typeface="微软雅黑" pitchFamily="34" charset="-122"/>
                    <a:cs typeface="微软雅黑" pitchFamily="34" charset="-120"/>
                  </a:rPr>
                  <a:t>取少量原溶液，加入足量的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溶液，只产生白色沉淀；</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②</a:t>
                </a:r>
                <a:r>
                  <a:rPr lang="en-US" altLang="zh-CN" sz="1800" b="0" i="0" dirty="0">
                    <a:solidFill>
                      <a:srgbClr val="000000"/>
                    </a:solidFill>
                    <a:latin typeface="微软雅黑" pitchFamily="34" charset="0"/>
                    <a:ea typeface="微软雅黑" pitchFamily="34" charset="-122"/>
                    <a:cs typeface="微软雅黑" pitchFamily="34" charset="-120"/>
                  </a:rPr>
                  <a:t>取少量原溶液</a:t>
                </a:r>
                <a:r>
                  <a:rPr lang="en-US" altLang="zh-CN" sz="1800" b="0" i="0">
                    <a:solidFill>
                      <a:srgbClr val="000000"/>
                    </a:solidFill>
                    <a:latin typeface="微软雅黑" pitchFamily="34" charset="0"/>
                    <a:ea typeface="微软雅黑" pitchFamily="34" charset="-122"/>
                    <a:cs typeface="微软雅黑" pitchFamily="34" charset="-120"/>
                  </a:rPr>
                  <a:t>，加入足量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溶液，不产生沉淀；</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③</a:t>
                </a:r>
                <a:r>
                  <a:rPr lang="en-US" altLang="zh-CN" sz="1800" b="0" i="0" dirty="0">
                    <a:solidFill>
                      <a:srgbClr val="000000"/>
                    </a:solidFill>
                    <a:latin typeface="微软雅黑" pitchFamily="34" charset="0"/>
                    <a:ea typeface="微软雅黑" pitchFamily="34" charset="-122"/>
                    <a:cs typeface="微软雅黑" pitchFamily="34" charset="-120"/>
                  </a:rPr>
                  <a:t>取少量原溶液</a:t>
                </a:r>
                <a:r>
                  <a:rPr lang="en-US" altLang="zh-CN" sz="1800" b="0" i="0">
                    <a:solidFill>
                      <a:srgbClr val="000000"/>
                    </a:solidFill>
                    <a:latin typeface="微软雅黑" pitchFamily="34" charset="0"/>
                    <a:ea typeface="微软雅黑" pitchFamily="34" charset="-122"/>
                    <a:cs typeface="微软雅黑" pitchFamily="34" charset="-120"/>
                  </a:rPr>
                  <a:t>，加入足量的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溶液，产生白色沉淀，再加稀硝酸，白色沉淀不溶解。</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则</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5_BD.182_1#22163d298?sp=1&amp;vop=1&amp;pid=d77ffa63a&amp;color=0,0,0&amp;vtp=1&amp;bt=1&amp;bbb=1"/>
              <p:cNvSpPr>
                <a:spLocks noRot="1" noChangeAspect="1" noMove="1" noResize="1" noEditPoints="1" noAdjustHandles="1" noChangeArrowheads="1" noChangeShapeType="1" noTextEdit="1"/>
              </p:cNvSpPr>
              <p:nvPr/>
            </p:nvSpPr>
            <p:spPr>
              <a:xfrm>
                <a:off x="832104" y="1080000"/>
                <a:ext cx="10533888" cy="2095500"/>
              </a:xfrm>
              <a:prstGeom prst="rect">
                <a:avLst/>
              </a:prstGeom>
              <a:blipFill>
                <a:blip r:embed="rId3"/>
                <a:stretch>
                  <a:fillRect l="-1389" b="-4651"/>
                </a:stretch>
              </a:blipFill>
              <a:ln/>
            </p:spPr>
            <p:txBody>
              <a:bodyPr/>
              <a:lstStyle/>
              <a:p>
                <a:r>
                  <a:rPr lang="zh-CN" altLang="en-US">
                    <a:noFill/>
                  </a:rPr>
                  <a:t> </a:t>
                </a:r>
              </a:p>
            </p:txBody>
          </p:sp>
        </mc:Fallback>
      </mc:AlternateContent>
      <p:sp>
        <p:nvSpPr>
          <p:cNvPr id="3" name="QC_5_AN.183_1#22163d298.bracket?vop=1&amp;pid=d77ffa63a&amp;color=0,0,0&amp;vpa=95&amp;vtp=1"/>
          <p:cNvSpPr/>
          <p:nvPr/>
        </p:nvSpPr>
        <p:spPr>
          <a:xfrm>
            <a:off x="3072860" y="27640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5_BD.182_2#22163d298.choices?vop=1&amp;pid=d77ffa63a&amp;color=0,0,0&amp;vtp=1&amp;bbb=1"/>
              <p:cNvSpPr/>
              <p:nvPr/>
            </p:nvSpPr>
            <p:spPr>
              <a:xfrm>
                <a:off x="832104" y="318089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原溶液一定是无色溶液</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原溶液中一定含有的离子是</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配制成该溶液的电解质最多有三种</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实验③可以省略不做</a:t>
                </a:r>
                <a:endParaRPr lang="en-US" altLang="zh-CN" sz="1800" dirty="0"/>
              </a:p>
            </p:txBody>
          </p:sp>
        </mc:Choice>
        <mc:Fallback xmlns="">
          <p:sp>
            <p:nvSpPr>
              <p:cNvPr id="4" name="QC_5_BD.182_2#22163d298.choices?vop=1&amp;pid=d77ffa63a&amp;color=0,0,0&amp;vtp=1&amp;bbb=1"/>
              <p:cNvSpPr>
                <a:spLocks noRot="1" noChangeAspect="1" noMove="1" noResize="1" noEditPoints="1" noAdjustHandles="1" noChangeArrowheads="1" noChangeShapeType="1" noTextEdit="1"/>
              </p:cNvSpPr>
              <p:nvPr/>
            </p:nvSpPr>
            <p:spPr>
              <a:xfrm>
                <a:off x="832104" y="3180890"/>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14_1#7c14a7c51?vop=1&amp;pid=0912476a3&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碱类物质有一些共同的性质。下列关于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性质的描述中，</a:t>
                </a:r>
                <a:r>
                  <a:rPr lang="en-US" altLang="zh-CN" sz="1800" b="0" i="0">
                    <a:solidFill>
                      <a:srgbClr val="000000"/>
                    </a:solidFill>
                    <a:latin typeface="微软雅黑" pitchFamily="34" charset="0"/>
                    <a:ea typeface="微软雅黑" pitchFamily="34" charset="-122"/>
                    <a:cs typeface="微软雅黑" pitchFamily="34" charset="-120"/>
                  </a:rPr>
                  <a:t>不属于碱的共同性质的是(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14_1#7c14a7c51?vop=1&amp;pid=0912476a3&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15_1#7c14a7c51.bracket?vop=1&amp;pid=0912476a3&amp;color=0,0,0&amp;vpa=10&amp;vtp=1"/>
          <p:cNvSpPr/>
          <p:nvPr/>
        </p:nvSpPr>
        <p:spPr>
          <a:xfrm>
            <a:off x="9859359"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14_2#7c14a7c51.choices?vop=1&amp;pid=0912476a3&amp;color=0,0,0&amp;vtp=1&amp;bbb=1"/>
              <p:cNvSpPr/>
              <p:nvPr/>
            </p:nvSpPr>
            <p:spPr>
              <a:xfrm>
                <a:off x="832104" y="1495425"/>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能使酚酞溶液变红色</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能与盐酸反应生成水</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能与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溶液反应生成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a:solidFill>
                      <a:srgbClr val="000000"/>
                    </a:solidFill>
                    <a:latin typeface="微软雅黑" pitchFamily="34" charset="0"/>
                    <a:ea typeface="微软雅黑" pitchFamily="34" charset="-122"/>
                    <a:cs typeface="微软雅黑" pitchFamily="34" charset="-120"/>
                  </a:rPr>
                  <a:t>沉淀</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能与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反应生成碳酸盐和水</a:t>
                </a:r>
                <a:endParaRPr lang="en-US" altLang="zh-CN" sz="1800" dirty="0"/>
              </a:p>
            </p:txBody>
          </p:sp>
        </mc:Choice>
        <mc:Fallback xmlns="">
          <p:sp>
            <p:nvSpPr>
              <p:cNvPr id="4" name="QC_6_BD.14_2#7c14a7c51.choices?vop=1&amp;pid=0912476a3&amp;color=0,0,0&amp;vtp=1&amp;bbb=1"/>
              <p:cNvSpPr>
                <a:spLocks noRot="1" noChangeAspect="1" noMove="1" noResize="1" noEditPoints="1" noAdjustHandles="1" noChangeArrowheads="1" noChangeShapeType="1" noTextEdit="1"/>
              </p:cNvSpPr>
              <p:nvPr/>
            </p:nvSpPr>
            <p:spPr>
              <a:xfrm>
                <a:off x="832104" y="1495425"/>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5_BD.184_1#e7c037b5a?sp=1&amp;vop=1&amp;pid=9de3eabd4&amp;color=0,0,0&amp;vtp=1&amp;bt=1&amp;bbb=1"/>
          <p:cNvSpPr/>
          <p:nvPr/>
        </p:nvSpPr>
        <p:spPr>
          <a:xfrm>
            <a:off x="832104" y="1078992"/>
            <a:ext cx="10533888" cy="4191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某学生利用如图装置对电解质溶液导电性进行实验探究。</a:t>
            </a:r>
            <a:r>
              <a:rPr lang="en-US" altLang="zh-CN" sz="1800" b="0" i="0">
                <a:solidFill>
                  <a:srgbClr val="000000"/>
                </a:solidFill>
                <a:latin typeface="微软雅黑" pitchFamily="34" charset="0"/>
                <a:ea typeface="微软雅黑" pitchFamily="34" charset="-122"/>
                <a:cs typeface="微软雅黑" pitchFamily="34" charset="-120"/>
              </a:rPr>
              <a:t>下列说法中正确的是(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185_1#e7c037b5a.bracket?vop=1&amp;pid=9de3eabd4&amp;color=0,0,0&amp;vpa=96&amp;vtp=1&amp;bbb=1"/>
          <p:cNvSpPr/>
          <p:nvPr/>
        </p:nvSpPr>
        <p:spPr>
          <a:xfrm>
            <a:off x="9727660" y="1076134"/>
            <a:ext cx="4968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AC</a:t>
            </a:r>
            <a:endParaRPr lang="en-US" altLang="zh-CN" dirty="0"/>
          </a:p>
        </p:txBody>
      </p:sp>
      <p:pic>
        <p:nvPicPr>
          <p:cNvPr id="4" name="QC_5_BD.184_2#e7c037b5a?htil=11&amp;vop=1&amp;pid=9de3eabd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16568" y="1584642"/>
            <a:ext cx="2249424" cy="145389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184_3#e7c037b5a.choices?htil=11&amp;vop=1&amp;pid=9de3eabd4&amp;color=0,0,0&amp;vtp=1&amp;bbb=1&amp;hb=1"/>
              <p:cNvSpPr/>
              <p:nvPr/>
            </p:nvSpPr>
            <p:spPr>
              <a:xfrm>
                <a:off x="832104" y="1491988"/>
                <a:ext cx="8193024" cy="1905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闭合开关</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oMath>
                </a14:m>
                <a:r>
                  <a:rPr lang="en-US" altLang="zh-CN" sz="1800" b="0" i="0" dirty="0">
                    <a:solidFill>
                      <a:srgbClr val="000000"/>
                    </a:solidFill>
                    <a:latin typeface="微软雅黑" pitchFamily="34" charset="0"/>
                    <a:ea typeface="微软雅黑" pitchFamily="34" charset="-122"/>
                    <a:cs typeface="微软雅黑" pitchFamily="34" charset="-120"/>
                  </a:rPr>
                  <a:t>，电流计指针发生偏转，证明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是电解质</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闭合开关</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oMath>
                </a14:m>
                <a:r>
                  <a:rPr lang="en-US" altLang="zh-CN" sz="1800" b="0" i="0" dirty="0">
                    <a:solidFill>
                      <a:srgbClr val="000000"/>
                    </a:solidFill>
                    <a:latin typeface="微软雅黑" pitchFamily="34" charset="0"/>
                    <a:ea typeface="微软雅黑" pitchFamily="34" charset="-122"/>
                    <a:cs typeface="微软雅黑" pitchFamily="34" charset="-120"/>
                  </a:rPr>
                  <a:t>，向烧杯中加入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固体，由于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不反应</a:t>
                </a:r>
                <a:r>
                  <a:rPr lang="en-US" altLang="zh-CN" sz="1800" b="0" i="0">
                    <a:solidFill>
                      <a:srgbClr val="000000"/>
                    </a:solidFill>
                    <a:latin typeface="微软雅黑" pitchFamily="34" charset="0"/>
                    <a:ea typeface="微软雅黑" pitchFamily="34" charset="-122"/>
                    <a:cs typeface="微软雅黑" pitchFamily="34" charset="-120"/>
                  </a:rPr>
                  <a:t>，故电流计指针不</a:t>
                </a:r>
              </a:p>
              <a:p>
                <a:pPr latinLnBrk="1">
                  <a:lnSpc>
                    <a:spcPts val="3000"/>
                  </a:lnSpc>
                </a:pPr>
                <a:r>
                  <a:rPr lang="en-US" altLang="zh-CN" sz="1800" b="0" i="0">
                    <a:solidFill>
                      <a:srgbClr val="000000"/>
                    </a:solidFill>
                    <a:latin typeface="微软雅黑" pitchFamily="34" charset="0"/>
                    <a:ea typeface="微软雅黑" pitchFamily="34" charset="-122"/>
                    <a:cs typeface="微软雅黑" pitchFamily="34" charset="-120"/>
                  </a:rPr>
                  <a:t>发生偏转</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闭合开关</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oMath>
                </a14:m>
                <a:r>
                  <a:rPr lang="en-US" altLang="zh-CN" sz="1800" b="0" i="0">
                    <a:solidFill>
                      <a:srgbClr val="000000"/>
                    </a:solidFill>
                    <a:latin typeface="微软雅黑" pitchFamily="34" charset="0"/>
                    <a:ea typeface="微软雅黑" pitchFamily="34" charset="-122"/>
                    <a:cs typeface="微软雅黑" pitchFamily="34" charset="-120"/>
                  </a:rPr>
                  <a:t>，向溶液中加入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固体，电流计示数基本不变</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选取相同浓度的硫酸替换</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0.1 </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mol</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L</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溶液，电流计的示数相同</a:t>
                </a:r>
                <a:endParaRPr lang="en-US" altLang="zh-CN" dirty="0"/>
              </a:p>
            </p:txBody>
          </p:sp>
        </mc:Choice>
        <mc:Fallback xmlns="">
          <p:sp>
            <p:nvSpPr>
              <p:cNvPr id="5" name="QC_5_BD.184_3#e7c037b5a.choices?htil=11&amp;vop=1&amp;pid=9de3eabd4&amp;color=0,0,0&amp;vtp=1&amp;bbb=1&amp;hb=1"/>
              <p:cNvSpPr>
                <a:spLocks noRot="1" noChangeAspect="1" noMove="1" noResize="1" noEditPoints="1" noAdjustHandles="1" noChangeArrowheads="1" noChangeShapeType="1" noTextEdit="1"/>
              </p:cNvSpPr>
              <p:nvPr/>
            </p:nvSpPr>
            <p:spPr>
              <a:xfrm>
                <a:off x="832104" y="1491988"/>
                <a:ext cx="8193024" cy="1905000"/>
              </a:xfrm>
              <a:prstGeom prst="rect">
                <a:avLst/>
              </a:prstGeom>
              <a:blipFill>
                <a:blip r:embed="rId4"/>
                <a:stretch>
                  <a:fillRect l="-1786" t="-641" r="-1042" b="-54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87025-28AB-8002-5ACF-D2F5684DDBAC}"/>
            </a:ext>
          </a:extLst>
        </p:cNvPr>
        <p:cNvGrpSpPr/>
        <p:nvPr/>
      </p:nvGrpSpPr>
      <p:grpSpPr>
        <a:xfrm>
          <a:off x="0" y="0"/>
          <a:ext cx="0" cy="0"/>
          <a:chOff x="0" y="0"/>
          <a:chExt cx="0" cy="0"/>
        </a:xfrm>
      </p:grpSpPr>
      <p:pic>
        <p:nvPicPr>
          <p:cNvPr id="6" name="QC_5_BD.186_1#567ea288a?htil=12&amp;vop=1&amp;pid=9de3eabd4&amp;color=0,0,0&amp;tib=255,255,255&amp;vtp=1" descr="preencoded.png">
            <a:extLst>
              <a:ext uri="{FF2B5EF4-FFF2-40B4-BE49-F238E27FC236}">
                <a16:creationId xmlns:a16="http://schemas.microsoft.com/office/drawing/2014/main" id="{39D0755F-AFA1-7B51-923A-B70BC1AFFF9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997696" y="1431825"/>
            <a:ext cx="2377440" cy="15819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5_BD.186_2#567ea288a?htil=12&amp;sp=1&amp;vop=1&amp;pid=9de3eabd4&amp;color=0,0,0&amp;vtp=1&amp;bbb=1&amp;hb=1">
                <a:extLst>
                  <a:ext uri="{FF2B5EF4-FFF2-40B4-BE49-F238E27FC236}">
                    <a16:creationId xmlns:a16="http://schemas.microsoft.com/office/drawing/2014/main" id="{B106615F-EE08-7BFB-5B39-2D19FBCE5EC1}"/>
                  </a:ext>
                </a:extLst>
              </p:cNvPr>
              <p:cNvSpPr/>
              <p:nvPr/>
            </p:nvSpPr>
            <p:spPr>
              <a:xfrm>
                <a:off x="832104" y="1349529"/>
                <a:ext cx="8074152" cy="762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常温下，向某浓度的硫酸铜溶液中分别加入硫酸铜固体和</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a:t>
                </a:r>
                <a:r>
                  <a:rPr lang="en-US" altLang="zh-CN" sz="1800" b="0" i="0">
                    <a:solidFill>
                      <a:srgbClr val="000000"/>
                    </a:solidFill>
                    <a:latin typeface="微软雅黑" pitchFamily="34" charset="0"/>
                    <a:ea typeface="微软雅黑" pitchFamily="34" charset="-122"/>
                    <a:cs typeface="微软雅黑" pitchFamily="34" charset="-120"/>
                  </a:rPr>
                  <a:t>，随着二</a:t>
                </a:r>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者的加入</a:t>
                </a:r>
                <a:r>
                  <a:rPr lang="en-US" altLang="zh-CN" b="0" i="0" dirty="0">
                    <a:solidFill>
                      <a:srgbClr val="000000"/>
                    </a:solidFill>
                    <a:latin typeface="微软雅黑" pitchFamily="34" charset="0"/>
                    <a:ea typeface="微软雅黑" pitchFamily="34" charset="-122"/>
                    <a:cs typeface="微软雅黑" pitchFamily="34" charset="-120"/>
                  </a:rPr>
                  <a:t>，溶液的导电能力变化如图所示。</a:t>
                </a:r>
                <a:r>
                  <a:rPr lang="en-US" altLang="zh-CN" b="0" i="0">
                    <a:solidFill>
                      <a:srgbClr val="000000"/>
                    </a:solidFill>
                    <a:latin typeface="微软雅黑" pitchFamily="34" charset="0"/>
                    <a:ea typeface="微软雅黑" pitchFamily="34" charset="-122"/>
                    <a:cs typeface="微软雅黑" pitchFamily="34" charset="-120"/>
                  </a:rPr>
                  <a:t>下列分析合理的是(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7" name="QC_5_BD.186_2#567ea288a?htil=12&amp;sp=1&amp;vop=1&amp;pid=9de3eabd4&amp;color=0,0,0&amp;vtp=1&amp;bbb=1&amp;hb=1">
                <a:extLst>
                  <a:ext uri="{FF2B5EF4-FFF2-40B4-BE49-F238E27FC236}">
                    <a16:creationId xmlns:a16="http://schemas.microsoft.com/office/drawing/2014/main" id="{B106615F-EE08-7BFB-5B39-2D19FBCE5EC1}"/>
                  </a:ext>
                </a:extLst>
              </p:cNvPr>
              <p:cNvSpPr>
                <a:spLocks noRot="1" noChangeAspect="1" noMove="1" noResize="1" noEditPoints="1" noAdjustHandles="1" noChangeArrowheads="1" noChangeShapeType="1" noTextEdit="1"/>
              </p:cNvSpPr>
              <p:nvPr/>
            </p:nvSpPr>
            <p:spPr>
              <a:xfrm>
                <a:off x="832104" y="1349529"/>
                <a:ext cx="8074152" cy="762000"/>
              </a:xfrm>
              <a:prstGeom prst="rect">
                <a:avLst/>
              </a:prstGeom>
              <a:blipFill>
                <a:blip r:embed="rId4"/>
                <a:stretch>
                  <a:fillRect l="-1813" t="-1600" r="-378" b="-13600"/>
                </a:stretch>
              </a:blipFill>
              <a:ln/>
            </p:spPr>
            <p:txBody>
              <a:bodyPr/>
              <a:lstStyle/>
              <a:p>
                <a:r>
                  <a:rPr lang="zh-CN" altLang="en-US">
                    <a:noFill/>
                  </a:rPr>
                  <a:t> </a:t>
                </a:r>
              </a:p>
            </p:txBody>
          </p:sp>
        </mc:Fallback>
      </mc:AlternateContent>
      <p:sp>
        <p:nvSpPr>
          <p:cNvPr id="8" name="QC_5_AN.187_1#567ea288a.bracket?vop=1&amp;pid=9de3eabd4&amp;color=0,0,0&amp;vpa=97&amp;vtp=1&amp;bbb=1">
            <a:extLst>
              <a:ext uri="{FF2B5EF4-FFF2-40B4-BE49-F238E27FC236}">
                <a16:creationId xmlns:a16="http://schemas.microsoft.com/office/drawing/2014/main" id="{D20A70BF-E6EA-8F33-A023-442E4503A9C3}"/>
              </a:ext>
            </a:extLst>
          </p:cNvPr>
          <p:cNvSpPr/>
          <p:nvPr/>
        </p:nvSpPr>
        <p:spPr>
          <a:xfrm>
            <a:off x="7225761" y="1738467"/>
            <a:ext cx="492125" cy="381000"/>
          </a:xfrm>
          <a:prstGeom prst="rect">
            <a:avLst/>
          </a:prstGeom>
          <a:noFill/>
          <a:ln/>
        </p:spPr>
        <p:txBody>
          <a:bodyPr wrap="none" lIns="0" tIns="0" rIns="0" bIns="0" rtlCol="0" anchor="t"/>
          <a:lstStyle/>
          <a:p>
            <a:pPr algn="ctr" latinLnBrk="1">
              <a:lnSpc>
                <a:spcPts val="3000"/>
              </a:lnSpc>
            </a:pPr>
            <a:r>
              <a:rPr lang="en-US" altLang="zh-CN" b="1" i="0" dirty="0">
                <a:solidFill>
                  <a:srgbClr val="FF0000"/>
                </a:solidFill>
                <a:latin typeface="Arial (正文)" pitchFamily="34" charset="0"/>
                <a:ea typeface="微软雅黑" pitchFamily="34" charset="-122"/>
                <a:cs typeface="Arial (正文)" pitchFamily="34" charset="-120"/>
              </a:rPr>
              <a:t>CD</a:t>
            </a:r>
            <a:endParaRPr lang="en-US" altLang="zh-CN" dirty="0"/>
          </a:p>
        </p:txBody>
      </p:sp>
      <mc:AlternateContent xmlns:mc="http://schemas.openxmlformats.org/markup-compatibility/2006">
        <mc:Choice xmlns:a14="http://schemas.microsoft.com/office/drawing/2010/main" Requires="a14">
          <p:sp>
            <p:nvSpPr>
              <p:cNvPr id="9" name="QC_5_BD.186_3#567ea288a.choices?htil=12&amp;vop=1&amp;pid=9de3eabd4&amp;color=0,0,0&amp;vtp=1&amp;bbb=1&amp;hb=1">
                <a:extLst>
                  <a:ext uri="{FF2B5EF4-FFF2-40B4-BE49-F238E27FC236}">
                    <a16:creationId xmlns:a16="http://schemas.microsoft.com/office/drawing/2014/main" id="{60ECDF4F-E0E5-BA93-D6A7-FC30DC1212B2}"/>
                  </a:ext>
                </a:extLst>
              </p:cNvPr>
              <p:cNvSpPr/>
              <p:nvPr/>
            </p:nvSpPr>
            <p:spPr>
              <a:xfrm>
                <a:off x="832104" y="2102583"/>
                <a:ext cx="8074152" cy="1905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原硫酸铜溶液一定是饱和溶液</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固体换成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固体，曲线变化可能完全重叠</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𝑀</m:t>
                    </m:r>
                  </m:oMath>
                </a14:m>
                <a:r>
                  <a:rPr lang="en-US" altLang="zh-CN" sz="1800" b="0" i="0" dirty="0">
                    <a:solidFill>
                      <a:srgbClr val="000000"/>
                    </a:solidFill>
                    <a:latin typeface="微软雅黑" pitchFamily="34" charset="0"/>
                    <a:ea typeface="微软雅黑" pitchFamily="34" charset="-122"/>
                    <a:cs typeface="微软雅黑" pitchFamily="34" charset="-120"/>
                  </a:rPr>
                  <a:t>点后曲线表征的是新加入的硫酸铜固体生成了胆矾晶体</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，使</a:t>
                </a:r>
              </a:p>
              <a:p>
                <a:pPr latinLnBrk="1">
                  <a:lnSpc>
                    <a:spcPts val="3000"/>
                  </a:lnSpc>
                </a:pPr>
                <a:r>
                  <a:rPr lang="en-US" altLang="zh-CN" sz="1800" b="0" i="0">
                    <a:solidFill>
                      <a:srgbClr val="000000"/>
                    </a:solidFill>
                    <a:latin typeface="微软雅黑" pitchFamily="34" charset="0"/>
                    <a:ea typeface="微软雅黑" pitchFamily="34" charset="-122"/>
                    <a:cs typeface="微软雅黑" pitchFamily="34" charset="-120"/>
                  </a:rPr>
                  <a:t>溶液质量减小</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𝑁</m:t>
                    </m:r>
                  </m:oMath>
                </a14:m>
                <a:r>
                  <a:rPr lang="en-US" altLang="zh-CN" b="0" i="0" dirty="0">
                    <a:solidFill>
                      <a:srgbClr val="000000"/>
                    </a:solidFill>
                    <a:latin typeface="微软雅黑" pitchFamily="34" charset="0"/>
                    <a:ea typeface="微软雅黑" pitchFamily="34" charset="-122"/>
                    <a:cs typeface="微软雅黑" pitchFamily="34" charset="-120"/>
                  </a:rPr>
                  <a:t>点时</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Ba</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恰好完全反应</a:t>
                </a:r>
                <a:endParaRPr lang="en-US" altLang="zh-CN" dirty="0"/>
              </a:p>
            </p:txBody>
          </p:sp>
        </mc:Choice>
        <mc:Fallback>
          <p:sp>
            <p:nvSpPr>
              <p:cNvPr id="9" name="QC_5_BD.186_3#567ea288a.choices?htil=12&amp;vop=1&amp;pid=9de3eabd4&amp;color=0,0,0&amp;vtp=1&amp;bbb=1&amp;hb=1">
                <a:extLst>
                  <a:ext uri="{FF2B5EF4-FFF2-40B4-BE49-F238E27FC236}">
                    <a16:creationId xmlns:a16="http://schemas.microsoft.com/office/drawing/2014/main" id="{60ECDF4F-E0E5-BA93-D6A7-FC30DC1212B2}"/>
                  </a:ext>
                </a:extLst>
              </p:cNvPr>
              <p:cNvSpPr>
                <a:spLocks noRot="1" noChangeAspect="1" noMove="1" noResize="1" noEditPoints="1" noAdjustHandles="1" noChangeArrowheads="1" noChangeShapeType="1" noTextEdit="1"/>
              </p:cNvSpPr>
              <p:nvPr/>
            </p:nvSpPr>
            <p:spPr>
              <a:xfrm>
                <a:off x="832104" y="2102583"/>
                <a:ext cx="8074152" cy="1905000"/>
              </a:xfrm>
              <a:prstGeom prst="rect">
                <a:avLst/>
              </a:prstGeom>
              <a:blipFill>
                <a:blip r:embed="rId5"/>
                <a:stretch>
                  <a:fillRect l="-1813" t="-641" r="-906" b="-5449"/>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38285161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188_1#7ceb21b31?vop=1&amp;pid=9de3eabd4&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向物质的量均为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800" b="0" i="0" dirty="0">
                    <a:solidFill>
                      <a:srgbClr val="000000"/>
                    </a:solidFill>
                    <a:latin typeface="微软雅黑" pitchFamily="34" charset="0"/>
                    <a:ea typeface="微软雅黑" pitchFamily="34" charset="-122"/>
                    <a:cs typeface="微软雅黑" pitchFamily="34" charset="-120"/>
                  </a:rPr>
                  <a:t>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混合溶液中通入</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a:t>
                </a:r>
                <a:r>
                  <a:rPr lang="en-US" altLang="zh-CN" sz="1800" b="0" i="0">
                    <a:solidFill>
                      <a:srgbClr val="000000"/>
                    </a:solidFill>
                    <a:latin typeface="微软雅黑" pitchFamily="34" charset="0"/>
                    <a:ea typeface="微软雅黑" pitchFamily="34" charset="-122"/>
                    <a:cs typeface="微软雅黑" pitchFamily="34" charset="-120"/>
                  </a:rPr>
                  <a:t>，则下列条件下对应的离子方程式</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188_1#7ceb21b31?vop=1&amp;pid=9de3eabd4&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331" b="-10870"/>
                </a:stretch>
              </a:blipFill>
              <a:ln/>
            </p:spPr>
            <p:txBody>
              <a:bodyPr/>
              <a:lstStyle/>
              <a:p>
                <a:r>
                  <a:rPr lang="zh-CN" altLang="en-US">
                    <a:noFill/>
                  </a:rPr>
                  <a:t> </a:t>
                </a:r>
              </a:p>
            </p:txBody>
          </p:sp>
        </mc:Fallback>
      </mc:AlternateContent>
      <p:sp>
        <p:nvSpPr>
          <p:cNvPr id="3" name="QC_5_AN.189_1#7ceb21b31.bracket?vop=1&amp;pid=9de3eabd4&amp;color=0,0,0&amp;vpa=98&amp;vtp=1"/>
          <p:cNvSpPr/>
          <p:nvPr/>
        </p:nvSpPr>
        <p:spPr>
          <a:xfrm>
            <a:off x="21584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5_BD.188_2#7ceb21b31.choices?vop=1&amp;pid=9de3eabd4&amp;color=0,0,0&amp;vtp=1&amp;bbb=1"/>
              <p:cNvSpPr/>
              <p:nvPr/>
            </p:nvSpPr>
            <p:spPr>
              <a:xfrm>
                <a:off x="832104" y="1914644"/>
                <a:ext cx="10533888" cy="2387600"/>
              </a:xfrm>
              <a:prstGeom prst="rect">
                <a:avLst/>
              </a:prstGeom>
              <a:noFill/>
              <a:ln/>
            </p:spPr>
            <p:txBody>
              <a:bodyPr wrap="none" lIns="0" tIns="0" rIns="0" bIns="0" rtlCol="0" anchor="t"/>
              <a:lstStyle/>
              <a:p>
                <a:pPr algn="l" latinLnBrk="1">
                  <a:lnSpc>
                    <a:spcPts val="47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当</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num>
                      <m:den>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den>
                    </m:f>
                    <m:r>
                      <a:rPr lang="en-US" altLang="zh-CN" sz="1800" b="0" i="0" dirty="0">
                        <a:solidFill>
                          <a:srgbClr val="000000"/>
                        </a:solidFill>
                        <a:latin typeface="Cambria Math" panose="02040503050406030204" pitchFamily="18" charset="0"/>
                        <a:ea typeface="微软雅黑" pitchFamily="34" charset="-122"/>
                        <a:cs typeface="微软雅黑" pitchFamily="34" charset="-120"/>
                      </a:rPr>
                      <m:t>&lt;1</m:t>
                    </m:r>
                  </m:oMath>
                </a14:m>
                <a:r>
                  <a:rPr lang="en-US" altLang="zh-CN" sz="1800" b="0" i="0">
                    <a:solidFill>
                      <a:srgbClr val="000000"/>
                    </a:solidFill>
                    <a:latin typeface="微软雅黑" pitchFamily="34" charset="0"/>
                    <a:ea typeface="微软雅黑" pitchFamily="34" charset="-122"/>
                    <a:cs typeface="微软雅黑" pitchFamily="34" charset="-120"/>
                  </a:rPr>
                  <a:t>时，</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47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当</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num>
                      <m:den>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den>
                    </m:f>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f>
                      <m:f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num>
                      <m:den>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den>
                    </m:f>
                  </m:oMath>
                </a14:m>
                <a:r>
                  <a:rPr lang="en-US" altLang="zh-CN" sz="1800" b="0" i="0">
                    <a:solidFill>
                      <a:srgbClr val="000000"/>
                    </a:solidFill>
                    <a:latin typeface="微软雅黑" pitchFamily="34" charset="0"/>
                    <a:ea typeface="微软雅黑" pitchFamily="34" charset="-122"/>
                    <a:cs typeface="微软雅黑" pitchFamily="34" charset="-120"/>
                  </a:rPr>
                  <a:t>时，</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47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当</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num>
                      <m:den>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den>
                    </m:f>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1800" b="0" i="0">
                    <a:solidFill>
                      <a:srgbClr val="000000"/>
                    </a:solidFill>
                    <a:latin typeface="微软雅黑" pitchFamily="34" charset="0"/>
                    <a:ea typeface="微软雅黑" pitchFamily="34" charset="-122"/>
                    <a:cs typeface="微软雅黑" pitchFamily="34" charset="-120"/>
                  </a:rPr>
                  <a:t>时，</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47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当</a:t>
                </a:r>
                <a14:m>
                  <m:oMath xmlns:m="http://schemas.openxmlformats.org/officeDocument/2006/math">
                    <m:f>
                      <m:f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num>
                      <m:den>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den>
                    </m:f>
                    <m:r>
                      <a:rPr lang="en-US" altLang="zh-CN" sz="1800" b="0" i="0" dirty="0">
                        <a:solidFill>
                          <a:srgbClr val="000000"/>
                        </a:solidFill>
                        <a:latin typeface="Cambria Math" panose="02040503050406030204" pitchFamily="18" charset="0"/>
                        <a:ea typeface="微软雅黑" pitchFamily="34" charset="-122"/>
                        <a:cs typeface="微软雅黑" pitchFamily="34" charset="-120"/>
                      </a:rPr>
                      <m:t>&gt;3</m:t>
                    </m:r>
                  </m:oMath>
                </a14:m>
                <a:r>
                  <a:rPr lang="en-US" altLang="zh-CN" sz="1800" b="0" i="0">
                    <a:solidFill>
                      <a:srgbClr val="000000"/>
                    </a:solidFill>
                    <a:latin typeface="微软雅黑" pitchFamily="34" charset="0"/>
                    <a:ea typeface="微软雅黑" pitchFamily="34" charset="-122"/>
                    <a:cs typeface="微软雅黑" pitchFamily="34" charset="-120"/>
                  </a:rPr>
                  <a:t>时，</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188_2#7ceb21b31.choices?vop=1&amp;pid=9de3eabd4&amp;color=0,0,0&amp;vtp=1&amp;bbb=1"/>
              <p:cNvSpPr>
                <a:spLocks noRot="1" noChangeAspect="1" noMove="1" noResize="1" noEditPoints="1" noAdjustHandles="1" noChangeArrowheads="1" noChangeShapeType="1" noTextEdit="1"/>
              </p:cNvSpPr>
              <p:nvPr/>
            </p:nvSpPr>
            <p:spPr>
              <a:xfrm>
                <a:off x="832104" y="1914644"/>
                <a:ext cx="10533888" cy="2387600"/>
              </a:xfrm>
              <a:prstGeom prst="rect">
                <a:avLst/>
              </a:prstGeom>
              <a:blipFill>
                <a:blip r:embed="rId4"/>
                <a:stretch>
                  <a:fillRect l="-1389" b="-127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190_1#3abee7a64?sp=1&amp;vop=1&amp;pid=6c42db8a2&amp;color=0,0,0&amp;vtp=1&amp;bt=1&amp;bbb=1&amp;hb=1"/>
              <p:cNvSpPr/>
              <p:nvPr/>
            </p:nvSpPr>
            <p:spPr>
              <a:xfrm>
                <a:off x="832104" y="1080000"/>
                <a:ext cx="10533888" cy="736600"/>
              </a:xfrm>
              <a:prstGeom prst="rect">
                <a:avLst/>
              </a:prstGeom>
              <a:noFill/>
              <a:ln/>
            </p:spPr>
            <p:txBody>
              <a:bodyPr wrap="none" lIns="0" tIns="0" rIns="0" bIns="0" rtlCol="0" anchor="t"/>
              <a:lstStyle/>
              <a:p>
                <a:pPr algn="l" latinLnBrk="1">
                  <a:lnSpc>
                    <a:spcPts val="2900"/>
                  </a:lnSpc>
                </a:pP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溶液中混有</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和淀粉胶体，选择适当的试剂和方法从中提纯出</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晶体</a:t>
                </a:r>
                <a:r>
                  <a:rPr lang="en-US" altLang="zh-CN" sz="1800" b="0" i="0">
                    <a:solidFill>
                      <a:srgbClr val="000000"/>
                    </a:solidFill>
                    <a:latin typeface="微软雅黑" pitchFamily="34" charset="0"/>
                    <a:ea typeface="微软雅黑" pitchFamily="34" charset="-122"/>
                    <a:cs typeface="微软雅黑" pitchFamily="34" charset="-120"/>
                  </a:rPr>
                  <a:t>。相应的实验</a:t>
                </a: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过程如图所示</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xmlns="">
          <p:sp>
            <p:nvSpPr>
              <p:cNvPr id="2" name="QO_5_BD.190_1#3abee7a64?sp=1&amp;vop=1&amp;pid=6c42db8a2&amp;color=0,0,0&amp;vtp=1&amp;bt=1&amp;bbb=1&amp;hb=1"/>
              <p:cNvSpPr>
                <a:spLocks noRot="1" noChangeAspect="1" noMove="1" noResize="1" noEditPoints="1" noAdjustHandles="1" noChangeArrowheads="1" noChangeShapeType="1" noTextEdit="1"/>
              </p:cNvSpPr>
              <p:nvPr/>
            </p:nvSpPr>
            <p:spPr>
              <a:xfrm>
                <a:off x="832104" y="1080000"/>
                <a:ext cx="10533888" cy="736600"/>
              </a:xfrm>
              <a:prstGeom prst="rect">
                <a:avLst/>
              </a:prstGeom>
              <a:blipFill>
                <a:blip r:embed="rId3"/>
                <a:stretch>
                  <a:fillRect l="-1389" t="-3306" r="-463" b="-14876"/>
                </a:stretch>
              </a:blipFill>
              <a:ln/>
            </p:spPr>
            <p:txBody>
              <a:bodyPr/>
              <a:lstStyle/>
              <a:p>
                <a:r>
                  <a:rPr lang="zh-CN" altLang="en-US">
                    <a:noFill/>
                  </a:rPr>
                  <a:t> </a:t>
                </a:r>
              </a:p>
            </p:txBody>
          </p:sp>
        </mc:Fallback>
      </mc:AlternateContent>
      <p:pic>
        <p:nvPicPr>
          <p:cNvPr id="3" name="QO_5_BD.190_2#3abee7a64?vop=1&amp;pid=6c42db8a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68496" y="1952744"/>
            <a:ext cx="4251960" cy="167335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6_BD.191_1#3afdc5933?sp=1&amp;vop=1&amp;pid=3abee7a64&amp;color=0,0,0&amp;vtp=1&amp;bbb=1"/>
          <p:cNvSpPr/>
          <p:nvPr/>
        </p:nvSpPr>
        <p:spPr>
          <a:xfrm>
            <a:off x="832104" y="3756144"/>
            <a:ext cx="10533888" cy="7366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（1）写出上述实验过程中所用试剂（填化学式）和基本实验操作。</a:t>
            </a:r>
            <a:endParaRPr lang="en-US" altLang="zh-CN" sz="1800" dirty="0">
              <a:solidFill>
                <a:srgbClr val="000000"/>
              </a:solidFill>
            </a:endParaRP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试</a:t>
            </a:r>
            <a:r>
              <a:rPr lang="en-US" altLang="zh-CN" sz="1800" b="0" i="0">
                <a:solidFill>
                  <a:srgbClr val="000000"/>
                </a:solidFill>
                <a:latin typeface="微软雅黑" pitchFamily="34" charset="0"/>
                <a:ea typeface="微软雅黑" pitchFamily="34" charset="-122"/>
                <a:cs typeface="微软雅黑" pitchFamily="34" charset="-120"/>
              </a:rPr>
              <a:t>剂②：</a:t>
            </a:r>
            <a:r>
              <a:rPr lang="en-US" altLang="zh-CN" sz="1800" i="0">
                <a:solidFill>
                  <a:srgbClr val="000000"/>
                </a:solidFill>
                <a:latin typeface="SimSun" pitchFamily="34" charset="0"/>
                <a:ea typeface="SimSun" pitchFamily="34" charset="-122"/>
                <a:cs typeface="SimSun" pitchFamily="34" charset="-120"/>
              </a:rPr>
              <a:t>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试剂</a:t>
            </a:r>
            <a:r>
              <a:rPr lang="en-US" altLang="zh-CN" sz="1800" b="0" i="0">
                <a:solidFill>
                  <a:srgbClr val="000000"/>
                </a:solidFill>
                <a:latin typeface="微软雅黑" pitchFamily="34" charset="0"/>
                <a:ea typeface="微软雅黑" pitchFamily="34" charset="-122"/>
                <a:cs typeface="微软雅黑" pitchFamily="34" charset="-120"/>
              </a:rPr>
              <a:t>③：</a:t>
            </a:r>
            <a:r>
              <a:rPr lang="en-US" altLang="zh-CN" sz="1800" i="0">
                <a:solidFill>
                  <a:srgbClr val="000000"/>
                </a:solidFill>
                <a:latin typeface="SimSun" pitchFamily="34" charset="0"/>
                <a:ea typeface="SimSun" pitchFamily="34" charset="-122"/>
                <a:cs typeface="SimSun" pitchFamily="34" charset="-120"/>
              </a:rPr>
              <a:t>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操作</a:t>
            </a:r>
            <a:r>
              <a:rPr lang="en-US" altLang="zh-CN" sz="1800" b="0" i="0">
                <a:solidFill>
                  <a:srgbClr val="000000"/>
                </a:solidFill>
                <a:latin typeface="微软雅黑" pitchFamily="34" charset="0"/>
                <a:ea typeface="微软雅黑" pitchFamily="34" charset="-122"/>
                <a:cs typeface="微软雅黑" pitchFamily="34" charset="-120"/>
              </a:rPr>
              <a:t>②：</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操作</a:t>
            </a:r>
            <a:r>
              <a:rPr lang="en-US" altLang="zh-CN" sz="1800" b="0" i="0">
                <a:solidFill>
                  <a:srgbClr val="000000"/>
                </a:solidFill>
                <a:latin typeface="微软雅黑" pitchFamily="34" charset="0"/>
                <a:ea typeface="微软雅黑" pitchFamily="34" charset="-122"/>
                <a:cs typeface="微软雅黑" pitchFamily="34" charset="-120"/>
              </a:rPr>
              <a:t>④：</a:t>
            </a:r>
            <a:r>
              <a:rPr lang="en-US" altLang="zh-CN" sz="1800" i="0">
                <a:solidFill>
                  <a:srgbClr val="000000"/>
                </a:solidFill>
                <a:latin typeface="SimSun" pitchFamily="34" charset="0"/>
                <a:ea typeface="SimSun" pitchFamily="34" charset="-122"/>
                <a:cs typeface="SimSun" pitchFamily="34" charset="-120"/>
              </a:rPr>
              <a:t>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5" name="QB_6_AN.192_1#3afdc5933.blank?vop=1&amp;pid=3abee7a64&amp;color=0,0,0&amp;vpa=99&amp;vtp=1&amp;bbb=1"/>
              <p:cNvSpPr/>
              <p:nvPr/>
            </p:nvSpPr>
            <p:spPr>
              <a:xfrm>
                <a:off x="1763967" y="4139239"/>
                <a:ext cx="879031"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6_AN.192_1#3afdc5933.blank?vop=1&amp;pid=3abee7a64&amp;color=0,0,0&amp;vpa=99&amp;vtp=1&amp;bbb=1"/>
              <p:cNvSpPr>
                <a:spLocks noRot="1" noChangeAspect="1" noMove="1" noResize="1" noEditPoints="1" noAdjustHandles="1" noChangeArrowheads="1" noChangeShapeType="1" noTextEdit="1"/>
              </p:cNvSpPr>
              <p:nvPr/>
            </p:nvSpPr>
            <p:spPr>
              <a:xfrm>
                <a:off x="1763967" y="4139239"/>
                <a:ext cx="879031" cy="279400"/>
              </a:xfrm>
              <a:prstGeom prst="rect">
                <a:avLst/>
              </a:prstGeom>
              <a:blipFill>
                <a:blip r:embed="rId5"/>
                <a:stretch>
                  <a:fillRect l="-2759" b="-1304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6_AN.193_1#3afdc5933.blank?vop=1&amp;pid=3abee7a64&amp;color=0,0,0&amp;vpa=100&amp;vtp=1&amp;bbb=1"/>
              <p:cNvSpPr/>
              <p:nvPr/>
            </p:nvSpPr>
            <p:spPr>
              <a:xfrm>
                <a:off x="3859466" y="4139239"/>
                <a:ext cx="465138"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6_AN.193_1#3afdc5933.blank?vop=1&amp;pid=3abee7a64&amp;color=0,0,0&amp;vpa=100&amp;vtp=1&amp;bbb=1"/>
              <p:cNvSpPr>
                <a:spLocks noRot="1" noChangeAspect="1" noMove="1" noResize="1" noEditPoints="1" noAdjustHandles="1" noChangeArrowheads="1" noChangeShapeType="1" noTextEdit="1"/>
              </p:cNvSpPr>
              <p:nvPr/>
            </p:nvSpPr>
            <p:spPr>
              <a:xfrm>
                <a:off x="3859466" y="4139239"/>
                <a:ext cx="465138" cy="279400"/>
              </a:xfrm>
              <a:prstGeom prst="rect">
                <a:avLst/>
              </a:prstGeom>
              <a:blipFill>
                <a:blip r:embed="rId6"/>
                <a:stretch>
                  <a:fillRect l="-6579" r="-5263" b="-4348"/>
                </a:stretch>
              </a:blipFill>
              <a:ln/>
            </p:spPr>
            <p:txBody>
              <a:bodyPr/>
              <a:lstStyle/>
              <a:p>
                <a:r>
                  <a:rPr lang="zh-CN" altLang="en-US">
                    <a:noFill/>
                  </a:rPr>
                  <a:t> </a:t>
                </a:r>
              </a:p>
            </p:txBody>
          </p:sp>
        </mc:Fallback>
      </mc:AlternateContent>
      <p:sp>
        <p:nvSpPr>
          <p:cNvPr id="7" name="QB_6_AN.194_1#3afdc5933.blank?vop=1&amp;pid=3abee7a64&amp;color=0,0,0&amp;vpa=101&amp;vtp=1&amp;bbb=1"/>
          <p:cNvSpPr/>
          <p:nvPr/>
        </p:nvSpPr>
        <p:spPr>
          <a:xfrm>
            <a:off x="5523960" y="4087043"/>
            <a:ext cx="623888" cy="368300"/>
          </a:xfrm>
          <a:prstGeom prst="rect">
            <a:avLst/>
          </a:prstGeom>
          <a:noFill/>
          <a:ln/>
        </p:spPr>
        <p:txBody>
          <a:bodyPr wrap="none" lIns="0" tIns="0" rIns="0" bIns="0" rtlCol="0" anchor="t"/>
          <a:lstStyle/>
          <a:p>
            <a:pPr algn="ctr" latinLnBrk="1">
              <a:lnSpc>
                <a:spcPts val="2900"/>
              </a:lnSpc>
            </a:pPr>
            <a:r>
              <a:rPr lang="en-US" altLang="zh-CN" b="0" i="0" dirty="0">
                <a:solidFill>
                  <a:srgbClr val="FF0000"/>
                </a:solidFill>
                <a:latin typeface="微软雅黑" pitchFamily="34" charset="0"/>
                <a:ea typeface="微软雅黑" pitchFamily="34" charset="-122"/>
                <a:cs typeface="微软雅黑" pitchFamily="34" charset="-120"/>
              </a:rPr>
              <a:t>过滤</a:t>
            </a:r>
            <a:endParaRPr lang="en-US" altLang="zh-CN" dirty="0">
              <a:solidFill>
                <a:srgbClr val="FF0000"/>
              </a:solidFill>
            </a:endParaRPr>
          </a:p>
        </p:txBody>
      </p:sp>
      <p:sp>
        <p:nvSpPr>
          <p:cNvPr id="8" name="QB_6_AN.195_1#3afdc5933.blank?vop=1&amp;pid=3abee7a64&amp;color=0,0,0&amp;vpa=102&amp;vtp=1&amp;bbb=1"/>
          <p:cNvSpPr/>
          <p:nvPr/>
        </p:nvSpPr>
        <p:spPr>
          <a:xfrm>
            <a:off x="7352760" y="4087043"/>
            <a:ext cx="1081088" cy="368300"/>
          </a:xfrm>
          <a:prstGeom prst="rect">
            <a:avLst/>
          </a:prstGeom>
          <a:noFill/>
          <a:ln/>
        </p:spPr>
        <p:txBody>
          <a:bodyPr wrap="none" lIns="0" tIns="0" rIns="0" bIns="0" rtlCol="0" anchor="t"/>
          <a:lstStyle/>
          <a:p>
            <a:pPr algn="ctr" latinLnBrk="1">
              <a:lnSpc>
                <a:spcPts val="2900"/>
              </a:lnSpc>
            </a:pPr>
            <a:r>
              <a:rPr lang="en-US" altLang="zh-CN" b="0" i="0" dirty="0">
                <a:solidFill>
                  <a:srgbClr val="FF0000"/>
                </a:solidFill>
                <a:latin typeface="微软雅黑" pitchFamily="34" charset="0"/>
                <a:ea typeface="微软雅黑" pitchFamily="34" charset="-122"/>
                <a:cs typeface="微软雅黑" pitchFamily="34" charset="-120"/>
              </a:rPr>
              <a:t>蒸发结晶</a:t>
            </a:r>
            <a:endParaRPr lang="en-US" altLang="zh-CN" dirty="0">
              <a:solidFill>
                <a:srgbClr val="FF0000"/>
              </a:solidFill>
            </a:endParaRPr>
          </a:p>
        </p:txBody>
      </p:sp>
      <p:sp>
        <p:nvSpPr>
          <p:cNvPr id="9" name="QB_6_BD.196_1#9ada2b462?vop=1&amp;pid=3abee7a64&amp;color=0,0,0&amp;vtp=1&amp;bbb=1"/>
          <p:cNvSpPr/>
          <p:nvPr/>
        </p:nvSpPr>
        <p:spPr>
          <a:xfrm>
            <a:off x="832104" y="4492744"/>
            <a:ext cx="10533888" cy="14732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（2）沉淀</a:t>
            </a:r>
            <a:r>
              <a:rPr lang="en-US" altLang="zh-CN" sz="1800" b="0" i="0">
                <a:solidFill>
                  <a:srgbClr val="000000"/>
                </a:solidFill>
                <a:latin typeface="微软雅黑" pitchFamily="34" charset="0"/>
                <a:ea typeface="微软雅黑" pitchFamily="34" charset="-122"/>
                <a:cs typeface="微软雅黑" pitchFamily="34" charset="-120"/>
              </a:rPr>
              <a:t>A为</a:t>
            </a:r>
            <a:r>
              <a:rPr lang="en-US" altLang="zh-CN" sz="1800" i="0">
                <a:solidFill>
                  <a:srgbClr val="000000"/>
                </a:solidFill>
                <a:latin typeface="SimSun" pitchFamily="34" charset="0"/>
                <a:ea typeface="SimSun" pitchFamily="34" charset="-122"/>
                <a:cs typeface="SimSun" pitchFamily="34" charset="-120"/>
              </a:rPr>
              <a:t>______________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（3）加入试剂②产生沉淀的化学方程式为</a:t>
            </a:r>
            <a:r>
              <a:rPr lang="en-US" altLang="zh-CN">
                <a:solidFill>
                  <a:srgbClr val="000000"/>
                </a:solidFill>
                <a:latin typeface="SimSun" pitchFamily="34" charset="0"/>
                <a:ea typeface="SimSun" pitchFamily="34" charset="-122"/>
                <a:cs typeface="SimSun" pitchFamily="34" charset="-120"/>
              </a:rPr>
              <a:t>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（4）操作①是利用半透膜进行分离提纯（渗析）。操作①的实验结果说明：淀粉</a:t>
            </a:r>
            <a:r>
              <a:rPr lang="en-US" altLang="zh-CN">
                <a:solidFill>
                  <a:srgbClr val="000000"/>
                </a:solidFill>
                <a:latin typeface="SimSun" pitchFamily="34" charset="0"/>
                <a:ea typeface="SimSun" pitchFamily="34" charset="-122"/>
                <a:cs typeface="SimSun" pitchFamily="34" charset="-120"/>
              </a:rPr>
              <a:t>______</a:t>
            </a:r>
            <a:r>
              <a:rPr lang="en-US" altLang="zh-CN">
                <a:solidFill>
                  <a:srgbClr val="000000"/>
                </a:solidFill>
                <a:latin typeface="微软雅黑" pitchFamily="34" charset="0"/>
                <a:ea typeface="微软雅黑" pitchFamily="34" charset="-122"/>
                <a:cs typeface="微软雅黑" pitchFamily="34" charset="-120"/>
              </a:rPr>
              <a:t>（填“能”或</a:t>
            </a: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“不能”）透过半透膜。</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10" name="QB_6_AN.197_1#9ada2b462.blank?vop=1&amp;pid=3abee7a64&amp;color=0,0,0&amp;vpa=103&amp;vtp=1&amp;bbb=1"/>
              <p:cNvSpPr/>
              <p:nvPr/>
            </p:nvSpPr>
            <p:spPr>
              <a:xfrm>
                <a:off x="2273554" y="4495728"/>
                <a:ext cx="1600073"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0" name="QB_6_AN.197_1#9ada2b462.blank?vop=1&amp;pid=3abee7a64&amp;color=0,0,0&amp;vpa=103&amp;vtp=1&amp;bbb=1"/>
              <p:cNvSpPr>
                <a:spLocks noRot="1" noChangeAspect="1" noMove="1" noResize="1" noEditPoints="1" noAdjustHandles="1" noChangeArrowheads="1" noChangeShapeType="1" noTextEdit="1"/>
              </p:cNvSpPr>
              <p:nvPr/>
            </p:nvSpPr>
            <p:spPr>
              <a:xfrm>
                <a:off x="2273554" y="4495728"/>
                <a:ext cx="1600073" cy="292100"/>
              </a:xfrm>
              <a:prstGeom prst="rect">
                <a:avLst/>
              </a:prstGeom>
              <a:blipFill>
                <a:blip r:embed="rId7"/>
                <a:stretch>
                  <a:fillRect l="-1527" t="-27083" r="-382" b="-4375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QB_6_AN.199_1#9ada2b462.blank?vop=1&amp;pid=3abee7a64&amp;color=0,0,0&amp;vpa=104&amp;vtp=1&amp;bbb=1&amp;rh=23.75"/>
              <p:cNvSpPr/>
              <p:nvPr/>
            </p:nvSpPr>
            <p:spPr>
              <a:xfrm>
                <a:off x="5110416" y="4839454"/>
                <a:ext cx="3725291"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NaCl</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2" name="QB_6_AN.199_1#9ada2b462.blank?vop=1&amp;pid=3abee7a64&amp;color=0,0,0&amp;vpa=104&amp;vtp=1&amp;bbb=1&amp;rh=23.75"/>
              <p:cNvSpPr>
                <a:spLocks noRot="1" noChangeAspect="1" noMove="1" noResize="1" noEditPoints="1" noAdjustHandles="1" noChangeArrowheads="1" noChangeShapeType="1" noTextEdit="1"/>
              </p:cNvSpPr>
              <p:nvPr/>
            </p:nvSpPr>
            <p:spPr>
              <a:xfrm>
                <a:off x="5110416" y="4839454"/>
                <a:ext cx="3725291" cy="301625"/>
              </a:xfrm>
              <a:prstGeom prst="rect">
                <a:avLst/>
              </a:prstGeom>
              <a:blipFill>
                <a:blip r:embed="rId8"/>
                <a:stretch>
                  <a:fillRect l="-655" r="-818" b="-24490"/>
                </a:stretch>
              </a:blipFill>
              <a:ln/>
            </p:spPr>
            <p:txBody>
              <a:bodyPr/>
              <a:lstStyle/>
              <a:p>
                <a:r>
                  <a:rPr lang="zh-CN" altLang="en-US">
                    <a:noFill/>
                  </a:rPr>
                  <a:t> </a:t>
                </a:r>
              </a:p>
            </p:txBody>
          </p:sp>
        </mc:Fallback>
      </mc:AlternateContent>
      <p:sp>
        <p:nvSpPr>
          <p:cNvPr id="14" name="QB_6_AN.201_1#9ada2b462.blank?vop=1&amp;pid=3abee7a64&amp;color=0,0,0&amp;vpa=105&amp;vtp=1&amp;bbb=1"/>
          <p:cNvSpPr/>
          <p:nvPr/>
        </p:nvSpPr>
        <p:spPr>
          <a:xfrm>
            <a:off x="8972010" y="5191942"/>
            <a:ext cx="623888" cy="368300"/>
          </a:xfrm>
          <a:prstGeom prst="rect">
            <a:avLst/>
          </a:prstGeom>
          <a:noFill/>
          <a:ln/>
        </p:spPr>
        <p:txBody>
          <a:bodyPr wrap="none" lIns="0" tIns="0" rIns="0" bIns="0" rtlCol="0" anchor="t"/>
          <a:lstStyle/>
          <a:p>
            <a:pPr algn="ctr" latinLnBrk="1">
              <a:lnSpc>
                <a:spcPts val="2900"/>
              </a:lnSpc>
            </a:pPr>
            <a:r>
              <a:rPr lang="en-US" altLang="zh-CN" b="0" i="0" dirty="0">
                <a:solidFill>
                  <a:srgbClr val="FF0000"/>
                </a:solidFill>
                <a:latin typeface="微软雅黑" pitchFamily="34" charset="0"/>
                <a:ea typeface="微软雅黑" pitchFamily="34" charset="-122"/>
                <a:cs typeface="微软雅黑" pitchFamily="34" charset="-120"/>
              </a:rPr>
              <a:t>不能</a:t>
            </a:r>
            <a:endParaRPr lang="en-US" altLang="zh-CN"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 calcmode="lin" valueType="num">
                                      <p:cBhvr additive="base">
                                        <p:cTn id="4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 calcmode="lin" valueType="num">
                                      <p:cBhvr additive="base">
                                        <p:cTn id="4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0">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xEl>
                                              <p:pRg st="0" end="0"/>
                                            </p:txEl>
                                          </p:spTgt>
                                        </p:tgtEl>
                                        <p:attrNameLst>
                                          <p:attrName>style.visibility</p:attrName>
                                        </p:attrNameLst>
                                      </p:cBhvr>
                                      <p:to>
                                        <p:strVal val="visible"/>
                                      </p:to>
                                    </p:set>
                                    <p:anim calcmode="lin" valueType="num">
                                      <p:cBhvr additive="base">
                                        <p:cTn id="5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2">
                                            <p:bg/>
                                          </p:spTgt>
                                        </p:tgtEl>
                                        <p:attrNameLst>
                                          <p:attrName>style.visibility</p:attrName>
                                        </p:attrNameLst>
                                      </p:cBhvr>
                                      <p:to>
                                        <p:strVal val="visible"/>
                                      </p:to>
                                    </p:set>
                                    <p:anim calcmode="lin" valueType="num">
                                      <p:cBhvr additive="base">
                                        <p:cTn id="5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2">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2">
                                            <p:txEl>
                                              <p:pRg st="0" end="0"/>
                                            </p:txEl>
                                          </p:spTgt>
                                        </p:tgtEl>
                                        <p:attrNameLst>
                                          <p:attrName>style.visibility</p:attrName>
                                        </p:attrNameLst>
                                      </p:cBhvr>
                                      <p:to>
                                        <p:strVal val="visible"/>
                                      </p:to>
                                    </p:set>
                                    <p:anim calcmode="lin" valueType="num">
                                      <p:cBhvr additive="base">
                                        <p:cTn id="6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bg/>
                                          </p:spTgt>
                                        </p:tgtEl>
                                        <p:attrNameLst>
                                          <p:attrName>style.visibility</p:attrName>
                                        </p:attrNameLst>
                                      </p:cBhvr>
                                      <p:to>
                                        <p:strVal val="visible"/>
                                      </p:to>
                                    </p:set>
                                    <p:anim calcmode="lin" valueType="num">
                                      <p:cBhvr additive="base">
                                        <p:cTn id="6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14">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
                                            <p:txEl>
                                              <p:pRg st="0" end="0"/>
                                            </p:txEl>
                                          </p:spTgt>
                                        </p:tgtEl>
                                        <p:attrNameLst>
                                          <p:attrName>style.visibility</p:attrName>
                                        </p:attrNameLst>
                                      </p:cBhvr>
                                      <p:to>
                                        <p:strVal val="visible"/>
                                      </p:to>
                                    </p:set>
                                    <p:anim calcmode="lin" valueType="num">
                                      <p:cBhvr additive="base">
                                        <p:cTn id="7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10" grpId="0" build="p" animBg="1"/>
      <p:bldP spid="12" grpId="0" build="p" animBg="1"/>
      <p:bldP spid="14"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202_1#7e114bb7e?sp=1&amp;vop=1&amp;pid=6c42db8a2&amp;color=0,0,0&amp;vtp=1&amp;bt=1&amp;bbb=1&amp;hb=1"/>
              <p:cNvSpPr/>
              <p:nvPr/>
            </p:nvSpPr>
            <p:spPr>
              <a:xfrm>
                <a:off x="832104" y="1080000"/>
                <a:ext cx="10533888" cy="4064000"/>
              </a:xfrm>
              <a:prstGeom prst="rect">
                <a:avLst/>
              </a:prstGeom>
              <a:noFill/>
              <a:ln/>
            </p:spPr>
            <p:txBody>
              <a:bodyPr wrap="none" lIns="0" tIns="0" rIns="0" bIns="0" rtlCol="0" anchor="t"/>
              <a:lstStyle/>
              <a:p>
                <a:pPr algn="l"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某溶液只含有</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中的某几种离子</a:t>
                </a:r>
                <a:r>
                  <a:rPr lang="en-US" altLang="zh-CN" sz="1800" b="0" i="0">
                    <a:solidFill>
                      <a:srgbClr val="000000"/>
                    </a:solidFill>
                    <a:latin typeface="微软雅黑" pitchFamily="34" charset="0"/>
                    <a:ea typeface="微软雅黑" pitchFamily="34" charset="-122"/>
                    <a:cs typeface="微软雅黑" pitchFamily="34" charset="-120"/>
                  </a:rPr>
                  <a:t>。某实验兴趣小组同学取</a:t>
                </a:r>
              </a:p>
              <a:p>
                <a:pPr latinLnBrk="1">
                  <a:lnSpc>
                    <a:spcPts val="32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100 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该溶液，进行以下操作：</a:t>
                </a:r>
                <a:endParaRPr lang="en-US" altLang="zh-CN" sz="1800" dirty="0">
                  <a:solidFill>
                    <a:srgbClr val="000000"/>
                  </a:solidFill>
                </a:endParaRPr>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Ⅰ</a:t>
                </a:r>
                <a:r>
                  <a:rPr lang="en-US" altLang="zh-CN" sz="1800" b="0" i="0" dirty="0">
                    <a:solidFill>
                      <a:srgbClr val="000000"/>
                    </a:solidFill>
                    <a:latin typeface="微软雅黑" pitchFamily="34" charset="0"/>
                    <a:ea typeface="微软雅黑" pitchFamily="34" charset="-122"/>
                    <a:cs typeface="微软雅黑" pitchFamily="34" charset="-120"/>
                  </a:rPr>
                  <a:t>.加入过量</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溶液，加热，得到</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0.34 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气体，同时产生蓝色沉淀，过滤、洗涤、干燥、灼烧</a:t>
                </a:r>
                <a:r>
                  <a:rPr lang="en-US" altLang="zh-CN" sz="1800" b="0" i="0">
                    <a:solidFill>
                      <a:srgbClr val="000000"/>
                    </a:solidFill>
                    <a:latin typeface="微软雅黑" pitchFamily="34" charset="0"/>
                    <a:ea typeface="微软雅黑" pitchFamily="34" charset="-122"/>
                    <a:cs typeface="微软雅黑" pitchFamily="34" charset="-120"/>
                  </a:rPr>
                  <a:t>，得到</a:t>
                </a:r>
              </a:p>
              <a:p>
                <a:pPr latinLnBrk="1">
                  <a:lnSpc>
                    <a:spcPts val="32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0.8 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固体。</a:t>
                </a:r>
                <a:endParaRPr lang="en-US" altLang="zh-CN" sz="1800" dirty="0">
                  <a:solidFill>
                    <a:srgbClr val="000000"/>
                  </a:solidFill>
                </a:endParaRPr>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Ⅱ</a:t>
                </a:r>
                <a:r>
                  <a:rPr lang="en-US" altLang="zh-CN" sz="1800" b="0" i="0">
                    <a:solidFill>
                      <a:srgbClr val="000000"/>
                    </a:solidFill>
                    <a:latin typeface="微软雅黑" pitchFamily="34" charset="0"/>
                    <a:ea typeface="微软雅黑" pitchFamily="34" charset="-122"/>
                    <a:cs typeface="微软雅黑" pitchFamily="34" charset="-120"/>
                  </a:rPr>
                  <a:t>.向上述滤液中加入足量</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溶液，过滤、洗涤、干燥，得到</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4.66 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不溶于盐酸的沉淀。</a:t>
                </a:r>
                <a:endParaRPr lang="en-US" altLang="zh-CN" sz="1800" dirty="0">
                  <a:solidFill>
                    <a:srgbClr val="000000"/>
                  </a:solidFill>
                </a:endParaRPr>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已</a:t>
                </a:r>
                <a:r>
                  <a:rPr lang="en-US" altLang="zh-CN" sz="1800" b="0" i="0">
                    <a:solidFill>
                      <a:srgbClr val="000000"/>
                    </a:solidFill>
                    <a:latin typeface="微软雅黑" pitchFamily="34" charset="0"/>
                    <a:ea typeface="微软雅黑" pitchFamily="34" charset="-122"/>
                    <a:cs typeface="微软雅黑" pitchFamily="34" charset="-120"/>
                  </a:rPr>
                  <a:t>知：</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2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②</m:t>
                    </m:r>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）在同一溶液中不能大量共存；</a:t>
                </a:r>
                <a:endParaRPr lang="en-US" altLang="zh-CN" sz="1800" dirty="0">
                  <a:solidFill>
                    <a:srgbClr val="000000"/>
                  </a:solidFill>
                </a:endParaRPr>
              </a:p>
              <a:p>
                <a:pPr latinLnBrk="1">
                  <a:lnSpc>
                    <a:spcPts val="3200"/>
                  </a:lnSpc>
                </a:pP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③</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Al</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④</a:t>
                </a:r>
                <a:r>
                  <a:rPr lang="en-US" altLang="zh-CN" sz="1800" b="0" i="0" dirty="0">
                    <a:solidFill>
                      <a:srgbClr val="000000"/>
                    </a:solidFill>
                    <a:latin typeface="微软雅黑" pitchFamily="34" charset="0"/>
                    <a:ea typeface="微软雅黑" pitchFamily="34" charset="-122"/>
                    <a:cs typeface="微软雅黑" pitchFamily="34" charset="-120"/>
                  </a:rPr>
                  <a:t>不考虑晶体析出。</a:t>
                </a:r>
                <a:endParaRPr lang="en-US" altLang="zh-CN" sz="1800" dirty="0">
                  <a:solidFill>
                    <a:srgbClr val="000000"/>
                  </a:solidFill>
                </a:endParaRPr>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回答下列问题</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O_5_BD.202_1#7e114bb7e?sp=1&amp;vop=1&amp;pid=6c42db8a2&amp;color=0,0,0&amp;vtp=1&amp;bt=1&amp;bbb=1&amp;hb=1"/>
              <p:cNvSpPr>
                <a:spLocks noRot="1" noChangeAspect="1" noMove="1" noResize="1" noEditPoints="1" noAdjustHandles="1" noChangeArrowheads="1" noChangeShapeType="1" noTextEdit="1"/>
              </p:cNvSpPr>
              <p:nvPr/>
            </p:nvSpPr>
            <p:spPr>
              <a:xfrm>
                <a:off x="832104" y="1080000"/>
                <a:ext cx="10533888" cy="4064000"/>
              </a:xfrm>
              <a:prstGeom prst="rect">
                <a:avLst/>
              </a:prstGeom>
              <a:blipFill>
                <a:blip r:embed="rId3"/>
                <a:stretch>
                  <a:fillRect l="-1389" b="-2399"/>
                </a:stretch>
              </a:blipFill>
              <a:ln/>
            </p:spPr>
            <p:txBody>
              <a:bodyPr/>
              <a:lstStyle/>
              <a:p>
                <a:r>
                  <a:rPr lang="zh-CN" altLang="en-US">
                    <a:noFill/>
                  </a:rPr>
                  <a:t> </a:t>
                </a:r>
              </a:p>
            </p:txBody>
          </p:sp>
        </mc:Fallback>
      </mc:AlternateContent>
      <p:sp>
        <p:nvSpPr>
          <p:cNvPr id="3" name="QB_6_BD.203_1#28d5593fd?vop=1&amp;pid=7e114bb7e&amp;color=0,0,0&amp;vtp=1&amp;bbb=1&amp;hb=1"/>
          <p:cNvSpPr/>
          <p:nvPr/>
        </p:nvSpPr>
        <p:spPr>
          <a:xfrm>
            <a:off x="832104" y="5187173"/>
            <a:ext cx="10533888" cy="8128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（1）由上述实验可知</a:t>
            </a:r>
            <a:r>
              <a:rPr lang="en-US" altLang="zh-CN" sz="1800" b="0" i="0">
                <a:solidFill>
                  <a:srgbClr val="000000"/>
                </a:solidFill>
                <a:latin typeface="微软雅黑" pitchFamily="34" charset="0"/>
                <a:ea typeface="微软雅黑" pitchFamily="34" charset="-122"/>
                <a:cs typeface="微软雅黑" pitchFamily="34" charset="-120"/>
              </a:rPr>
              <a:t>：该溶液一定不存在的离子为</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填离子符号，下同</a:t>
            </a:r>
            <a:r>
              <a:rPr lang="en-US" altLang="zh-CN" sz="1800" b="0" i="0">
                <a:solidFill>
                  <a:srgbClr val="000000"/>
                </a:solidFill>
                <a:latin typeface="微软雅黑" pitchFamily="34" charset="0"/>
                <a:ea typeface="微软雅黑" pitchFamily="34" charset="-122"/>
                <a:cs typeface="微软雅黑" pitchFamily="34" charset="-120"/>
              </a:rPr>
              <a:t>），一定存在的离子为</a:t>
            </a:r>
          </a:p>
          <a:p>
            <a:pPr latinLnBrk="1">
              <a:lnSpc>
                <a:spcPts val="3200"/>
              </a:lnSpc>
            </a:pPr>
            <a:r>
              <a:rPr lang="en-US" altLang="zh-CN" i="0">
                <a:solidFill>
                  <a:srgbClr val="000000"/>
                </a:solidFill>
                <a:latin typeface="SimSun" pitchFamily="34" charset="0"/>
                <a:ea typeface="SimSun" pitchFamily="34" charset="-122"/>
                <a:cs typeface="SimSun" pitchFamily="34" charset="-120"/>
              </a:rPr>
              <a:t>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4" name="QB_6_AN.204_1#28d5593fd.blank?vop=1&amp;pid=7e114bb7e&amp;color=0,0,0&amp;vpa=106&amp;vtp=1&amp;bbb=1&amp;rh=22"/>
              <p:cNvSpPr/>
              <p:nvPr/>
            </p:nvSpPr>
            <p:spPr>
              <a:xfrm>
                <a:off x="6037516" y="5221724"/>
                <a:ext cx="622237" cy="279400"/>
              </a:xfrm>
              <a:prstGeom prst="rect">
                <a:avLst/>
              </a:prstGeom>
              <a:noFill/>
              <a:ln/>
            </p:spPr>
            <p:txBody>
              <a:bodyPr wrap="none" lIns="0" tIns="0" rIns="0" bIns="0" rtlCol="0" anchor="t"/>
              <a:lstStyle/>
              <a:p>
                <a:pPr algn="ctr" latinLnBrk="1">
                  <a:lnSpc>
                    <a:spcPts val="2300"/>
                  </a:lnSpc>
                </a:pP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6_AN.204_1#28d5593fd.blank?vop=1&amp;pid=7e114bb7e&amp;color=0,0,0&amp;vpa=106&amp;vtp=1&amp;bbb=1&amp;rh=22"/>
              <p:cNvSpPr>
                <a:spLocks noRot="1" noChangeAspect="1" noMove="1" noResize="1" noEditPoints="1" noAdjustHandles="1" noChangeArrowheads="1" noChangeShapeType="1" noTextEdit="1"/>
              </p:cNvSpPr>
              <p:nvPr/>
            </p:nvSpPr>
            <p:spPr>
              <a:xfrm>
                <a:off x="6037516" y="5221724"/>
                <a:ext cx="622237" cy="279400"/>
              </a:xfrm>
              <a:prstGeom prst="rect">
                <a:avLst/>
              </a:prstGeom>
              <a:blipFill>
                <a:blip r:embed="rId4"/>
                <a:stretch>
                  <a:fillRect l="-3922" t="-2222" b="-20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6_AN.205_1#28d5593fd.blank?vop=1&amp;pid=7e114bb7e&amp;color=0,0,0&amp;vpa=107&amp;vtp=1&amp;bbb=1"/>
              <p:cNvSpPr/>
              <p:nvPr/>
            </p:nvSpPr>
            <p:spPr>
              <a:xfrm>
                <a:off x="862266" y="5620695"/>
                <a:ext cx="1996186"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Cu</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6_AN.205_1#28d5593fd.blank?vop=1&amp;pid=7e114bb7e&amp;color=0,0,0&amp;vpa=107&amp;vtp=1&amp;bbb=1"/>
              <p:cNvSpPr>
                <a:spLocks noRot="1" noChangeAspect="1" noMove="1" noResize="1" noEditPoints="1" noAdjustHandles="1" noChangeArrowheads="1" noChangeShapeType="1" noTextEdit="1"/>
              </p:cNvSpPr>
              <p:nvPr/>
            </p:nvSpPr>
            <p:spPr>
              <a:xfrm>
                <a:off x="862266" y="5620695"/>
                <a:ext cx="1996186" cy="292100"/>
              </a:xfrm>
              <a:prstGeom prst="rect">
                <a:avLst/>
              </a:prstGeom>
              <a:blipFill>
                <a:blip r:embed="rId5"/>
                <a:stretch>
                  <a:fillRect l="-1220" t="-27083" b="-4375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B_6_BD.206_1#d13bb0a66?vop=1&amp;pid=7e114bb7e&amp;color=0,0,0&amp;vtp=1&amp;bt=1&amp;bbb=1"/>
          <p:cNvSpPr/>
          <p:nvPr/>
        </p:nvSpPr>
        <p:spPr>
          <a:xfrm>
            <a:off x="832104" y="1446740"/>
            <a:ext cx="107584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（2）操作Ⅱ中“不溶于盐酸的沉淀</a:t>
            </a:r>
            <a:r>
              <a:rPr lang="en-US" altLang="zh-CN" sz="1800" b="0" i="0">
                <a:solidFill>
                  <a:srgbClr val="000000"/>
                </a:solidFill>
                <a:latin typeface="微软雅黑" pitchFamily="34" charset="0"/>
                <a:ea typeface="微软雅黑" pitchFamily="34" charset="-122"/>
                <a:cs typeface="微软雅黑" pitchFamily="34" charset="-120"/>
              </a:rPr>
              <a:t>”为</a:t>
            </a:r>
            <a:r>
              <a:rPr lang="en-US" altLang="zh-CN" sz="1800" i="0">
                <a:solidFill>
                  <a:srgbClr val="000000"/>
                </a:solidFill>
                <a:latin typeface="SimSun" pitchFamily="34" charset="0"/>
                <a:ea typeface="SimSun" pitchFamily="34" charset="-122"/>
                <a:cs typeface="SimSun" pitchFamily="34" charset="-120"/>
              </a:rPr>
              <a:t>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填化学式</a:t>
            </a:r>
            <a:r>
              <a:rPr lang="en-US" altLang="zh-CN" sz="1800" b="0" i="0">
                <a:solidFill>
                  <a:srgbClr val="000000"/>
                </a:solidFill>
                <a:latin typeface="微软雅黑" pitchFamily="34" charset="0"/>
                <a:ea typeface="微软雅黑" pitchFamily="34" charset="-122"/>
                <a:cs typeface="微软雅黑" pitchFamily="34" charset="-120"/>
              </a:rPr>
              <a:t>），该沉淀中所含金属元素的质量为</a:t>
            </a:r>
            <a:r>
              <a:rPr lang="en-US" altLang="zh-CN" sz="1800" i="0">
                <a:solidFill>
                  <a:srgbClr val="000000"/>
                </a:solidFill>
                <a:latin typeface="SimSun" pitchFamily="34" charset="0"/>
                <a:ea typeface="SimSun" pitchFamily="34" charset="-122"/>
                <a:cs typeface="SimSun" pitchFamily="34" charset="-120"/>
              </a:rPr>
              <a:t>_______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（3）操作Ⅰ中“蓝色沉淀”的质量为</a:t>
            </a:r>
            <a:r>
              <a:rPr lang="en-US" altLang="zh-CN">
                <a:solidFill>
                  <a:srgbClr val="000000"/>
                </a:solidFill>
                <a:latin typeface="SimSun" pitchFamily="34" charset="0"/>
                <a:ea typeface="SimSun" pitchFamily="34" charset="-122"/>
                <a:cs typeface="SimSun" pitchFamily="34" charset="-120"/>
              </a:rPr>
              <a:t>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6_AN.207_1#d13bb0a66.blank?vop=1&amp;pid=7e114bb7e&amp;color=0,0,0&amp;vpa=108&amp;vtp=1&amp;bbb=1"/>
              <p:cNvSpPr/>
              <p:nvPr/>
            </p:nvSpPr>
            <p:spPr>
              <a:xfrm>
                <a:off x="4894516" y="1493666"/>
                <a:ext cx="736537"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3" name="QB_6_AN.207_1#d13bb0a66.blank?vop=1&amp;pid=7e114bb7e&amp;color=0,0,0&amp;vpa=108&amp;vtp=1&amp;bbb=1"/>
              <p:cNvSpPr>
                <a:spLocks noRot="1" noChangeAspect="1" noMove="1" noResize="1" noEditPoints="1" noAdjustHandles="1" noChangeArrowheads="1" noChangeShapeType="1" noTextEdit="1"/>
              </p:cNvSpPr>
              <p:nvPr/>
            </p:nvSpPr>
            <p:spPr>
              <a:xfrm>
                <a:off x="4894516" y="1493666"/>
                <a:ext cx="736537" cy="279400"/>
              </a:xfrm>
              <a:prstGeom prst="rect">
                <a:avLst/>
              </a:prstGeom>
              <a:blipFill>
                <a:blip r:embed="rId3"/>
                <a:stretch>
                  <a:fillRect l="-3306" b="-1304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N.208_1#d13bb0a66.blank?vop=1&amp;pid=7e114bb7e&amp;color=0,0,0&amp;vpa=109&amp;vtp=1&amp;bbb=1"/>
              <p:cNvSpPr/>
              <p:nvPr/>
            </p:nvSpPr>
            <p:spPr>
              <a:xfrm>
                <a:off x="10507917" y="1493666"/>
                <a:ext cx="709613"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2.74 </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4" name="QB_6_AN.208_1#d13bb0a66.blank?vop=1&amp;pid=7e114bb7e&amp;color=0,0,0&amp;vpa=109&amp;vtp=1&amp;bbb=1"/>
              <p:cNvSpPr>
                <a:spLocks noRot="1" noChangeAspect="1" noMove="1" noResize="1" noEditPoints="1" noAdjustHandles="1" noChangeArrowheads="1" noChangeShapeType="1" noTextEdit="1"/>
              </p:cNvSpPr>
              <p:nvPr/>
            </p:nvSpPr>
            <p:spPr>
              <a:xfrm>
                <a:off x="10507917" y="1493666"/>
                <a:ext cx="709613" cy="279400"/>
              </a:xfrm>
              <a:prstGeom prst="rect">
                <a:avLst/>
              </a:prstGeom>
              <a:blipFill>
                <a:blip r:embed="rId4"/>
                <a:stretch>
                  <a:fillRect l="-4310" r="-4310" b="-21739"/>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N.210_1#d13bb0a66.blank?vop=1&amp;pid=7e114bb7e&amp;color=0,0,0&amp;vpa=110&amp;vtp=1&amp;bbb=1"/>
              <p:cNvSpPr/>
              <p:nvPr/>
            </p:nvSpPr>
            <p:spPr>
              <a:xfrm>
                <a:off x="4678616" y="1919624"/>
                <a:ext cx="709613"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0.98 </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6" name="QB_6_AN.210_1#d13bb0a66.blank?vop=1&amp;pid=7e114bb7e&amp;color=0,0,0&amp;vpa=110&amp;vtp=1&amp;bbb=1"/>
              <p:cNvSpPr>
                <a:spLocks noRot="1" noChangeAspect="1" noMove="1" noResize="1" noEditPoints="1" noAdjustHandles="1" noChangeArrowheads="1" noChangeShapeType="1" noTextEdit="1"/>
              </p:cNvSpPr>
              <p:nvPr/>
            </p:nvSpPr>
            <p:spPr>
              <a:xfrm>
                <a:off x="4678616" y="1919624"/>
                <a:ext cx="709613" cy="279400"/>
              </a:xfrm>
              <a:prstGeom prst="rect">
                <a:avLst/>
              </a:prstGeom>
              <a:blipFill>
                <a:blip r:embed="rId5"/>
                <a:stretch>
                  <a:fillRect l="-3419" r="-3419" b="-21739"/>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O_6_BD.211_1#428e59d0d?vop=1&amp;pid=7e114bb7e&amp;color=0,0,0&amp;vtp=1&amp;bbb=1&amp;hb=1"/>
              <p:cNvSpPr/>
              <p:nvPr/>
            </p:nvSpPr>
            <p:spPr>
              <a:xfrm>
                <a:off x="832104" y="2307094"/>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（4</a:t>
                </a:r>
                <a:r>
                  <a:rPr lang="en-US" altLang="zh-CN" sz="1800" b="0" i="0">
                    <a:solidFill>
                      <a:srgbClr val="000000"/>
                    </a:solidFill>
                    <a:latin typeface="微软雅黑" pitchFamily="34" charset="0"/>
                    <a:ea typeface="微软雅黑" pitchFamily="34" charset="-122"/>
                    <a:cs typeface="微软雅黑" pitchFamily="34" charset="-120"/>
                  </a:rPr>
                  <a:t>）假设原溶液中含有</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，现取操作Ⅱ中所得滤液</a:t>
                </a:r>
                <a:r>
                  <a:rPr lang="en-US" altLang="zh-CN" sz="1800" b="0" i="0">
                    <a:solidFill>
                      <a:srgbClr val="000000"/>
                    </a:solidFill>
                    <a:latin typeface="微软雅黑" pitchFamily="34" charset="0"/>
                    <a:ea typeface="微软雅黑" pitchFamily="34" charset="-122"/>
                    <a:cs typeface="微软雅黑" pitchFamily="34" charset="-120"/>
                  </a:rPr>
                  <a:t>，通入少量的</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，观察到有白色沉淀生成</a:t>
                </a:r>
                <a:r>
                  <a:rPr lang="en-US" altLang="zh-CN" sz="1800" b="0" i="0">
                    <a:solidFill>
                      <a:srgbClr val="000000"/>
                    </a:solidFill>
                    <a:latin typeface="微软雅黑" pitchFamily="34" charset="0"/>
                    <a:ea typeface="微软雅黑" pitchFamily="34" charset="-122"/>
                    <a:cs typeface="微软雅黑" pitchFamily="34" charset="-120"/>
                  </a:rPr>
                  <a:t>，查阅</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资料可知</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Al</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sSup>
                      <m:s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p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m:t>
                    </m:r>
                    <m:d>
                      <m:dPr>
                        <m:begChr m:val=""/>
                        <m:endChr m:val=""/>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Al</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e>
                    </m:d>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7" name="QO_6_BD.211_1#428e59d0d?vop=1&amp;pid=7e114bb7e&amp;color=0,0,0&amp;vtp=1&amp;bbb=1&amp;hb=1"/>
              <p:cNvSpPr>
                <a:spLocks noRot="1" noChangeAspect="1" noMove="1" noResize="1" noEditPoints="1" noAdjustHandles="1" noChangeArrowheads="1" noChangeShapeType="1" noTextEdit="1"/>
              </p:cNvSpPr>
              <p:nvPr/>
            </p:nvSpPr>
            <p:spPr>
              <a:xfrm>
                <a:off x="832104" y="2307094"/>
                <a:ext cx="10533888" cy="838200"/>
              </a:xfrm>
              <a:prstGeom prst="rect">
                <a:avLst/>
              </a:prstGeom>
              <a:blipFill>
                <a:blip r:embed="rId6"/>
                <a:stretch>
                  <a:fillRect l="-1389" b="-10870"/>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7_BD.212_1#33b37c05c?vop=1&amp;pid=428e59d0d&amp;color=0,0,0&amp;vtp=1&amp;bt=1&amp;bbb=1&amp;hb=1">
                <a:extLst>
                  <a:ext uri="{FF2B5EF4-FFF2-40B4-BE49-F238E27FC236}">
                    <a16:creationId xmlns:a16="http://schemas.microsoft.com/office/drawing/2014/main" id="{3173CCE5-786F-C7A4-74A1-4F1ACCC161AC}"/>
                  </a:ext>
                </a:extLst>
              </p:cNvPr>
              <p:cNvSpPr/>
              <p:nvPr/>
            </p:nvSpPr>
            <p:spPr>
              <a:xfrm>
                <a:off x="829056" y="3167448"/>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①该实验兴趣小组甲同学提出该白色沉淀可能是碳酸钡</a:t>
                </a:r>
                <a:r>
                  <a:rPr lang="en-US" altLang="zh-CN" sz="1800" b="0" i="0">
                    <a:solidFill>
                      <a:srgbClr val="000000"/>
                    </a:solidFill>
                    <a:latin typeface="微软雅黑" pitchFamily="34" charset="0"/>
                    <a:ea typeface="微软雅黑" pitchFamily="34" charset="-122"/>
                    <a:cs typeface="微软雅黑" pitchFamily="34" charset="-120"/>
                  </a:rPr>
                  <a:t>，理由为</a:t>
                </a:r>
                <a:r>
                  <a:rPr lang="en-US" altLang="zh-CN" sz="1800" i="0">
                    <a:solidFill>
                      <a:srgbClr val="000000"/>
                    </a:solidFill>
                    <a:latin typeface="SimSun" pitchFamily="34" charset="0"/>
                    <a:ea typeface="SimSun" pitchFamily="34" charset="-122"/>
                    <a:cs typeface="SimSun" pitchFamily="34" charset="-120"/>
                  </a:rPr>
                  <a:t>____________________________________</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（用必要的文字说明）。</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②该实验兴趣小组乙同学发现</a:t>
                </a:r>
                <a:r>
                  <a:rPr lang="en-US" altLang="zh-CN">
                    <a:solidFill>
                      <a:srgbClr val="000000"/>
                    </a:solidFill>
                    <a:latin typeface="微软雅黑" pitchFamily="34" charset="0"/>
                    <a:ea typeface="微软雅黑" pitchFamily="34" charset="-122"/>
                    <a:cs typeface="微软雅黑" pitchFamily="34" charset="-120"/>
                  </a:rPr>
                  <a:t>，继续通入过量的</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，沉淀部分消失</a:t>
                </a:r>
                <a:r>
                  <a:rPr lang="en-US" altLang="zh-CN">
                    <a:solidFill>
                      <a:srgbClr val="000000"/>
                    </a:solidFill>
                    <a:latin typeface="微软雅黑" pitchFamily="34" charset="0"/>
                    <a:ea typeface="微软雅黑" pitchFamily="34" charset="-122"/>
                    <a:cs typeface="微软雅黑" pitchFamily="34" charset="-120"/>
                  </a:rPr>
                  <a:t>，此时发生反应的离子方程式为</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5" name="QB_7_BD.212_1#33b37c05c?vop=1&amp;pid=428e59d0d&amp;color=0,0,0&amp;vtp=1&amp;bt=1&amp;bbb=1&amp;hb=1">
                <a:extLst>
                  <a:ext uri="{FF2B5EF4-FFF2-40B4-BE49-F238E27FC236}">
                    <a16:creationId xmlns:a16="http://schemas.microsoft.com/office/drawing/2014/main" id="{3173CCE5-786F-C7A4-74A1-4F1ACCC161AC}"/>
                  </a:ext>
                </a:extLst>
              </p:cNvPr>
              <p:cNvSpPr>
                <a:spLocks noRot="1" noChangeAspect="1" noMove="1" noResize="1" noEditPoints="1" noAdjustHandles="1" noChangeArrowheads="1" noChangeShapeType="1" noTextEdit="1"/>
              </p:cNvSpPr>
              <p:nvPr/>
            </p:nvSpPr>
            <p:spPr>
              <a:xfrm>
                <a:off x="829056" y="3167448"/>
                <a:ext cx="10533888" cy="1676400"/>
              </a:xfrm>
              <a:prstGeom prst="rect">
                <a:avLst/>
              </a:prstGeom>
              <a:blipFill>
                <a:blip r:embed="rId7"/>
                <a:stretch>
                  <a:fillRect l="-1331" r="-1331" b="-5455"/>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7_AN.213_1#33b37c05c.blank?vop=1&amp;pid=428e59d0d&amp;color=0,0,0&amp;vpa=111&amp;vtp=1&amp;bbb=1">
                <a:extLst>
                  <a:ext uri="{FF2B5EF4-FFF2-40B4-BE49-F238E27FC236}">
                    <a16:creationId xmlns:a16="http://schemas.microsoft.com/office/drawing/2014/main" id="{A1622E61-AC51-5055-AE0C-0313B8510465}"/>
                  </a:ext>
                </a:extLst>
              </p:cNvPr>
              <p:cNvSpPr/>
              <p:nvPr/>
            </p:nvSpPr>
            <p:spPr>
              <a:xfrm>
                <a:off x="7235412" y="3208088"/>
                <a:ext cx="4073462" cy="279400"/>
              </a:xfrm>
              <a:prstGeom prst="rect">
                <a:avLst/>
              </a:prstGeom>
              <a:noFill/>
              <a:ln/>
            </p:spPr>
            <p:txBody>
              <a:bodyPr wrap="none" lIns="0" tIns="0" rIns="0" bIns="0" rtlCol="0" anchor="t"/>
              <a:lstStyle/>
              <a:p>
                <a:pPr algn="ctr" latinLnBrk="1">
                  <a:lnSpc>
                    <a:spcPts val="2200"/>
                  </a:lnSpc>
                </a:pPr>
                <a:r>
                  <a:rPr lang="en-US" altLang="zh-CN" b="0" i="0">
                    <a:solidFill>
                      <a:srgbClr val="FF0000"/>
                    </a:solidFill>
                    <a:latin typeface="微软雅黑" pitchFamily="34" charset="0"/>
                    <a:ea typeface="微软雅黑" pitchFamily="34" charset="-122"/>
                    <a:cs typeface="微软雅黑" pitchFamily="34" charset="-120"/>
                  </a:rPr>
                  <a:t>该溶液呈碱性且含有</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FF0000"/>
                    </a:solidFill>
                    <a:latin typeface="微软雅黑" pitchFamily="34" charset="0"/>
                    <a:ea typeface="微软雅黑" pitchFamily="34" charset="-122"/>
                    <a:cs typeface="微软雅黑" pitchFamily="34" charset="-120"/>
                  </a:rPr>
                  <a:t>（合理即可）</a:t>
                </a:r>
                <a:endParaRPr lang="en-US" altLang="zh-CN" dirty="0">
                  <a:solidFill>
                    <a:srgbClr val="FF0000"/>
                  </a:solidFill>
                </a:endParaRPr>
              </a:p>
            </p:txBody>
          </p:sp>
        </mc:Choice>
        <mc:Fallback>
          <p:sp>
            <p:nvSpPr>
              <p:cNvPr id="8" name="QB_7_AN.213_1#33b37c05c.blank?vop=1&amp;pid=428e59d0d&amp;color=0,0,0&amp;vpa=111&amp;vtp=1&amp;bbb=1">
                <a:extLst>
                  <a:ext uri="{FF2B5EF4-FFF2-40B4-BE49-F238E27FC236}">
                    <a16:creationId xmlns:a16="http://schemas.microsoft.com/office/drawing/2014/main" id="{A1622E61-AC51-5055-AE0C-0313B8510465}"/>
                  </a:ext>
                </a:extLst>
              </p:cNvPr>
              <p:cNvSpPr>
                <a:spLocks noRot="1" noChangeAspect="1" noMove="1" noResize="1" noEditPoints="1" noAdjustHandles="1" noChangeArrowheads="1" noChangeShapeType="1" noTextEdit="1"/>
              </p:cNvSpPr>
              <p:nvPr/>
            </p:nvSpPr>
            <p:spPr>
              <a:xfrm>
                <a:off x="7235412" y="3208088"/>
                <a:ext cx="4073462" cy="279400"/>
              </a:xfrm>
              <a:prstGeom prst="rect">
                <a:avLst/>
              </a:prstGeom>
              <a:blipFill>
                <a:blip r:embed="rId8"/>
                <a:stretch>
                  <a:fillRect l="-1647" t="-32609" r="-1647" b="-4565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7_AN.215_1#33b37c05c.blank?vop=1&amp;pid=428e59d0d&amp;color=0,0,0&amp;vpa=112&amp;vtp=1&amp;bbb=1&amp;rh=23.75">
                <a:extLst>
                  <a:ext uri="{FF2B5EF4-FFF2-40B4-BE49-F238E27FC236}">
                    <a16:creationId xmlns:a16="http://schemas.microsoft.com/office/drawing/2014/main" id="{FADC6C0B-2E23-CCDA-D7D3-BC24024C75DD}"/>
                  </a:ext>
                </a:extLst>
              </p:cNvPr>
              <p:cNvSpPr/>
              <p:nvPr/>
            </p:nvSpPr>
            <p:spPr>
              <a:xfrm>
                <a:off x="859218" y="4444941"/>
                <a:ext cx="3939858"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9" name="QB_7_AN.215_1#33b37c05c.blank?vop=1&amp;pid=428e59d0d&amp;color=0,0,0&amp;vpa=112&amp;vtp=1&amp;bbb=1&amp;rh=23.75">
                <a:extLst>
                  <a:ext uri="{FF2B5EF4-FFF2-40B4-BE49-F238E27FC236}">
                    <a16:creationId xmlns:a16="http://schemas.microsoft.com/office/drawing/2014/main" id="{FADC6C0B-2E23-CCDA-D7D3-BC24024C75DD}"/>
                  </a:ext>
                </a:extLst>
              </p:cNvPr>
              <p:cNvSpPr>
                <a:spLocks noRot="1" noChangeAspect="1" noMove="1" noResize="1" noEditPoints="1" noAdjustHandles="1" noChangeArrowheads="1" noChangeShapeType="1" noTextEdit="1"/>
              </p:cNvSpPr>
              <p:nvPr/>
            </p:nvSpPr>
            <p:spPr>
              <a:xfrm>
                <a:off x="859218" y="4444941"/>
                <a:ext cx="3939858" cy="301625"/>
              </a:xfrm>
              <a:prstGeom prst="rect">
                <a:avLst/>
              </a:prstGeom>
              <a:blipFill>
                <a:blip r:embed="rId9"/>
                <a:stretch>
                  <a:fillRect l="-619"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 calcmode="lin" valueType="num">
                                      <p:cBhvr additive="base">
                                        <p:cTn id="4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 calcmode="lin" valueType="num">
                                      <p:cBhvr additive="base">
                                        <p:cTn id="4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9">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
                                            <p:txEl>
                                              <p:pRg st="0" end="0"/>
                                            </p:txEl>
                                          </p:spTgt>
                                        </p:tgtEl>
                                        <p:attrNameLst>
                                          <p:attrName>style.visibility</p:attrName>
                                        </p:attrNameLst>
                                      </p:cBhvr>
                                      <p:to>
                                        <p:strVal val="visible"/>
                                      </p:to>
                                    </p:set>
                                    <p:anim calcmode="lin" valueType="num">
                                      <p:cBhvr additive="base">
                                        <p:cTn id="5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8" grpId="0" build="p" animBg="1"/>
      <p:bldP spid="9"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216_1#bf3b6eb14?vop=1&amp;pid=1b247ae25&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某同学从一种未知的无色溶液中检验出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a:solidFill>
                      <a:srgbClr val="000000"/>
                    </a:solidFill>
                    <a:latin typeface="微软雅黑" pitchFamily="34" charset="0"/>
                    <a:ea typeface="微软雅黑" pitchFamily="34" charset="-122"/>
                    <a:cs typeface="微软雅黑" pitchFamily="34" charset="-120"/>
                  </a:rPr>
                  <a:t>，他准备继续检验溶液中是否还含有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p>
              <a:p>
                <a:pPr latinLnBrk="1">
                  <a:lnSpc>
                    <a:spcPts val="3300"/>
                  </a:lnSpc>
                </a:pPr>
                <a14:m>
                  <m:oMath xmlns:m="http://schemas.openxmlformats.org/officeDocument/2006/math">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等6种离子，</a:t>
                </a:r>
                <a:r>
                  <a:rPr lang="en-US" altLang="zh-CN" b="0" i="0">
                    <a:solidFill>
                      <a:srgbClr val="000000"/>
                    </a:solidFill>
                    <a:latin typeface="微软雅黑" pitchFamily="34" charset="0"/>
                    <a:ea typeface="微软雅黑" pitchFamily="34" charset="-122"/>
                    <a:cs typeface="微软雅黑" pitchFamily="34" charset="-120"/>
                  </a:rPr>
                  <a:t>你认为还必须检验的离子是(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4_BD.216_1#bf3b6eb14?vop=1&amp;pid=1b247ae25&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521" b="-10870"/>
                </a:stretch>
              </a:blipFill>
              <a:ln/>
            </p:spPr>
            <p:txBody>
              <a:bodyPr/>
              <a:lstStyle/>
              <a:p>
                <a:r>
                  <a:rPr lang="zh-CN" altLang="en-US">
                    <a:noFill/>
                  </a:rPr>
                  <a:t> </a:t>
                </a:r>
              </a:p>
            </p:txBody>
          </p:sp>
        </mc:Fallback>
      </mc:AlternateContent>
      <p:sp>
        <p:nvSpPr>
          <p:cNvPr id="3" name="QC_4_AN.217_1#bf3b6eb14.bracket?vop=1&amp;pid=1b247ae25&amp;color=0,0,0&amp;vpa=113&amp;vtp=1"/>
          <p:cNvSpPr/>
          <p:nvPr/>
        </p:nvSpPr>
        <p:spPr>
          <a:xfrm>
            <a:off x="7493223" y="1502338"/>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4_BD.216_2#bf3b6eb14.choices?vop=1&amp;pid=1b247ae25&amp;color=0,0,0&amp;vtp=1&amp;bbb=1"/>
              <p:cNvSpPr/>
              <p:nvPr/>
            </p:nvSpPr>
            <p:spPr>
              <a:xfrm>
                <a:off x="832104" y="1948990"/>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830322" algn="l"/>
                    <a:tab pos="5584444" algn="l"/>
                    <a:tab pos="863066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4_BD.216_2#bf3b6eb14.choices?vop=1&amp;pid=1b247ae25&amp;color=0,0,0&amp;vtp=1&amp;bbb=1"/>
              <p:cNvSpPr>
                <a:spLocks noRot="1" noChangeAspect="1" noMove="1" noResize="1" noEditPoints="1" noAdjustHandles="1" noChangeArrowheads="1" noChangeShapeType="1" noTextEdit="1"/>
              </p:cNvSpPr>
              <p:nvPr/>
            </p:nvSpPr>
            <p:spPr>
              <a:xfrm>
                <a:off x="832104" y="1948990"/>
                <a:ext cx="10533888" cy="469900"/>
              </a:xfrm>
              <a:prstGeom prst="rect">
                <a:avLst/>
              </a:prstGeom>
              <a:blipFill>
                <a:blip r:embed="rId4"/>
                <a:stretch>
                  <a:fillRect l="-1389" b="-1688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4_BD.218_1#d9ef88770?vop=1&amp;pid=1b247ae25&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下列各组溶液，</a:t>
            </a:r>
            <a:r>
              <a:rPr lang="en-US" altLang="zh-CN" sz="1800" b="0" i="0">
                <a:solidFill>
                  <a:srgbClr val="000000"/>
                </a:solidFill>
                <a:latin typeface="微软雅黑" pitchFamily="34" charset="0"/>
                <a:ea typeface="微软雅黑" pitchFamily="34" charset="-122"/>
                <a:cs typeface="微软雅黑" pitchFamily="34" charset="-120"/>
              </a:rPr>
              <a:t>只需组内物质相互反应就能区别的是(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4_AN.219_1#d9ef88770.bracket?vop=1&amp;pid=1b247ae25&amp;color=0,0,0&amp;vpa=114&amp;vtp=1"/>
          <p:cNvSpPr/>
          <p:nvPr/>
        </p:nvSpPr>
        <p:spPr>
          <a:xfrm>
            <a:off x="62732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xmlns:a14="http://schemas.microsoft.com/office/drawing/2010/main">
        <mc:Choice Requires="a14">
          <p:sp>
            <p:nvSpPr>
              <p:cNvPr id="4" name="QC_4_BD.218_2#d9ef88770.choices?vop=1&amp;pid=1b247ae25&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KOH</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KCl</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ZnCl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4_BD.218_2#d9ef88770.choices?vop=1&amp;pid=1b247ae25&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220_1#eec7c21e9?vop=1&amp;pid=abf444382&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某溶液中可能含有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中的若干种，</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4_BD.220_1#eec7c21e9?vop=1&amp;pid=abf444382&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4_AN.221_1#eec7c21e9.bracket?vop=1&amp;pid=abf444382&amp;color=0,0,0&amp;vpa=115&amp;vtp=1"/>
          <p:cNvSpPr/>
          <p:nvPr/>
        </p:nvSpPr>
        <p:spPr>
          <a:xfrm>
            <a:off x="10573670" y="107200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4_BD.220_2#eec7c21e9.choices?vop=1&amp;pid=abf444382&amp;color=0,0,0&amp;vtp=1&amp;bbb=1"/>
              <p:cNvSpPr/>
              <p:nvPr/>
            </p:nvSpPr>
            <p:spPr>
              <a:xfrm>
                <a:off x="832104" y="152596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溶液中最多有</a:t>
                </a:r>
                <a:r>
                  <a:rPr lang="en-US" altLang="zh-CN" sz="1800" b="0" i="0">
                    <a:solidFill>
                      <a:srgbClr val="000000"/>
                    </a:solidFill>
                    <a:latin typeface="微软雅黑" pitchFamily="34" charset="0"/>
                    <a:ea typeface="微软雅黑" pitchFamily="34" charset="-122"/>
                    <a:cs typeface="微软雅黑" pitchFamily="34" charset="-120"/>
                  </a:rPr>
                  <a:t>4种离子</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若溶液有颜色</a:t>
                </a:r>
                <a:r>
                  <a:rPr lang="en-US" altLang="zh-CN" sz="1800" b="0" i="0">
                    <a:solidFill>
                      <a:srgbClr val="000000"/>
                    </a:solidFill>
                    <a:latin typeface="微软雅黑" pitchFamily="34" charset="0"/>
                    <a:ea typeface="微软雅黑" pitchFamily="34" charset="-122"/>
                    <a:cs typeface="微软雅黑" pitchFamily="34" charset="-120"/>
                  </a:rPr>
                  <a:t>，则一定没有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若溶液呈碱性</a:t>
                </a:r>
                <a:r>
                  <a:rPr lang="en-US" altLang="zh-CN" sz="1800" b="0" i="0">
                    <a:solidFill>
                      <a:srgbClr val="000000"/>
                    </a:solidFill>
                    <a:latin typeface="微软雅黑" pitchFamily="34" charset="0"/>
                    <a:ea typeface="微软雅黑" pitchFamily="34" charset="-122"/>
                    <a:cs typeface="微软雅黑" pitchFamily="34" charset="-120"/>
                  </a:rPr>
                  <a:t>，则一定含有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该溶液不可能溶解单质铁</a:t>
                </a:r>
                <a:endParaRPr lang="en-US" altLang="zh-CN" sz="1800" dirty="0"/>
              </a:p>
            </p:txBody>
          </p:sp>
        </mc:Choice>
        <mc:Fallback xmlns="">
          <p:sp>
            <p:nvSpPr>
              <p:cNvPr id="4" name="QC_4_BD.220_2#eec7c21e9.choices?vop=1&amp;pid=abf444382&amp;color=0,0,0&amp;vtp=1&amp;bbb=1"/>
              <p:cNvSpPr>
                <a:spLocks noRot="1" noChangeAspect="1" noMove="1" noResize="1" noEditPoints="1" noAdjustHandles="1" noChangeArrowheads="1" noChangeShapeType="1" noTextEdit="1"/>
              </p:cNvSpPr>
              <p:nvPr/>
            </p:nvSpPr>
            <p:spPr>
              <a:xfrm>
                <a:off x="832104" y="1525961"/>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222_1#e360e8a62?sp=1&amp;vop=1&amp;pid=abf444382&amp;color=0,0,0&amp;vtp=1&amp;bt=1&amp;bbb=1&amp;hb=1"/>
              <p:cNvSpPr/>
              <p:nvPr/>
            </p:nvSpPr>
            <p:spPr>
              <a:xfrm>
                <a:off x="832104" y="1080000"/>
                <a:ext cx="10533888" cy="850900"/>
              </a:xfrm>
              <a:prstGeom prst="rect">
                <a:avLst/>
              </a:prstGeom>
              <a:noFill/>
              <a:ln/>
            </p:spPr>
            <p:txBody>
              <a:bodyPr wrap="none" lIns="0" tIns="0" rIns="0" bIns="0" rtlCol="0" anchor="t"/>
              <a:lstStyle/>
              <a:p>
                <a:pPr algn="l" latinLnBrk="1">
                  <a:lnSpc>
                    <a:spcPts val="3400"/>
                  </a:lnSpc>
                </a:pPr>
                <a:r>
                  <a:rPr lang="en-US" altLang="zh-CN" sz="1800" b="0" i="0">
                    <a:solidFill>
                      <a:srgbClr val="000000"/>
                    </a:solidFill>
                    <a:latin typeface="微软雅黑" pitchFamily="34" charset="0"/>
                    <a:ea typeface="微软雅黑" pitchFamily="34" charset="-122"/>
                    <a:cs typeface="微软雅黑" pitchFamily="34" charset="-120"/>
                  </a:rPr>
                  <a:t>某澄清透明溶液中可能含有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中的若干种，且各离子数目相等</a:t>
                </a:r>
                <a:r>
                  <a:rPr lang="en-US" altLang="zh-CN" sz="1800" b="0" i="0">
                    <a:solidFill>
                      <a:srgbClr val="000000"/>
                    </a:solidFill>
                    <a:latin typeface="微软雅黑" pitchFamily="34" charset="0"/>
                    <a:ea typeface="微软雅黑" pitchFamily="34" charset="-122"/>
                    <a:cs typeface="微软雅黑" pitchFamily="34" charset="-120"/>
                  </a:rPr>
                  <a:t>。为了确</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定溶液的组成</a:t>
                </a:r>
                <a:r>
                  <a:rPr lang="en-US" altLang="zh-CN" b="0" i="0" dirty="0">
                    <a:solidFill>
                      <a:srgbClr val="000000"/>
                    </a:solidFill>
                    <a:latin typeface="微软雅黑" pitchFamily="34" charset="0"/>
                    <a:ea typeface="微软雅黑" pitchFamily="34" charset="-122"/>
                    <a:cs typeface="微软雅黑" pitchFamily="34" charset="-120"/>
                  </a:rPr>
                  <a:t>，设计了如图所示的检验流程。</a:t>
                </a:r>
                <a:r>
                  <a:rPr lang="en-US" altLang="zh-CN" b="0" i="0">
                    <a:solidFill>
                      <a:srgbClr val="000000"/>
                    </a:solidFill>
                    <a:latin typeface="微软雅黑" pitchFamily="34" charset="0"/>
                    <a:ea typeface="微软雅黑" pitchFamily="34" charset="-122"/>
                    <a:cs typeface="微软雅黑" pitchFamily="34" charset="-120"/>
                  </a:rPr>
                  <a:t>下列说法错误的是(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4_BD.222_1#e360e8a62?sp=1&amp;vop=1&amp;pid=abf444382&amp;color=0,0,0&amp;vtp=1&amp;bt=1&amp;bbb=1&amp;hb=1"/>
              <p:cNvSpPr>
                <a:spLocks noRot="1" noChangeAspect="1" noMove="1" noResize="1" noEditPoints="1" noAdjustHandles="1" noChangeArrowheads="1" noChangeShapeType="1" noTextEdit="1"/>
              </p:cNvSpPr>
              <p:nvPr/>
            </p:nvSpPr>
            <p:spPr>
              <a:xfrm>
                <a:off x="832104" y="1080000"/>
                <a:ext cx="10533888" cy="850900"/>
              </a:xfrm>
              <a:prstGeom prst="rect">
                <a:avLst/>
              </a:prstGeom>
              <a:blipFill>
                <a:blip r:embed="rId3"/>
                <a:stretch>
                  <a:fillRect l="-1389" b="-10714"/>
                </a:stretch>
              </a:blipFill>
              <a:ln/>
            </p:spPr>
            <p:txBody>
              <a:bodyPr/>
              <a:lstStyle/>
              <a:p>
                <a:r>
                  <a:rPr lang="zh-CN" altLang="en-US">
                    <a:noFill/>
                  </a:rPr>
                  <a:t> </a:t>
                </a:r>
              </a:p>
            </p:txBody>
          </p:sp>
        </mc:Fallback>
      </mc:AlternateContent>
      <p:sp>
        <p:nvSpPr>
          <p:cNvPr id="3" name="QC_4_AN.223_1#e360e8a62.bracket?vop=1&amp;pid=abf444382&amp;color=0,0,0&amp;vpa=116&amp;vtp=1"/>
          <p:cNvSpPr/>
          <p:nvPr/>
        </p:nvSpPr>
        <p:spPr>
          <a:xfrm>
            <a:off x="7428960" y="15194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pic>
        <p:nvPicPr>
          <p:cNvPr id="4" name="QC_4_BD.222_2#e360e8a62?vop=1&amp;pid=abf44438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379976" y="2041644"/>
            <a:ext cx="3438144" cy="106984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4_BD.222_3#e360e8a62.choices?vop=1&amp;pid=abf444382&amp;color=0,0,0&amp;vtp=1&amp;bbb=1"/>
              <p:cNvSpPr/>
              <p:nvPr/>
            </p:nvSpPr>
            <p:spPr>
              <a:xfrm>
                <a:off x="832104" y="3248144"/>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原溶液中一定存在</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原溶液中可能存在</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8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，白色沉淀</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8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向原溶液中滴加澄清石灰水溶液变浑浊</a:t>
                </a:r>
                <a:endParaRPr lang="en-US" altLang="zh-CN" sz="1800" dirty="0"/>
              </a:p>
            </p:txBody>
          </p:sp>
        </mc:Choice>
        <mc:Fallback xmlns="">
          <p:sp>
            <p:nvSpPr>
              <p:cNvPr id="5" name="QC_4_BD.222_3#e360e8a62.choices?vop=1&amp;pid=abf444382&amp;color=0,0,0&amp;vtp=1&amp;bbb=1"/>
              <p:cNvSpPr>
                <a:spLocks noRot="1" noChangeAspect="1" noMove="1" noResize="1" noEditPoints="1" noAdjustHandles="1" noChangeArrowheads="1" noChangeShapeType="1" noTextEdit="1"/>
              </p:cNvSpPr>
              <p:nvPr/>
            </p:nvSpPr>
            <p:spPr>
              <a:xfrm>
                <a:off x="832104" y="3248144"/>
                <a:ext cx="10533888" cy="838200"/>
              </a:xfrm>
              <a:prstGeom prst="rect">
                <a:avLst/>
              </a:prstGeom>
              <a:blipFill>
                <a:blip r:embed="rId5"/>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BD.16_1#be8dcaa79?vop=1&amp;pid=0912476a3&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证据推理是化学学科核心素养的重要内容。</a:t>
            </a:r>
            <a:r>
              <a:rPr lang="en-US" altLang="zh-CN" sz="1800" b="0" i="0">
                <a:solidFill>
                  <a:srgbClr val="000000"/>
                </a:solidFill>
                <a:latin typeface="微软雅黑" pitchFamily="34" charset="0"/>
                <a:ea typeface="微软雅黑" pitchFamily="34" charset="-122"/>
                <a:cs typeface="微软雅黑" pitchFamily="34" charset="-120"/>
              </a:rPr>
              <a:t>下列推理正确的是(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17_1#be8dcaa79.bracket?vop=1&amp;pid=0912476a3&amp;color=0,0,0&amp;vpa=11&amp;vtp=1"/>
          <p:cNvSpPr/>
          <p:nvPr/>
        </p:nvSpPr>
        <p:spPr>
          <a:xfrm>
            <a:off x="72003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sp>
        <p:nvSpPr>
          <p:cNvPr id="4" name="QC_6_BD.16_2#be8dcaa79.choices?vop=1&amp;pid=0912476a3&amp;color=0,0,0&amp;vtp=1&amp;bbb=1"/>
          <p:cNvSpPr/>
          <p:nvPr/>
        </p:nvSpPr>
        <p:spPr>
          <a:xfrm>
            <a:off x="832104" y="1529771"/>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活泼金属和酸反应能生成气体，和酸反应生成气体的物质一定是金属</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碱性溶液能使酚酞变红，能使酚酞变红的溶液一定是碱性溶液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氧化物中一定含氧元素，含氧元素的化合物一定是氧化物</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金属能导电，能导电的物质一定是金属</a:t>
            </a:r>
            <a:endParaRPr lang="en-US" altLang="zh-CN"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BD.224_1#a131a4366?sp=1&amp;vop=1&amp;pid=abf444382&amp;color=0,0,0&amp;vtp=1&amp;bt=1&amp;bbb=1&amp;hb=1"/>
              <p:cNvSpPr/>
              <p:nvPr/>
            </p:nvSpPr>
            <p:spPr>
              <a:xfrm>
                <a:off x="832104" y="1080000"/>
                <a:ext cx="10533888" cy="3251200"/>
              </a:xfrm>
              <a:prstGeom prst="rect">
                <a:avLst/>
              </a:prstGeom>
              <a:noFill/>
              <a:ln/>
            </p:spPr>
            <p:txBody>
              <a:bodyPr wrap="none" lIns="0" tIns="0" rIns="0" bIns="0" rtlCol="0" anchor="t"/>
              <a:lstStyle/>
              <a:p>
                <a:pPr algn="l"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一定量某固体中可能含有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中的几种</a:t>
                </a:r>
                <a:r>
                  <a:rPr lang="en-US" altLang="zh-CN" sz="1800" b="0" i="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反应能</a:t>
                </a:r>
              </a:p>
              <a:p>
                <a:pPr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生成碱性气体</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，为测定该固体的组成，先将其分成两等份，再依次进行如下实验：</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①</a:t>
                </a:r>
                <a:r>
                  <a:rPr lang="en-US" altLang="zh-CN" sz="1800" b="0" i="0" dirty="0">
                    <a:solidFill>
                      <a:srgbClr val="000000"/>
                    </a:solidFill>
                    <a:latin typeface="微软雅黑" pitchFamily="34" charset="0"/>
                    <a:ea typeface="微软雅黑" pitchFamily="34" charset="-122"/>
                    <a:cs typeface="微软雅黑" pitchFamily="34" charset="-120"/>
                  </a:rPr>
                  <a:t>将一份固体溶于水，得到无色透明溶液</a:t>
                </a:r>
                <a:r>
                  <a:rPr lang="en-US" altLang="zh-CN" sz="1800" b="0" i="0">
                    <a:solidFill>
                      <a:srgbClr val="000000"/>
                    </a:solidFill>
                    <a:latin typeface="微软雅黑" pitchFamily="34" charset="0"/>
                    <a:ea typeface="微软雅黑" pitchFamily="34" charset="-122"/>
                    <a:cs typeface="微软雅黑" pitchFamily="34" charset="-120"/>
                  </a:rPr>
                  <a:t>，加入足量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溶液，得到白色沉淀</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6.63 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②</a:t>
                </a:r>
                <a:r>
                  <a:rPr lang="en-US" altLang="zh-CN" sz="1800" b="0" i="0" dirty="0">
                    <a:solidFill>
                      <a:srgbClr val="000000"/>
                    </a:solidFill>
                    <a:latin typeface="微软雅黑" pitchFamily="34" charset="0"/>
                    <a:ea typeface="微软雅黑" pitchFamily="34" charset="-122"/>
                    <a:cs typeface="微软雅黑" pitchFamily="34" charset="-120"/>
                  </a:rPr>
                  <a:t>在白色沉淀中加入过量的稀盐酸充分反应，过滤，得到剩余沉淀</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4.66 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③</a:t>
                </a:r>
                <a:r>
                  <a:rPr lang="en-US" altLang="zh-CN" sz="1800" b="0" i="0" dirty="0">
                    <a:solidFill>
                      <a:srgbClr val="000000"/>
                    </a:solidFill>
                    <a:latin typeface="微软雅黑" pitchFamily="34" charset="0"/>
                    <a:ea typeface="微软雅黑" pitchFamily="34" charset="-122"/>
                    <a:cs typeface="微软雅黑" pitchFamily="34" charset="-120"/>
                  </a:rPr>
                  <a:t>在实验②的滤液中滴加硝酸酸化的硝酸银溶液，有白色沉淀生成。</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④</a:t>
                </a:r>
                <a:r>
                  <a:rPr lang="en-US" altLang="zh-CN" sz="1800" b="0" i="0" dirty="0">
                    <a:solidFill>
                      <a:srgbClr val="000000"/>
                    </a:solidFill>
                    <a:latin typeface="微软雅黑" pitchFamily="34" charset="0"/>
                    <a:ea typeface="微软雅黑" pitchFamily="34" charset="-122"/>
                    <a:cs typeface="微软雅黑" pitchFamily="34" charset="-120"/>
                  </a:rPr>
                  <a:t>将另一份固体与过量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固体混合后充分加热，产生能使湿润的红色石蕊试纸变蓝的气体</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0.672 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标准状况下测定）。</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下列关于原固体组成的推断正确的是(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4_BD.224_1#a131a4366?sp=1&amp;vop=1&amp;pid=abf444382&amp;color=0,0,0&amp;vtp=1&amp;bt=1&amp;bbb=1&amp;hb=1"/>
              <p:cNvSpPr>
                <a:spLocks noRot="1" noChangeAspect="1" noMove="1" noResize="1" noEditPoints="1" noAdjustHandles="1" noChangeArrowheads="1" noChangeShapeType="1" noTextEdit="1"/>
              </p:cNvSpPr>
              <p:nvPr/>
            </p:nvSpPr>
            <p:spPr>
              <a:xfrm>
                <a:off x="832104" y="1080000"/>
                <a:ext cx="10533888" cy="3251200"/>
              </a:xfrm>
              <a:prstGeom prst="rect">
                <a:avLst/>
              </a:prstGeom>
              <a:blipFill>
                <a:blip r:embed="rId3"/>
                <a:stretch>
                  <a:fillRect l="-1389" r="-347" b="-3189"/>
                </a:stretch>
              </a:blipFill>
              <a:ln/>
            </p:spPr>
            <p:txBody>
              <a:bodyPr/>
              <a:lstStyle/>
              <a:p>
                <a:r>
                  <a:rPr lang="zh-CN" altLang="en-US">
                    <a:noFill/>
                  </a:rPr>
                  <a:t> </a:t>
                </a:r>
              </a:p>
            </p:txBody>
          </p:sp>
        </mc:Fallback>
      </mc:AlternateContent>
      <p:sp>
        <p:nvSpPr>
          <p:cNvPr id="3" name="QC_4_AN.225_1#a131a4366.bracket?vop=1&amp;pid=abf444382&amp;color=0,0,0&amp;vpa=117&amp;vtp=1"/>
          <p:cNvSpPr/>
          <p:nvPr/>
        </p:nvSpPr>
        <p:spPr>
          <a:xfrm>
            <a:off x="4673060" y="3927975"/>
            <a:ext cx="327025" cy="406400"/>
          </a:xfrm>
          <a:prstGeom prst="rect">
            <a:avLst/>
          </a:prstGeom>
          <a:noFill/>
          <a:ln/>
        </p:spPr>
        <p:txBody>
          <a:bodyPr wrap="none" lIns="0" tIns="0" rIns="0" bIns="0" rtlCol="0" anchor="t"/>
          <a:lstStyle/>
          <a:p>
            <a:pPr algn="ctr" latinLnBrk="1">
              <a:lnSpc>
                <a:spcPts val="32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4_BD.224_2#a131a4366.choices?vop=1&amp;pid=abf444382&amp;color=0,0,0&amp;vtp=1&amp;bbb=1"/>
              <p:cNvSpPr/>
              <p:nvPr/>
            </p:nvSpPr>
            <p:spPr>
              <a:xfrm>
                <a:off x="832104" y="4349290"/>
                <a:ext cx="10533888" cy="16256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一定含有的离子只有</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一定不含的离子只有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一定含有</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，且原固体中</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)=0.03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一定含有</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，且原固体中</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b="0" i="0" dirty="0">
                    <a:solidFill>
                      <a:srgbClr val="000000"/>
                    </a:solidFill>
                    <a:latin typeface="微软雅黑" pitchFamily="34" charset="0"/>
                    <a:ea typeface="微软雅黑" pitchFamily="34" charset="-122"/>
                    <a:cs typeface="微软雅黑" pitchFamily="34" charset="-120"/>
                  </a:rPr>
                  <a:t>至少有</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0.06 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4_BD.224_2#a131a4366.choices?vop=1&amp;pid=abf444382&amp;color=0,0,0&amp;vtp=1&amp;bbb=1"/>
              <p:cNvSpPr>
                <a:spLocks noRot="1" noChangeAspect="1" noMove="1" noResize="1" noEditPoints="1" noAdjustHandles="1" noChangeArrowheads="1" noChangeShapeType="1" noTextEdit="1"/>
              </p:cNvSpPr>
              <p:nvPr/>
            </p:nvSpPr>
            <p:spPr>
              <a:xfrm>
                <a:off x="832104" y="4349290"/>
                <a:ext cx="10533888" cy="1625600"/>
              </a:xfrm>
              <a:prstGeom prst="rect">
                <a:avLst/>
              </a:prstGeom>
              <a:blipFill>
                <a:blip r:embed="rId4"/>
                <a:stretch>
                  <a:fillRect l="-1389" b="-599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4_BD.226_1#2f9df40e2?sp=1&amp;vop=1&amp;pid=abf444382&amp;color=0,0,0&amp;vtp=1&amp;bt=1&amp;bbb=1&amp;hb=1"/>
              <p:cNvSpPr/>
              <p:nvPr/>
            </p:nvSpPr>
            <p:spPr>
              <a:xfrm>
                <a:off x="832104" y="1080000"/>
                <a:ext cx="10533888" cy="2578100"/>
              </a:xfrm>
              <a:prstGeom prst="rect">
                <a:avLst/>
              </a:prstGeom>
              <a:noFill/>
              <a:ln/>
            </p:spPr>
            <p:txBody>
              <a:bodyPr wrap="none" lIns="0" tIns="0" rIns="0" bIns="0" rtlCol="0" anchor="t"/>
              <a:lstStyle/>
              <a:p>
                <a:pPr algn="l" latinLnBrk="1">
                  <a:lnSpc>
                    <a:spcPts val="2900"/>
                  </a:lnSpc>
                </a:pPr>
                <a:r>
                  <a:rPr lang="en-US" altLang="zh-CN" sz="1800" b="0" i="0">
                    <a:solidFill>
                      <a:srgbClr val="000000"/>
                    </a:solidFill>
                    <a:latin typeface="微软雅黑" pitchFamily="34" charset="0"/>
                    <a:ea typeface="微软雅黑" pitchFamily="34" charset="-122"/>
                    <a:cs typeface="微软雅黑" pitchFamily="34" charset="-120"/>
                  </a:rPr>
                  <a:t>某一无色透明溶液可能含有</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中的若干种</a:t>
                </a:r>
                <a:r>
                  <a:rPr lang="en-US" altLang="zh-CN" sz="1800" b="0" i="0">
                    <a:solidFill>
                      <a:srgbClr val="000000"/>
                    </a:solidFill>
                    <a:latin typeface="微软雅黑" pitchFamily="34" charset="0"/>
                    <a:ea typeface="微软雅黑" pitchFamily="34" charset="-122"/>
                    <a:cs typeface="微软雅黑" pitchFamily="34" charset="-120"/>
                  </a:rPr>
                  <a:t>。为确定该溶</a:t>
                </a:r>
              </a:p>
              <a:p>
                <a:pPr latinLnBrk="1">
                  <a:lnSpc>
                    <a:spcPts val="2900"/>
                  </a:lnSpc>
                </a:pPr>
                <a:r>
                  <a:rPr lang="en-US" altLang="zh-CN" sz="1800" b="0" i="0">
                    <a:solidFill>
                      <a:srgbClr val="000000"/>
                    </a:solidFill>
                    <a:latin typeface="微软雅黑" pitchFamily="34" charset="0"/>
                    <a:ea typeface="微软雅黑" pitchFamily="34" charset="-122"/>
                    <a:cs typeface="微软雅黑" pitchFamily="34" charset="-120"/>
                  </a:rPr>
                  <a:t>液中所含的离子</a:t>
                </a:r>
                <a:r>
                  <a:rPr lang="en-US" altLang="zh-CN" sz="1800" b="0" i="0" dirty="0">
                    <a:solidFill>
                      <a:srgbClr val="000000"/>
                    </a:solidFill>
                    <a:latin typeface="微软雅黑" pitchFamily="34" charset="0"/>
                    <a:ea typeface="微软雅黑" pitchFamily="34" charset="-122"/>
                    <a:cs typeface="微软雅黑" pitchFamily="34" charset="-120"/>
                  </a:rPr>
                  <a:t>，分别取四份溶液进行以下操作。</a:t>
                </a:r>
                <a:endParaRPr lang="en-US" altLang="zh-CN" sz="1800" dirty="0">
                  <a:solidFill>
                    <a:srgbClr val="000000"/>
                  </a:solidFill>
                </a:endParaRP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操</a:t>
                </a:r>
                <a:r>
                  <a:rPr lang="en-US" altLang="zh-CN" sz="1800" b="0" i="0">
                    <a:solidFill>
                      <a:srgbClr val="000000"/>
                    </a:solidFill>
                    <a:latin typeface="微软雅黑" pitchFamily="34" charset="0"/>
                    <a:ea typeface="微软雅黑" pitchFamily="34" charset="-122"/>
                    <a:cs typeface="微软雅黑" pitchFamily="34" charset="-120"/>
                  </a:rPr>
                  <a:t>作</a:t>
                </a:r>
                <a:r>
                  <a:rPr lang="en-US" altLang="zh-CN" sz="1800" b="0" i="0" dirty="0">
                    <a:solidFill>
                      <a:srgbClr val="000000"/>
                    </a:solidFill>
                    <a:latin typeface="微软雅黑" pitchFamily="34" charset="0"/>
                    <a:ea typeface="微软雅黑" pitchFamily="34" charset="-122"/>
                    <a:cs typeface="微软雅黑" pitchFamily="34" charset="-120"/>
                  </a:rPr>
                  <a:t>Ⅰ：向第1份溶液中滴入紫色石蕊溶液，溶液呈蓝色。</a:t>
                </a:r>
                <a:endParaRPr lang="en-US" altLang="zh-CN" sz="1800" dirty="0">
                  <a:solidFill>
                    <a:srgbClr val="000000"/>
                  </a:solidFill>
                </a:endParaRP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操</a:t>
                </a:r>
                <a:r>
                  <a:rPr lang="en-US" altLang="zh-CN" sz="1800" b="0" i="0">
                    <a:solidFill>
                      <a:srgbClr val="000000"/>
                    </a:solidFill>
                    <a:latin typeface="微软雅黑" pitchFamily="34" charset="0"/>
                    <a:ea typeface="微软雅黑" pitchFamily="34" charset="-122"/>
                    <a:cs typeface="微软雅黑" pitchFamily="34" charset="-120"/>
                  </a:rPr>
                  <a:t>作</a:t>
                </a:r>
                <a:r>
                  <a:rPr lang="en-US" altLang="zh-CN" sz="1800" b="0" i="0" dirty="0">
                    <a:solidFill>
                      <a:srgbClr val="000000"/>
                    </a:solidFill>
                    <a:latin typeface="微软雅黑" pitchFamily="34" charset="0"/>
                    <a:ea typeface="微软雅黑" pitchFamily="34" charset="-122"/>
                    <a:cs typeface="微软雅黑" pitchFamily="34" charset="-120"/>
                  </a:rPr>
                  <a:t>Ⅱ：向第</a:t>
                </a:r>
                <a:r>
                  <a:rPr lang="en-US" altLang="zh-CN" sz="1800" b="0" i="0">
                    <a:solidFill>
                      <a:srgbClr val="000000"/>
                    </a:solidFill>
                    <a:latin typeface="微软雅黑" pitchFamily="34" charset="0"/>
                    <a:ea typeface="微软雅黑" pitchFamily="34" charset="-122"/>
                    <a:cs typeface="微软雅黑" pitchFamily="34" charset="-120"/>
                  </a:rPr>
                  <a:t>2份溶液中滴入</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溶液，无白色沉淀产生。</a:t>
                </a:r>
                <a:endParaRPr lang="en-US" altLang="zh-CN" sz="1800" dirty="0">
                  <a:solidFill>
                    <a:srgbClr val="000000"/>
                  </a:solidFill>
                </a:endParaRP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操</a:t>
                </a:r>
                <a:r>
                  <a:rPr lang="en-US" altLang="zh-CN" sz="1800" b="0" i="0">
                    <a:solidFill>
                      <a:srgbClr val="000000"/>
                    </a:solidFill>
                    <a:latin typeface="微软雅黑" pitchFamily="34" charset="0"/>
                    <a:ea typeface="微软雅黑" pitchFamily="34" charset="-122"/>
                    <a:cs typeface="微软雅黑" pitchFamily="34" charset="-120"/>
                  </a:rPr>
                  <a:t>作</a:t>
                </a:r>
                <a:r>
                  <a:rPr lang="en-US" altLang="zh-CN" sz="1800" b="0" i="0" dirty="0">
                    <a:solidFill>
                      <a:srgbClr val="000000"/>
                    </a:solidFill>
                    <a:latin typeface="微软雅黑" pitchFamily="34" charset="0"/>
                    <a:ea typeface="微软雅黑" pitchFamily="34" charset="-122"/>
                    <a:cs typeface="微软雅黑" pitchFamily="34" charset="-120"/>
                  </a:rPr>
                  <a:t>Ⅲ：向第</a:t>
                </a:r>
                <a:r>
                  <a:rPr lang="en-US" altLang="zh-CN" sz="1800" b="0" i="0">
                    <a:solidFill>
                      <a:srgbClr val="000000"/>
                    </a:solidFill>
                    <a:latin typeface="微软雅黑" pitchFamily="34" charset="0"/>
                    <a:ea typeface="微软雅黑" pitchFamily="34" charset="-122"/>
                    <a:cs typeface="微软雅黑" pitchFamily="34" charset="-120"/>
                  </a:rPr>
                  <a:t>3份溶液中先滴加稀硝酸再加</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溶液，产生白色沉淀。</a:t>
                </a:r>
                <a:endParaRPr lang="en-US" altLang="zh-CN" sz="1800" dirty="0">
                  <a:solidFill>
                    <a:srgbClr val="000000"/>
                  </a:solidFill>
                </a:endParaRP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操</a:t>
                </a:r>
                <a:r>
                  <a:rPr lang="en-US" altLang="zh-CN" sz="1800" b="0" i="0">
                    <a:solidFill>
                      <a:srgbClr val="000000"/>
                    </a:solidFill>
                    <a:latin typeface="微软雅黑" pitchFamily="34" charset="0"/>
                    <a:ea typeface="微软雅黑" pitchFamily="34" charset="-122"/>
                    <a:cs typeface="微软雅黑" pitchFamily="34" charset="-120"/>
                  </a:rPr>
                  <a:t>作</a:t>
                </a:r>
                <a:r>
                  <a:rPr lang="en-US" altLang="zh-CN" sz="1800" b="0" i="0" dirty="0">
                    <a:solidFill>
                      <a:srgbClr val="000000"/>
                    </a:solidFill>
                    <a:latin typeface="微软雅黑" pitchFamily="34" charset="0"/>
                    <a:ea typeface="微软雅黑" pitchFamily="34" charset="-122"/>
                    <a:cs typeface="微软雅黑" pitchFamily="34" charset="-120"/>
                  </a:rPr>
                  <a:t>Ⅳ：向第4份溶液中滴入少量稀硫酸，产生白色沉淀。</a:t>
                </a:r>
                <a:endParaRPr lang="en-US" altLang="zh-CN" sz="1800" dirty="0">
                  <a:solidFill>
                    <a:srgbClr val="000000"/>
                  </a:solidFill>
                </a:endParaRPr>
              </a:p>
              <a:p>
                <a:pPr latinLnBrk="1">
                  <a:lnSpc>
                    <a:spcPts val="2900"/>
                  </a:lnSpc>
                </a:pPr>
                <a:r>
                  <a:rPr lang="en-US" altLang="zh-CN" b="0" i="0">
                    <a:solidFill>
                      <a:srgbClr val="000000"/>
                    </a:solidFill>
                    <a:latin typeface="微软雅黑" pitchFamily="34" charset="0"/>
                    <a:ea typeface="微软雅黑" pitchFamily="34" charset="-122"/>
                    <a:cs typeface="微软雅黑" pitchFamily="34" charset="-120"/>
                  </a:rPr>
                  <a:t>请回答下列问题</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2" name="QO_4_BD.226_1#2f9df40e2?sp=1&amp;vop=1&amp;pid=abf444382&amp;color=0,0,0&amp;vtp=1&amp;bt=1&amp;bbb=1&amp;hb=1"/>
              <p:cNvSpPr>
                <a:spLocks noRot="1" noChangeAspect="1" noMove="1" noResize="1" noEditPoints="1" noAdjustHandles="1" noChangeArrowheads="1" noChangeShapeType="1" noTextEdit="1"/>
              </p:cNvSpPr>
              <p:nvPr/>
            </p:nvSpPr>
            <p:spPr>
              <a:xfrm>
                <a:off x="832104" y="1080000"/>
                <a:ext cx="10533888" cy="2578100"/>
              </a:xfrm>
              <a:prstGeom prst="rect">
                <a:avLst/>
              </a:prstGeom>
              <a:blipFill>
                <a:blip r:embed="rId3"/>
                <a:stretch>
                  <a:fillRect l="-1389" t="-946" r="-58" b="-4255"/>
                </a:stretch>
              </a:blipFill>
              <a:ln/>
            </p:spPr>
            <p:txBody>
              <a:bodyPr/>
              <a:lstStyle/>
              <a:p>
                <a:r>
                  <a:rPr lang="zh-CN" altLang="en-US">
                    <a:noFill/>
                  </a:rPr>
                  <a:t> </a:t>
                </a:r>
              </a:p>
            </p:txBody>
          </p:sp>
        </mc:Fallback>
      </mc:AlternateContent>
      <p:sp>
        <p:nvSpPr>
          <p:cNvPr id="3" name="QB_5_BD.227_1#bf5061324?vop=1&amp;pid=2f9df40e2&amp;color=0,0,0&amp;vtp=1&amp;bbb=1"/>
          <p:cNvSpPr/>
          <p:nvPr/>
        </p:nvSpPr>
        <p:spPr>
          <a:xfrm>
            <a:off x="832104" y="3603744"/>
            <a:ext cx="10533888" cy="22098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微软雅黑" pitchFamily="34" charset="0"/>
                <a:ea typeface="微软雅黑" pitchFamily="34" charset="-122"/>
                <a:cs typeface="微软雅黑" pitchFamily="34" charset="-120"/>
              </a:rPr>
              <a:t>（1）根据题干中“无色透明溶液</a:t>
            </a:r>
            <a:r>
              <a:rPr lang="en-US" altLang="zh-CN" sz="1800" b="0" i="0">
                <a:solidFill>
                  <a:srgbClr val="000000"/>
                </a:solidFill>
                <a:latin typeface="微软雅黑" pitchFamily="34" charset="0"/>
                <a:ea typeface="微软雅黑" pitchFamily="34" charset="-122"/>
                <a:cs typeface="微软雅黑" pitchFamily="34" charset="-120"/>
              </a:rPr>
              <a:t>”判断原溶液中肯定不存在的离子有</a:t>
            </a:r>
            <a:r>
              <a:rPr lang="en-US" altLang="zh-CN" sz="1800" i="0">
                <a:solidFill>
                  <a:srgbClr val="000000"/>
                </a:solidFill>
                <a:latin typeface="SimSun" pitchFamily="34" charset="0"/>
                <a:ea typeface="SimSun" pitchFamily="34" charset="-122"/>
                <a:cs typeface="SimSun" pitchFamily="34" charset="-120"/>
              </a:rPr>
              <a:t>______</a:t>
            </a:r>
            <a:r>
              <a:rPr lang="en-US" altLang="zh-CN" sz="1800" b="0" i="0">
                <a:solidFill>
                  <a:srgbClr val="000000"/>
                </a:solidFill>
                <a:latin typeface="微软雅黑" pitchFamily="34" charset="0"/>
                <a:ea typeface="微软雅黑" pitchFamily="34" charset="-122"/>
                <a:cs typeface="微软雅黑" pitchFamily="34" charset="-120"/>
              </a:rPr>
              <a:t>。</a:t>
            </a: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（2）根据操作Ⅰ判断原溶液中肯定存在的离子有</a:t>
            </a:r>
            <a:r>
              <a:rPr lang="en-US" altLang="zh-CN">
                <a:solidFill>
                  <a:srgbClr val="000000"/>
                </a:solidFill>
                <a:latin typeface="SimSun" pitchFamily="34" charset="0"/>
                <a:ea typeface="SimSun" pitchFamily="34" charset="-122"/>
                <a:cs typeface="SimSun" pitchFamily="34" charset="-120"/>
              </a:rPr>
              <a:t>_____</a:t>
            </a:r>
            <a:r>
              <a:rPr lang="en-US" altLang="zh-CN">
                <a:solidFill>
                  <a:srgbClr val="000000"/>
                </a:solidFill>
                <a:latin typeface="微软雅黑" pitchFamily="34" charset="0"/>
                <a:ea typeface="微软雅黑" pitchFamily="34" charset="-122"/>
                <a:cs typeface="微软雅黑" pitchFamily="34" charset="-120"/>
              </a:rPr>
              <a:t>；肯定不存在的离子有</a:t>
            </a:r>
            <a:r>
              <a:rPr lang="en-US" altLang="zh-CN">
                <a:solidFill>
                  <a:srgbClr val="000000"/>
                </a:solidFill>
                <a:latin typeface="SimSun" pitchFamily="34" charset="0"/>
                <a:ea typeface="SimSun" pitchFamily="34" charset="-122"/>
                <a:cs typeface="SimSun" pitchFamily="34" charset="-120"/>
              </a:rPr>
              <a:t>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（3）根据操作Ⅱ判断原溶液中肯定不存在的离子有</a:t>
            </a:r>
            <a:r>
              <a:rPr lang="en-US" altLang="zh-CN">
                <a:solidFill>
                  <a:srgbClr val="000000"/>
                </a:solidFill>
                <a:latin typeface="SimSun" pitchFamily="34" charset="0"/>
                <a:ea typeface="SimSun" pitchFamily="34" charset="-122"/>
                <a:cs typeface="SimSun" pitchFamily="34" charset="-120"/>
              </a:rPr>
              <a:t>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（4）操作Ⅲ中反应的离子方程式为</a:t>
            </a:r>
            <a:r>
              <a:rPr lang="en-US" altLang="zh-CN">
                <a:solidFill>
                  <a:srgbClr val="000000"/>
                </a:solidFill>
                <a:latin typeface="SimSun" pitchFamily="34" charset="0"/>
                <a:ea typeface="SimSun" pitchFamily="34" charset="-122"/>
                <a:cs typeface="SimSun" pitchFamily="34" charset="-120"/>
              </a:rPr>
              <a:t>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（5）根据操作Ⅳ，判断原溶液中肯定存在的离子有</a:t>
            </a:r>
            <a:r>
              <a:rPr lang="en-US" altLang="zh-CN">
                <a:solidFill>
                  <a:srgbClr val="000000"/>
                </a:solidFill>
                <a:latin typeface="SimSun" pitchFamily="34" charset="0"/>
                <a:ea typeface="SimSun" pitchFamily="34" charset="-122"/>
                <a:cs typeface="SimSun" pitchFamily="34" charset="-120"/>
              </a:rPr>
              <a:t>______</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srgbClr val="000000"/>
              </a:solidFill>
            </a:endParaRP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（6）根据以上操作无法判断是否存在的离子有</a:t>
            </a:r>
            <a:r>
              <a:rPr lang="en-US" altLang="zh-CN">
                <a:solidFill>
                  <a:srgbClr val="000000"/>
                </a:solidFill>
                <a:latin typeface="SimSun" pitchFamily="34" charset="0"/>
                <a:ea typeface="SimSun" pitchFamily="34" charset="-122"/>
                <a:cs typeface="SimSun" pitchFamily="34" charset="-120"/>
              </a:rPr>
              <a:t>____</a:t>
            </a:r>
            <a:r>
              <a:rPr lang="en-US" altLang="zh-CN">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4" name="QB_5_AN.228_1#bf5061324.blank?vop=1&amp;pid=2f9df40e2&amp;color=0,0,0&amp;vpa=118&amp;vtp=1&amp;bbb=1"/>
              <p:cNvSpPr/>
              <p:nvPr/>
            </p:nvSpPr>
            <p:spPr>
              <a:xfrm>
                <a:off x="7879017" y="3603616"/>
                <a:ext cx="577787"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5_AN.228_1#bf5061324.blank?vop=1&amp;pid=2f9df40e2&amp;color=0,0,0&amp;vpa=118&amp;vtp=1&amp;bbb=1"/>
              <p:cNvSpPr>
                <a:spLocks noRot="1" noChangeAspect="1" noMove="1" noResize="1" noEditPoints="1" noAdjustHandles="1" noChangeArrowheads="1" noChangeShapeType="1" noTextEdit="1"/>
              </p:cNvSpPr>
              <p:nvPr/>
            </p:nvSpPr>
            <p:spPr>
              <a:xfrm>
                <a:off x="7879017" y="3603616"/>
                <a:ext cx="577787" cy="292100"/>
              </a:xfrm>
              <a:prstGeom prst="rect">
                <a:avLst/>
              </a:prstGeom>
              <a:blipFill>
                <a:blip r:embed="rId4"/>
                <a:stretch>
                  <a:fillRect l="-4211" t="-2083" b="-41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5_AN.230_1#bf5061324.blank?vop=1&amp;pid=2f9df40e2&amp;color=0,0,0&amp;vpa=119&amp;vtp=1&amp;bbb=1"/>
              <p:cNvSpPr/>
              <p:nvPr/>
            </p:nvSpPr>
            <p:spPr>
              <a:xfrm>
                <a:off x="5770816" y="3988363"/>
                <a:ext cx="561213"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5_AN.230_1#bf5061324.blank?vop=1&amp;pid=2f9df40e2&amp;color=0,0,0&amp;vpa=119&amp;vtp=1&amp;bbb=1"/>
              <p:cNvSpPr>
                <a:spLocks noRot="1" noChangeAspect="1" noMove="1" noResize="1" noEditPoints="1" noAdjustHandles="1" noChangeArrowheads="1" noChangeShapeType="1" noTextEdit="1"/>
              </p:cNvSpPr>
              <p:nvPr/>
            </p:nvSpPr>
            <p:spPr>
              <a:xfrm>
                <a:off x="5770816" y="3988363"/>
                <a:ext cx="561213" cy="279400"/>
              </a:xfrm>
              <a:prstGeom prst="rect">
                <a:avLst/>
              </a:prstGeom>
              <a:blipFill>
                <a:blip r:embed="rId5"/>
                <a:stretch>
                  <a:fillRect l="-5435" b="-434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5_AN.231_1#bf5061324.blank?vop=1&amp;pid=2f9df40e2&amp;color=0,0,0&amp;vpa=120&amp;vtp=1&amp;bbb=1"/>
              <p:cNvSpPr/>
              <p:nvPr/>
            </p:nvSpPr>
            <p:spPr>
              <a:xfrm>
                <a:off x="8641017" y="3982902"/>
                <a:ext cx="651828"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Mg</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5_AN.231_1#bf5061324.blank?vop=1&amp;pid=2f9df40e2&amp;color=0,0,0&amp;vpa=120&amp;vtp=1&amp;bbb=1"/>
              <p:cNvSpPr>
                <a:spLocks noRot="1" noChangeAspect="1" noMove="1" noResize="1" noEditPoints="1" noAdjustHandles="1" noChangeArrowheads="1" noChangeShapeType="1" noTextEdit="1"/>
              </p:cNvSpPr>
              <p:nvPr/>
            </p:nvSpPr>
            <p:spPr>
              <a:xfrm>
                <a:off x="8641017" y="3982902"/>
                <a:ext cx="651828" cy="292100"/>
              </a:xfrm>
              <a:prstGeom prst="rect">
                <a:avLst/>
              </a:prstGeom>
              <a:blipFill>
                <a:blip r:embed="rId6"/>
                <a:stretch>
                  <a:fillRect l="-7477" t="-2083" b="-291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QB_5_AN.233_1#bf5061324.blank?vop=1&amp;pid=2f9df40e2&amp;color=0,0,0&amp;vpa=121&amp;vtp=1&amp;bbb=1&amp;rh=22"/>
              <p:cNvSpPr/>
              <p:nvPr/>
            </p:nvSpPr>
            <p:spPr>
              <a:xfrm>
                <a:off x="6012116" y="4342566"/>
                <a:ext cx="1339723" cy="279400"/>
              </a:xfrm>
              <a:prstGeom prst="rect">
                <a:avLst/>
              </a:prstGeom>
              <a:noFill/>
              <a:ln/>
            </p:spPr>
            <p:txBody>
              <a:bodyPr wrap="none" lIns="0" tIns="0" rIns="0" bIns="0" rtlCol="0" anchor="t"/>
              <a:lstStyle/>
              <a:p>
                <a:pPr algn="ctr" latinLnBrk="1">
                  <a:lnSpc>
                    <a:spcPts val="2300"/>
                  </a:lnSpc>
                </a:pP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b="0" i="0" dirty="0">
                    <a:solidFill>
                      <a:srgbClr val="FF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5_AN.233_1#bf5061324.blank?vop=1&amp;pid=2f9df40e2&amp;color=0,0,0&amp;vpa=121&amp;vtp=1&amp;bbb=1&amp;rh=22"/>
              <p:cNvSpPr>
                <a:spLocks noRot="1" noChangeAspect="1" noMove="1" noResize="1" noEditPoints="1" noAdjustHandles="1" noChangeArrowheads="1" noChangeShapeType="1" noTextEdit="1"/>
              </p:cNvSpPr>
              <p:nvPr/>
            </p:nvSpPr>
            <p:spPr>
              <a:xfrm>
                <a:off x="6012116" y="4342566"/>
                <a:ext cx="1339723" cy="279400"/>
              </a:xfrm>
              <a:prstGeom prst="rect">
                <a:avLst/>
              </a:prstGeom>
              <a:blipFill>
                <a:blip r:embed="rId7"/>
                <a:stretch>
                  <a:fillRect l="-1818" t="-28261" b="-50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QB_5_AN.235_1#bf5061324.blank?vop=1&amp;pid=2f9df40e2&amp;color=0,0,0&amp;vpa=122&amp;vtp=1&amp;bbb=1"/>
              <p:cNvSpPr/>
              <p:nvPr/>
            </p:nvSpPr>
            <p:spPr>
              <a:xfrm>
                <a:off x="4424616" y="4685911"/>
                <a:ext cx="2123377" cy="304800"/>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Ag</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AgCl</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1" name="QB_5_AN.235_1#bf5061324.blank?vop=1&amp;pid=2f9df40e2&amp;color=0,0,0&amp;vpa=122&amp;vtp=1&amp;bbb=1"/>
              <p:cNvSpPr>
                <a:spLocks noRot="1" noChangeAspect="1" noMove="1" noResize="1" noEditPoints="1" noAdjustHandles="1" noChangeArrowheads="1" noChangeShapeType="1" noTextEdit="1"/>
              </p:cNvSpPr>
              <p:nvPr/>
            </p:nvSpPr>
            <p:spPr>
              <a:xfrm>
                <a:off x="4424616" y="4685911"/>
                <a:ext cx="2123377" cy="304800"/>
              </a:xfrm>
              <a:prstGeom prst="rect">
                <a:avLst/>
              </a:prstGeom>
              <a:blipFill>
                <a:blip r:embed="rId8"/>
                <a:stretch>
                  <a:fillRect l="-2586" r="-1437" b="-28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QB_5_AN.237_1#bf5061324.blank?vop=1&amp;pid=2f9df40e2&amp;color=0,0,0&amp;vpa=123&amp;vtp=1&amp;bbb=1"/>
              <p:cNvSpPr/>
              <p:nvPr/>
            </p:nvSpPr>
            <p:spPr>
              <a:xfrm>
                <a:off x="6050216" y="5079610"/>
                <a:ext cx="595249" cy="292100"/>
              </a:xfrm>
              <a:prstGeom prst="rect">
                <a:avLst/>
              </a:prstGeom>
              <a:noFill/>
              <a:ln/>
            </p:spPr>
            <p:txBody>
              <a:bodyPr wrap="none" lIns="0" tIns="0" rIns="0" bIns="0" rtlCol="0" anchor="t"/>
              <a:lstStyle/>
              <a:p>
                <a:pPr algn="ctr" latinLnBrk="1">
                  <a:lnSpc>
                    <a:spcPts val="23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Ba</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3" name="QB_5_AN.237_1#bf5061324.blank?vop=1&amp;pid=2f9df40e2&amp;color=0,0,0&amp;vpa=123&amp;vtp=1&amp;bbb=1"/>
              <p:cNvSpPr>
                <a:spLocks noRot="1" noChangeAspect="1" noMove="1" noResize="1" noEditPoints="1" noAdjustHandles="1" noChangeArrowheads="1" noChangeShapeType="1" noTextEdit="1"/>
              </p:cNvSpPr>
              <p:nvPr/>
            </p:nvSpPr>
            <p:spPr>
              <a:xfrm>
                <a:off x="6050216" y="5079610"/>
                <a:ext cx="595249" cy="292100"/>
              </a:xfrm>
              <a:prstGeom prst="rect">
                <a:avLst/>
              </a:prstGeom>
              <a:blipFill>
                <a:blip r:embed="rId9"/>
                <a:stretch>
                  <a:fillRect l="-4082" t="-2083" b="-41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QB_5_AN.239_1#bf5061324.blank?vop=1&amp;pid=2f9df40e2&amp;color=0,0,0&amp;vpa=124&amp;vtp=1&amp;bbb=1"/>
              <p:cNvSpPr/>
              <p:nvPr/>
            </p:nvSpPr>
            <p:spPr>
              <a:xfrm>
                <a:off x="5567616" y="5457499"/>
                <a:ext cx="401003" cy="279400"/>
              </a:xfrm>
              <a:prstGeom prst="rect">
                <a:avLst/>
              </a:prstGeom>
              <a:noFill/>
              <a:ln/>
            </p:spPr>
            <p:txBody>
              <a:bodyPr wrap="none" lIns="0" tIns="0" rIns="0" bIns="0" rtlCol="0" anchor="t"/>
              <a:lstStyle/>
              <a:p>
                <a:pPr algn="ctr" latinLnBrk="1">
                  <a:lnSpc>
                    <a:spcPts val="2200"/>
                  </a:lnSpc>
                </a:pP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K</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15" name="QB_5_AN.239_1#bf5061324.blank?vop=1&amp;pid=2f9df40e2&amp;color=0,0,0&amp;vpa=124&amp;vtp=1&amp;bbb=1"/>
              <p:cNvSpPr>
                <a:spLocks noRot="1" noChangeAspect="1" noMove="1" noResize="1" noEditPoints="1" noAdjustHandles="1" noChangeArrowheads="1" noChangeShapeType="1" noTextEdit="1"/>
              </p:cNvSpPr>
              <p:nvPr/>
            </p:nvSpPr>
            <p:spPr>
              <a:xfrm>
                <a:off x="5567616" y="5457499"/>
                <a:ext cx="401003" cy="279400"/>
              </a:xfrm>
              <a:prstGeom prst="rect">
                <a:avLst/>
              </a:prstGeom>
              <a:blipFill>
                <a:blip r:embed="rId10"/>
                <a:stretch>
                  <a:fillRect l="-6061" b="-434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bg/>
                                          </p:spTgt>
                                        </p:tgtEl>
                                        <p:attrNameLst>
                                          <p:attrName>style.visibility</p:attrName>
                                        </p:attrNameLst>
                                      </p:cBhvr>
                                      <p:to>
                                        <p:strVal val="visible"/>
                                      </p:to>
                                    </p:set>
                                    <p:anim calcmode="lin" valueType="num">
                                      <p:cBhvr additive="base">
                                        <p:cTn id="3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9">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 calcmode="lin" valueType="num">
                                      <p:cBhvr additive="base">
                                        <p:cTn id="4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 calcmode="lin" valueType="num">
                                      <p:cBhvr additive="base">
                                        <p:cTn id="4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 calcmode="lin" valueType="num">
                                      <p:cBhvr additive="base">
                                        <p:cTn id="5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3">
                                            <p:bg/>
                                          </p:spTgt>
                                        </p:tgtEl>
                                        <p:attrNameLst>
                                          <p:attrName>style.visibility</p:attrName>
                                        </p:attrNameLst>
                                      </p:cBhvr>
                                      <p:to>
                                        <p:strVal val="visible"/>
                                      </p:to>
                                    </p:set>
                                    <p:anim calcmode="lin" valueType="num">
                                      <p:cBhvr additive="base">
                                        <p:cTn id="5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3">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3">
                                            <p:txEl>
                                              <p:pRg st="0" end="0"/>
                                            </p:txEl>
                                          </p:spTgt>
                                        </p:tgtEl>
                                        <p:attrNameLst>
                                          <p:attrName>style.visibility</p:attrName>
                                        </p:attrNameLst>
                                      </p:cBhvr>
                                      <p:to>
                                        <p:strVal val="visible"/>
                                      </p:to>
                                    </p:set>
                                    <p:anim calcmode="lin" valueType="num">
                                      <p:cBhvr additive="base">
                                        <p:cTn id="6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bg/>
                                          </p:spTgt>
                                        </p:tgtEl>
                                        <p:attrNameLst>
                                          <p:attrName>style.visibility</p:attrName>
                                        </p:attrNameLst>
                                      </p:cBhvr>
                                      <p:to>
                                        <p:strVal val="visible"/>
                                      </p:to>
                                    </p:set>
                                    <p:anim calcmode="lin" valueType="num">
                                      <p:cBhvr additive="base">
                                        <p:cTn id="67"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15">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5">
                                            <p:txEl>
                                              <p:pRg st="0" end="0"/>
                                            </p:txEl>
                                          </p:spTgt>
                                        </p:tgtEl>
                                        <p:attrNameLst>
                                          <p:attrName>style.visibility</p:attrName>
                                        </p:attrNameLst>
                                      </p:cBhvr>
                                      <p:to>
                                        <p:strVal val="visible"/>
                                      </p:to>
                                    </p:set>
                                    <p:anim calcmode="lin" valueType="num">
                                      <p:cBhvr additive="base">
                                        <p:cTn id="7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P spid="9" grpId="0" build="p" animBg="1"/>
      <p:bldP spid="11" grpId="0" build="p" animBg="1"/>
      <p:bldP spid="13" grpId="0" build="p" animBg="1"/>
      <p:bldP spid="15"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6_BD.240_1#67bd83101?vop=1&amp;pid=745a77aa7&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我国古代文明中包含着丰富的化学知识，</a:t>
            </a:r>
            <a:r>
              <a:rPr lang="en-US" altLang="zh-CN" sz="1800" b="0" i="0">
                <a:solidFill>
                  <a:srgbClr val="000000"/>
                </a:solidFill>
                <a:latin typeface="微软雅黑" pitchFamily="34" charset="0"/>
                <a:ea typeface="微软雅黑" pitchFamily="34" charset="-122"/>
                <a:cs typeface="微软雅黑" pitchFamily="34" charset="-120"/>
              </a:rPr>
              <a:t>以下技术原理不属于氧化还原反应的是(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241_1#67bd83101.bracket?vop=1&amp;pid=745a77aa7&amp;color=0,0,0&amp;vpa=125&amp;vtp=1"/>
          <p:cNvSpPr/>
          <p:nvPr/>
        </p:nvSpPr>
        <p:spPr>
          <a:xfrm>
            <a:off x="90164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240_2#67bd83101.choices?vop=1&amp;pid=745a77aa7&amp;color=0,0,0&amp;vtp=1&amp;bbb=1"/>
              <p:cNvSpPr/>
              <p:nvPr/>
            </p:nvSpPr>
            <p:spPr>
              <a:xfrm>
                <a:off x="832104" y="1495425"/>
                <a:ext cx="10533888" cy="18415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湿法炼铜：</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7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火法炼锌：</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ZnCO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Zn</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硝土和草木灰制硝石：</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黑火药爆炸：</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240_2#67bd83101.choices?vop=1&amp;pid=745a77aa7&amp;color=0,0,0&amp;vtp=1&amp;bbb=1"/>
              <p:cNvSpPr>
                <a:spLocks noRot="1" noChangeAspect="1" noMove="1" noResize="1" noEditPoints="1" noAdjustHandles="1" noChangeArrowheads="1" noChangeShapeType="1" noTextEdit="1"/>
              </p:cNvSpPr>
              <p:nvPr/>
            </p:nvSpPr>
            <p:spPr>
              <a:xfrm>
                <a:off x="832104" y="1495425"/>
                <a:ext cx="10533888" cy="1841500"/>
              </a:xfrm>
              <a:prstGeom prst="rect">
                <a:avLst/>
              </a:prstGeom>
              <a:blipFill>
                <a:blip r:embed="rId3"/>
                <a:stretch>
                  <a:fillRect l="-1389" b="-463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6_BD.242_1#07a4ea6ee?vop=1&amp;pid=745a77aa7&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传统文化</a:t>
            </a:r>
            <a:r>
              <a:rPr lang="en-US" altLang="zh-CN" sz="1800" b="0" i="0" dirty="0">
                <a:solidFill>
                  <a:srgbClr val="000000"/>
                </a:solidFill>
                <a:latin typeface="微软雅黑" pitchFamily="34" charset="0"/>
                <a:ea typeface="微软雅黑" pitchFamily="34" charset="-122"/>
                <a:cs typeface="微软雅黑" pitchFamily="34" charset="-120"/>
              </a:rPr>
              <a:t>安徽桐城被誉为“中国文都”，六尺巷张吴礼让典故，体现了中华民族讲求礼让</a:t>
            </a:r>
            <a:r>
              <a:rPr lang="en-US" altLang="zh-CN" sz="1800" b="0" i="0">
                <a:solidFill>
                  <a:srgbClr val="000000"/>
                </a:solidFill>
                <a:latin typeface="微软雅黑" pitchFamily="34" charset="0"/>
                <a:ea typeface="微软雅黑" pitchFamily="34" charset="-122"/>
                <a:cs typeface="微软雅黑" pitchFamily="34" charset="-120"/>
              </a:rPr>
              <a:t>、以和为贵的传</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统美德</a:t>
            </a:r>
            <a:r>
              <a:rPr lang="en-US" altLang="zh-CN" b="0" i="0" dirty="0">
                <a:solidFill>
                  <a:srgbClr val="000000"/>
                </a:solidFill>
                <a:latin typeface="微软雅黑" pitchFamily="34" charset="0"/>
                <a:ea typeface="微软雅黑" pitchFamily="34" charset="-122"/>
                <a:cs typeface="微软雅黑" pitchFamily="34" charset="-120"/>
              </a:rPr>
              <a:t>。中华传统文化典籍蕴含丰富的化学知识，</a:t>
            </a:r>
            <a:r>
              <a:rPr lang="en-US" altLang="zh-CN" b="0" i="0">
                <a:solidFill>
                  <a:srgbClr val="000000"/>
                </a:solidFill>
                <a:latin typeface="微软雅黑" pitchFamily="34" charset="0"/>
                <a:ea typeface="微软雅黑" pitchFamily="34" charset="-122"/>
                <a:cs typeface="微软雅黑" pitchFamily="34" charset="-120"/>
              </a:rPr>
              <a:t>下列叙述中未涉及氧化还原反应的是(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6_AN.243_1#07a4ea6ee.bracket?vop=1&amp;pid=745a77aa7&amp;color=0,0,0&amp;vpa=126&amp;vtp=1"/>
          <p:cNvSpPr/>
          <p:nvPr/>
        </p:nvSpPr>
        <p:spPr>
          <a:xfrm>
            <a:off x="9702260"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6_BD.242_2#07a4ea6ee.choices?vop=1&amp;pid=745a77aa7&amp;color=0,0,0&amp;vtp=1&amp;bbb=1"/>
              <p:cNvSpPr/>
              <p:nvPr/>
            </p:nvSpPr>
            <p:spPr>
              <a:xfrm>
                <a:off x="832104" y="19489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李商隐“春蚕到死丝方尽，蜡炬成灰泪始干”</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王安石“爆竹声中一岁除，春风送暖入屠苏”</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《梦溪笔谈》“石穴中水，所滴者皆为钟乳”</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《抱朴子》“丹砂</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HgS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烧之成水银，积变又还成丹砂”</a:t>
                </a:r>
                <a:endParaRPr lang="en-US" altLang="zh-CN" sz="1800" dirty="0"/>
              </a:p>
            </p:txBody>
          </p:sp>
        </mc:Choice>
        <mc:Fallback xmlns="">
          <p:sp>
            <p:nvSpPr>
              <p:cNvPr id="4" name="QC_6_BD.242_2#07a4ea6ee.choices?vop=1&amp;pid=745a77aa7&amp;color=0,0,0&amp;vtp=1&amp;bbb=1"/>
              <p:cNvSpPr>
                <a:spLocks noRot="1" noChangeAspect="1" noMove="1" noResize="1" noEditPoints="1" noAdjustHandles="1" noChangeArrowheads="1" noChangeShapeType="1" noTextEdit="1"/>
              </p:cNvSpPr>
              <p:nvPr/>
            </p:nvSpPr>
            <p:spPr>
              <a:xfrm>
                <a:off x="832104" y="1948990"/>
                <a:ext cx="10533888" cy="1676400"/>
              </a:xfrm>
              <a:prstGeom prst="rect">
                <a:avLst/>
              </a:prstGeom>
              <a:blipFill>
                <a:blip r:embed="rId3"/>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44_1#5f286686d?vop=1&amp;pid=ef6b22d59&amp;color=0,0,0&amp;vtp=1&amp;bt=1&amp;bbb=1"/>
              <p:cNvSpPr/>
              <p:nvPr/>
            </p:nvSpPr>
            <p:spPr>
              <a:xfrm>
                <a:off x="832104" y="1078993"/>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复印时，发生反应的化学方程式为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放电</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。根据该反应，</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244_1#5f286686d?vop=1&amp;pid=ef6b22d59&amp;color=0,0,0&amp;vtp=1&amp;bt=1&amp;bbb=1"/>
              <p:cNvSpPr>
                <a:spLocks noRot="1" noChangeAspect="1" noMove="1" noResize="1" noEditPoints="1" noAdjustHandles="1" noChangeArrowheads="1" noChangeShapeType="1" noTextEdit="1"/>
              </p:cNvSpPr>
              <p:nvPr/>
            </p:nvSpPr>
            <p:spPr>
              <a:xfrm>
                <a:off x="832104" y="1078993"/>
                <a:ext cx="10533888" cy="469900"/>
              </a:xfrm>
              <a:prstGeom prst="rect">
                <a:avLst/>
              </a:prstGeom>
              <a:blipFill>
                <a:blip r:embed="rId3"/>
                <a:stretch>
                  <a:fillRect l="-1389" t="-2597" b="-14286"/>
                </a:stretch>
              </a:blipFill>
              <a:ln/>
            </p:spPr>
            <p:txBody>
              <a:bodyPr/>
              <a:lstStyle/>
              <a:p>
                <a:r>
                  <a:rPr lang="zh-CN" altLang="en-US">
                    <a:noFill/>
                  </a:rPr>
                  <a:t> </a:t>
                </a:r>
              </a:p>
            </p:txBody>
          </p:sp>
        </mc:Fallback>
      </mc:AlternateContent>
      <p:sp>
        <p:nvSpPr>
          <p:cNvPr id="3" name="QC_6_AN.245_1#5f286686d.bracket?vop=1&amp;pid=ef6b22d59&amp;color=0,0,0&amp;vpa=127&amp;vtp=1"/>
          <p:cNvSpPr/>
          <p:nvPr/>
        </p:nvSpPr>
        <p:spPr>
          <a:xfrm>
            <a:off x="9057608" y="1084200"/>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244_2#5f286686d.choices?vop=1&amp;pid=ef6b22d59&amp;color=0,0,0&amp;vtp=1&amp;bbb=1"/>
              <p:cNvSpPr/>
              <p:nvPr/>
            </p:nvSpPr>
            <p:spPr>
              <a:xfrm>
                <a:off x="832104" y="154940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常温常压下</a:t>
                </a:r>
                <a:r>
                  <a:rPr lang="en-US" altLang="zh-CN" sz="1800" b="0" i="0">
                    <a:solidFill>
                      <a:srgbClr val="000000"/>
                    </a:solidFill>
                    <a:latin typeface="微软雅黑" pitchFamily="34" charset="0"/>
                    <a:ea typeface="微软雅黑" pitchFamily="34" charset="-122"/>
                    <a:cs typeface="微软雅黑" pitchFamily="34" charset="-120"/>
                  </a:rPr>
                  <a:t>，等质量的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的体积之比为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有单质参与的反应一定属于氧化还原反应</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只含有一种元素的物质，可能是混合物</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该反应不属于四种基本反应类型中的任意一种</a:t>
                </a:r>
                <a:endParaRPr lang="en-US" altLang="zh-CN" sz="1800" dirty="0"/>
              </a:p>
            </p:txBody>
          </p:sp>
        </mc:Choice>
        <mc:Fallback xmlns="">
          <p:sp>
            <p:nvSpPr>
              <p:cNvPr id="4" name="QC_6_BD.244_2#5f286686d.choices?vop=1&amp;pid=ef6b22d59&amp;color=0,0,0&amp;vtp=1&amp;bbb=1"/>
              <p:cNvSpPr>
                <a:spLocks noRot="1" noChangeAspect="1" noMove="1" noResize="1" noEditPoints="1" noAdjustHandles="1" noChangeArrowheads="1" noChangeShapeType="1" noTextEdit="1"/>
              </p:cNvSpPr>
              <p:nvPr/>
            </p:nvSpPr>
            <p:spPr>
              <a:xfrm>
                <a:off x="832104" y="1549400"/>
                <a:ext cx="10533888" cy="1676400"/>
              </a:xfrm>
              <a:prstGeom prst="rect">
                <a:avLst/>
              </a:prstGeom>
              <a:blipFill>
                <a:blip r:embed="rId4"/>
                <a:stretch>
                  <a:fillRect l="-1389" b="-5818"/>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6_BD.246_1#cdea8edbb?sp=1&amp;vop=1&amp;pid=ef6b22d5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氧化还原反应与四种基本反应类型的关系如图所示。</a:t>
            </a:r>
            <a:r>
              <a:rPr lang="en-US" altLang="zh-CN" sz="1800" b="0" i="0">
                <a:solidFill>
                  <a:srgbClr val="000000"/>
                </a:solidFill>
                <a:latin typeface="微软雅黑" pitchFamily="34" charset="0"/>
                <a:ea typeface="微软雅黑" pitchFamily="34" charset="-122"/>
                <a:cs typeface="微软雅黑" pitchFamily="34" charset="-120"/>
              </a:rPr>
              <a:t>下列化学反应属于阴影部分的是(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247_1#cdea8edbb.bracket?vop=1&amp;pid=ef6b22d59&amp;color=0,0,0&amp;vpa=128&amp;vtp=1"/>
          <p:cNvSpPr/>
          <p:nvPr/>
        </p:nvSpPr>
        <p:spPr>
          <a:xfrm>
            <a:off x="9473660"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6_BD.246_2#cdea8edbb?htil=13&amp;vop=1&amp;pid=ef6b22d5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21976" y="1622425"/>
            <a:ext cx="2788920" cy="14721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246_3#cdea8edbb.choices?htil=13&amp;vop=1&amp;pid=ef6b22d59&amp;color=0,0,0&amp;vtp=1&amp;bbb=1"/>
              <p:cNvSpPr/>
              <p:nvPr/>
            </p:nvSpPr>
            <p:spPr>
              <a:xfrm>
                <a:off x="832104" y="1495425"/>
                <a:ext cx="7653528" cy="19177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4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r>
                            <a:rPr lang="en-US" altLang="zh-CN" sz="1800" b="0" baseline="-2000">
                              <a:solidFill>
                                <a:srgbClr val="000000"/>
                              </a:solidFill>
                              <a:latin typeface="Cambria Math" panose="02040503050406030204" pitchFamily="18" charset="0"/>
                            </a:rPr>
                            <m:t>催化剂</m:t>
                          </m:r>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NaBr</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6_BD.246_3#cdea8edbb.choices?htil=13&amp;vop=1&amp;pid=ef6b22d59&amp;color=0,0,0&amp;vtp=1&amp;bbb=1"/>
              <p:cNvSpPr>
                <a:spLocks noRot="1" noChangeAspect="1" noMove="1" noResize="1" noEditPoints="1" noAdjustHandles="1" noChangeArrowheads="1" noChangeShapeType="1" noTextEdit="1"/>
              </p:cNvSpPr>
              <p:nvPr/>
            </p:nvSpPr>
            <p:spPr>
              <a:xfrm>
                <a:off x="832104" y="1495425"/>
                <a:ext cx="7653528" cy="1917700"/>
              </a:xfrm>
              <a:prstGeom prst="rect">
                <a:avLst/>
              </a:prstGeom>
              <a:blipFill>
                <a:blip r:embed="rId4"/>
                <a:stretch>
                  <a:fillRect l="-1912" b="-444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C_6_BD.248_1#29a1dd5d7?vop=1&amp;pid=8f3ddc949&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下列化学方程式中，</a:t>
            </a:r>
            <a:r>
              <a:rPr lang="en-US" altLang="zh-CN" sz="1800" b="0" i="0">
                <a:solidFill>
                  <a:srgbClr val="000000"/>
                </a:solidFill>
                <a:latin typeface="微软雅黑" pitchFamily="34" charset="0"/>
                <a:ea typeface="微软雅黑" pitchFamily="34" charset="-122"/>
                <a:cs typeface="微软雅黑" pitchFamily="34" charset="-120"/>
              </a:rPr>
              <a:t>表示电子转移的方向和数目都正确的是(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249_1#29a1dd5d7.bracket?vop=1&amp;pid=8f3ddc949&amp;color=0,0,0&amp;vpa=129&amp;vtp=1"/>
          <p:cNvSpPr/>
          <p:nvPr/>
        </p:nvSpPr>
        <p:spPr>
          <a:xfrm>
            <a:off x="69717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p:sp>
        <p:nvSpPr>
          <p:cNvPr id="4" name="QC_6_BD.248_2#29a1dd5d7.choices?vop=1&amp;pid=8f3ddc949&amp;color=0,0,0&amp;vtp=1&amp;bbb=1"/>
          <p:cNvSpPr/>
          <p:nvPr/>
        </p:nvSpPr>
        <p:spPr>
          <a:xfrm>
            <a:off x="832104" y="1495425"/>
            <a:ext cx="10531904" cy="2286000"/>
          </a:xfrm>
          <a:prstGeom prst="rect">
            <a:avLst/>
          </a:prstGeom>
          <a:noFill/>
          <a:ln/>
        </p:spPr>
        <p:txBody>
          <a:bodyPr wrap="none" lIns="0" tIns="0" rIns="0" bIns="0" rtlCol="0" anchor="t"/>
          <a:lstStyle/>
          <a:p>
            <a:pPr marL="0" marR="0" lvl="0" indent="0" defTabSz="914400" eaLnBrk="1" fontAlgn="auto" latinLnBrk="1" hangingPunct="1">
              <a:lnSpc>
                <a:spcPts val="7800"/>
              </a:lnSpc>
              <a:spcBef>
                <a:spcPts val="0"/>
              </a:spcBef>
              <a:spcAft>
                <a:spcPts val="0"/>
              </a:spcAft>
              <a:buClrTx/>
              <a:buSzTx/>
              <a:buNone/>
              <a:tabLst>
                <a:tab pos="5373902"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30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430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a:p>
            <a:pPr marL="0" marR="0" lvl="0" indent="0" defTabSz="914400" eaLnBrk="1" fontAlgn="auto" latinLnBrk="1" hangingPunct="1">
              <a:lnSpc>
                <a:spcPts val="10200"/>
              </a:lnSpc>
              <a:spcBef>
                <a:spcPts val="0"/>
              </a:spcBef>
              <a:spcAft>
                <a:spcPts val="0"/>
              </a:spcAft>
              <a:buClrTx/>
              <a:buSzTx/>
              <a:buNone/>
              <a:tabLst>
                <a:tab pos="5373902"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56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r>
              <a:rPr lang="en-US" altLang="zh-CN" sz="56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5" name="QC_6_BD.248_2#29a1dd5d7.choice_image?vop=1&amp;pid=8f3ddc949&amp;color=0,0,0&amp;tib=255,255,255&amp;iip=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225804" y="1644015"/>
            <a:ext cx="3145536" cy="6858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248_2#29a1dd5d7.choice_image?vop=1&amp;pid=8f3ddc949&amp;color=0,0,0&amp;tib=255,255,255&amp;iip=6&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540595" y="1497711"/>
            <a:ext cx="2871216" cy="97840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6_BD.248_2#29a1dd5d7.choice_image?vop=1&amp;pid=8f3ddc949&amp;color=0,0,0&amp;tib=255,255,255&amp;iip=7&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1170401" y="2968531"/>
            <a:ext cx="1867711" cy="68580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6_BD.248_2#29a1dd5d7.choice_image?vop=1&amp;pid=8f3ddc949&amp;color=0,0,0&amp;tib=255,255,255&amp;iip=8&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551137" y="2629408"/>
            <a:ext cx="2825496" cy="101498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O_6_BD.250_1#06b88564f?vop=1&amp;pid=8f3ddc949&amp;color=0,0,0&amp;vtp=1&amp;bt=1&amp;bbb=1"/>
          <p:cNvSpPr/>
          <p:nvPr/>
        </p:nvSpPr>
        <p:spPr>
          <a:xfrm>
            <a:off x="832104" y="1080000"/>
            <a:ext cx="10533888" cy="381000"/>
          </a:xfrm>
          <a:prstGeom prst="rect">
            <a:avLst/>
          </a:prstGeom>
          <a:noFill/>
          <a:ln/>
        </p:spPr>
        <p:txBody>
          <a:bodyPr wrap="none" lIns="0" tIns="0" rIns="0" bIns="0" rtlCol="0" anchor="t"/>
          <a:lstStyle/>
          <a:p>
            <a:pPr algn="l" latinLnBrk="1">
              <a:lnSpc>
                <a:spcPts val="30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endParaRPr lang="en-US" altLang="zh-CN" sz="1800" dirty="0"/>
          </a:p>
        </p:txBody>
      </p:sp>
      <mc:AlternateContent xmlns:mc="http://schemas.openxmlformats.org/markup-compatibility/2006" xmlns:a14="http://schemas.microsoft.com/office/drawing/2010/main">
        <mc:Choice Requires="a14">
          <p:sp>
            <p:nvSpPr>
              <p:cNvPr id="3" name="QO_7_BD.251_1#57ac38c36?sp=1&amp;vop=1&amp;pid=06b88564f&amp;color=0,0,0&amp;vtp=1&amp;bbb=1"/>
              <p:cNvSpPr/>
              <p:nvPr/>
            </p:nvSpPr>
            <p:spPr>
              <a:xfrm>
                <a:off x="832104" y="1470008"/>
                <a:ext cx="10533888" cy="10668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（1）二氧化氯是一种高效消毒剂</a:t>
                </a:r>
                <a:r>
                  <a:rPr lang="en-US" altLang="zh-CN" sz="1800" b="0" i="0">
                    <a:solidFill>
                      <a:srgbClr val="000000"/>
                    </a:solidFill>
                    <a:latin typeface="微软雅黑" pitchFamily="34" charset="0"/>
                    <a:ea typeface="微软雅黑" pitchFamily="34" charset="-122"/>
                    <a:cs typeface="微软雅黑" pitchFamily="34" charset="-120"/>
                  </a:rPr>
                  <a:t>。工业上制备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的反应为</a:t>
                </a:r>
                <a:endParaRPr lang="en-US" altLang="zh-CN" sz="1800" dirty="0"/>
              </a:p>
              <a:p>
                <a:pPr latinLnBrk="1">
                  <a:lnSpc>
                    <a:spcPts val="28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用</a:t>
                </a:r>
                <a:r>
                  <a:rPr lang="en-US" altLang="zh-CN" sz="1800" b="0" i="0">
                    <a:solidFill>
                      <a:srgbClr val="000000"/>
                    </a:solidFill>
                    <a:latin typeface="微软雅黑" pitchFamily="34" charset="0"/>
                    <a:ea typeface="微软雅黑" pitchFamily="34" charset="-122"/>
                    <a:cs typeface="微软雅黑" pitchFamily="34" charset="-120"/>
                  </a:rPr>
                  <a:t>单线桥标出反应中电子转移的方向和数目</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3" name="QO_7_BD.251_1#57ac38c36?sp=1&amp;vop=1&amp;pid=06b88564f&amp;color=0,0,0&amp;vtp=1&amp;bbb=1"/>
              <p:cNvSpPr>
                <a:spLocks noRot="1" noChangeAspect="1" noMove="1" noResize="1" noEditPoints="1" noAdjustHandles="1" noChangeArrowheads="1" noChangeShapeType="1" noTextEdit="1"/>
              </p:cNvSpPr>
              <p:nvPr/>
            </p:nvSpPr>
            <p:spPr>
              <a:xfrm>
                <a:off x="832104" y="1470008"/>
                <a:ext cx="10533888" cy="1066800"/>
              </a:xfrm>
              <a:prstGeom prst="rect">
                <a:avLst/>
              </a:prstGeom>
              <a:blipFill>
                <a:blip r:embed="rId3"/>
                <a:stretch>
                  <a:fillRect l="-1389" t="-2857" b="-10286"/>
                </a:stretch>
              </a:blipFill>
              <a:ln/>
            </p:spPr>
            <p:txBody>
              <a:bodyPr/>
              <a:lstStyle/>
              <a:p>
                <a:r>
                  <a:rPr lang="zh-CN" altLang="en-US">
                    <a:noFill/>
                  </a:rPr>
                  <a:t> </a:t>
                </a:r>
              </a:p>
            </p:txBody>
          </p:sp>
        </mc:Fallback>
      </mc:AlternateContent>
      <p:pic>
        <p:nvPicPr>
          <p:cNvPr id="4" name="QO_7_AN.252_1#57ac38c36?vop=1&amp;pid=06b88564f&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465982" y="2628086"/>
            <a:ext cx="3260035" cy="751565"/>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O_7_BD.253_1#d58141bb2?sp=1&amp;vop=1&amp;pid=06b88564f&amp;color=0,0,0&amp;vtp=1&amp;bbb=1&amp;hb=1"/>
              <p:cNvSpPr/>
              <p:nvPr/>
            </p:nvSpPr>
            <p:spPr>
              <a:xfrm>
                <a:off x="832104" y="3513763"/>
                <a:ext cx="10533888" cy="1422400"/>
              </a:xfrm>
              <a:prstGeom prst="rect">
                <a:avLst/>
              </a:prstGeom>
              <a:noFill/>
              <a:ln/>
            </p:spPr>
            <p:txBody>
              <a:bodyPr wrap="none" lIns="0" tIns="0" rIns="0" bIns="0" rtlCol="0" anchor="t"/>
              <a:lstStyle/>
              <a:p>
                <a:pPr algn="l" latinLnBrk="1">
                  <a:lnSpc>
                    <a:spcPts val="2800"/>
                  </a:lnSpc>
                </a:pPr>
                <a:r>
                  <a:rPr lang="en-US" altLang="zh-CN" sz="1800" b="0" i="0" dirty="0">
                    <a:solidFill>
                      <a:srgbClr val="000000"/>
                    </a:solidFill>
                    <a:latin typeface="微软雅黑" pitchFamily="34" charset="0"/>
                    <a:ea typeface="微软雅黑" pitchFamily="34" charset="-122"/>
                    <a:cs typeface="微软雅黑" pitchFamily="34" charset="-120"/>
                  </a:rPr>
                  <a:t>（2）为防治碘缺乏病，通常在食盐中添加少量的碘酸钾</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KIO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，碘酸钾和碘化钾在酸性溶液中能发生反</a:t>
                </a:r>
              </a:p>
              <a:p>
                <a:pPr latinLnBrk="1">
                  <a:lnSpc>
                    <a:spcPts val="2800"/>
                  </a:lnSpc>
                </a:pPr>
                <a:r>
                  <a:rPr lang="en-US" altLang="zh-CN" sz="1800" b="0" i="0">
                    <a:solidFill>
                      <a:srgbClr val="000000"/>
                    </a:solidFill>
                    <a:latin typeface="微软雅黑" pitchFamily="34" charset="0"/>
                    <a:ea typeface="微软雅黑" pitchFamily="34" charset="-122"/>
                    <a:cs typeface="微软雅黑" pitchFamily="34" charset="-120"/>
                  </a:rPr>
                  <a:t>应</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28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KI</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2800"/>
                  </a:lnSpc>
                </a:pPr>
                <a:r>
                  <a:rPr lang="en-US" altLang="zh-CN" b="0" i="0">
                    <a:solidFill>
                      <a:srgbClr val="000000"/>
                    </a:solidFill>
                    <a:latin typeface="微软雅黑" pitchFamily="34" charset="0"/>
                    <a:ea typeface="微软雅黑" pitchFamily="34" charset="-122"/>
                    <a:cs typeface="微软雅黑" pitchFamily="34" charset="-120"/>
                  </a:rPr>
                  <a:t>用双线桥标出电子转移的方向和数目</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5" name="QO_7_BD.253_1#d58141bb2?sp=1&amp;vop=1&amp;pid=06b88564f&amp;color=0,0,0&amp;vtp=1&amp;bbb=1&amp;hb=1"/>
              <p:cNvSpPr>
                <a:spLocks noRot="1" noChangeAspect="1" noMove="1" noResize="1" noEditPoints="1" noAdjustHandles="1" noChangeArrowheads="1" noChangeShapeType="1" noTextEdit="1"/>
              </p:cNvSpPr>
              <p:nvPr/>
            </p:nvSpPr>
            <p:spPr>
              <a:xfrm>
                <a:off x="832104" y="3513763"/>
                <a:ext cx="10533888" cy="1422400"/>
              </a:xfrm>
              <a:prstGeom prst="rect">
                <a:avLst/>
              </a:prstGeom>
              <a:blipFill>
                <a:blip r:embed="rId5"/>
                <a:stretch>
                  <a:fillRect l="-1389" t="-2137" r="-231" b="-7692"/>
                </a:stretch>
              </a:blipFill>
              <a:ln/>
            </p:spPr>
            <p:txBody>
              <a:bodyPr/>
              <a:lstStyle/>
              <a:p>
                <a:r>
                  <a:rPr lang="zh-CN" altLang="en-US">
                    <a:noFill/>
                  </a:rPr>
                  <a:t> </a:t>
                </a:r>
              </a:p>
            </p:txBody>
          </p:sp>
        </mc:Fallback>
      </mc:AlternateContent>
      <p:pic>
        <p:nvPicPr>
          <p:cNvPr id="6" name="QO_7_AN.254_1#d58141bb2?vop=1&amp;pid=06b88564f&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427550" y="5070275"/>
            <a:ext cx="3291840" cy="1061185"/>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3" name="QC_6_BD.255_1#d15b6fcdb?vop=1&amp;pid=4902799e8&amp;color=0,0,0&amp;vtp=1&amp;bbb=1"/>
          <p:cNvSpPr/>
          <p:nvPr/>
        </p:nvSpPr>
        <p:spPr>
          <a:xfrm>
            <a:off x="832104" y="1526715"/>
            <a:ext cx="10533888" cy="469900"/>
          </a:xfrm>
          <a:prstGeom prst="rect">
            <a:avLst/>
          </a:prstGeom>
          <a:noFill/>
          <a:ln/>
        </p:spPr>
        <p:txBody>
          <a:bodyPr wrap="none" lIns="0" tIns="0" rIns="0" bIns="0" rtlCol="0" anchor="t"/>
          <a:lstStyle/>
          <a:p>
            <a:pPr algn="l" latinLnBrk="1">
              <a:lnSpc>
                <a:spcPts val="3700"/>
              </a:lnSpc>
            </a:pPr>
            <a:r>
              <a:rPr lang="en-US" altLang="zh-CN" sz="1800" b="1" i="0">
                <a:solidFill>
                  <a:srgbClr val="000000"/>
                </a:solidFill>
                <a:latin typeface="微软雅黑" pitchFamily="34" charset="0"/>
                <a:ea typeface="微软雅黑" pitchFamily="34" charset="-122"/>
                <a:cs typeface="微软雅黑" pitchFamily="34" charset="-120"/>
              </a:rPr>
              <a:t>教材变式</a:t>
            </a:r>
            <a:r>
              <a:rPr lang="en-US" altLang="zh-CN" sz="1800" b="0" i="0">
                <a:solidFill>
                  <a:srgbClr val="000000"/>
                </a:solidFill>
                <a:latin typeface="微软雅黑" pitchFamily="34" charset="0"/>
                <a:ea typeface="微软雅黑" pitchFamily="34" charset="-122"/>
                <a:cs typeface="微软雅黑" pitchFamily="34" charset="-120"/>
              </a:rPr>
              <a:t>下列反应过程需要加入氧化剂才能实现的是(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4" name="QC_6_AN.256_1#d15b6fcdb.bracket?vop=1&amp;pid=4902799e8&amp;color=0,0,0&amp;vpa=130&amp;vtp=1"/>
          <p:cNvSpPr/>
          <p:nvPr/>
        </p:nvSpPr>
        <p:spPr>
          <a:xfrm>
            <a:off x="6273260" y="1523540"/>
            <a:ext cx="327025"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5" name="QC_6_BD.255_2#d15b6fcdb.choices?vop=1&amp;pid=4902799e8&amp;color=0,0,0&amp;vtp=1&amp;bbb=1"/>
              <p:cNvSpPr/>
              <p:nvPr/>
            </p:nvSpPr>
            <p:spPr>
              <a:xfrm>
                <a:off x="832104" y="1980740"/>
                <a:ext cx="10533888" cy="4699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2950972" algn="l"/>
                    <a:tab pos="5368544" algn="l"/>
                    <a:tab pos="8129016"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e>
                    </m:d>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e>
                    </m:d>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e>
                    </m:d>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6_BD.255_2#d15b6fcdb.choices?vop=1&amp;pid=4902799e8&amp;color=0,0,0&amp;vtp=1&amp;bbb=1"/>
              <p:cNvSpPr>
                <a:spLocks noRot="1" noChangeAspect="1" noMove="1" noResize="1" noEditPoints="1" noAdjustHandles="1" noChangeArrowheads="1" noChangeShapeType="1" noTextEdit="1"/>
              </p:cNvSpPr>
              <p:nvPr/>
            </p:nvSpPr>
            <p:spPr>
              <a:xfrm>
                <a:off x="832104" y="1980740"/>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57_1#5ab3f3283?vop=1&amp;pid=4902799e8&amp;color=0,0,0&amp;vtp=1&amp;bt=1&amp;bbb=1&amp;hb=1"/>
              <p:cNvSpPr/>
              <p:nvPr/>
            </p:nvSpPr>
            <p:spPr>
              <a:xfrm>
                <a:off x="832104" y="1080000"/>
                <a:ext cx="10533888" cy="8763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金属氢化物中氢元素均为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800" b="0" i="0" dirty="0">
                    <a:solidFill>
                      <a:srgbClr val="000000"/>
                    </a:solidFill>
                    <a:latin typeface="微软雅黑" pitchFamily="34" charset="0"/>
                    <a:ea typeface="微软雅黑" pitchFamily="34" charset="-122"/>
                    <a:cs typeface="微软雅黑" pitchFamily="34" charset="-120"/>
                  </a:rPr>
                  <a:t>价，它们都可以作生氢剂</a:t>
                </a:r>
                <a:r>
                  <a:rPr lang="en-US" altLang="zh-CN" sz="1800" b="0" i="0">
                    <a:solidFill>
                      <a:srgbClr val="000000"/>
                    </a:solidFill>
                    <a:latin typeface="微软雅黑" pitchFamily="34" charset="0"/>
                    <a:ea typeface="微软雅黑" pitchFamily="34" charset="-122"/>
                    <a:cs typeface="微软雅黑" pitchFamily="34" charset="-120"/>
                  </a:rPr>
                  <a:t>，例如</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，对于该</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反应</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下列说法不正确的是(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257_1#5ab3f3283?vop=1&amp;pid=4902799e8&amp;color=0,0,0&amp;vtp=1&amp;bt=1&amp;bbb=1&amp;hb=1"/>
              <p:cNvSpPr>
                <a:spLocks noRot="1" noChangeAspect="1" noMove="1" noResize="1" noEditPoints="1" noAdjustHandles="1" noChangeArrowheads="1" noChangeShapeType="1" noTextEdit="1"/>
              </p:cNvSpPr>
              <p:nvPr/>
            </p:nvSpPr>
            <p:spPr>
              <a:xfrm>
                <a:off x="832104" y="1080000"/>
                <a:ext cx="10533888" cy="876300"/>
              </a:xfrm>
              <a:prstGeom prst="rect">
                <a:avLst/>
              </a:prstGeom>
              <a:blipFill>
                <a:blip r:embed="rId3"/>
                <a:stretch>
                  <a:fillRect l="-1389" r="-521" b="-11111"/>
                </a:stretch>
              </a:blipFill>
              <a:ln/>
            </p:spPr>
            <p:txBody>
              <a:bodyPr/>
              <a:lstStyle/>
              <a:p>
                <a:r>
                  <a:rPr lang="zh-CN" altLang="en-US">
                    <a:noFill/>
                  </a:rPr>
                  <a:t> </a:t>
                </a:r>
              </a:p>
            </p:txBody>
          </p:sp>
        </mc:Fallback>
      </mc:AlternateContent>
      <p:sp>
        <p:nvSpPr>
          <p:cNvPr id="3" name="QC_6_AN.258_1#5ab3f3283.bracket?vop=1&amp;pid=4902799e8&amp;color=0,0,0&amp;vpa=131&amp;vtp=1"/>
          <p:cNvSpPr/>
          <p:nvPr/>
        </p:nvSpPr>
        <p:spPr>
          <a:xfrm>
            <a:off x="3771360" y="15448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257_2#5ab3f3283.choices?vop=1&amp;pid=4902799e8&amp;color=0,0,0&amp;vtp=1&amp;bbb=1"/>
              <p:cNvSpPr/>
              <p:nvPr/>
            </p:nvSpPr>
            <p:spPr>
              <a:xfrm>
                <a:off x="832104" y="1987090"/>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中的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元素被氧化</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该反应属于复分解反应</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该反应中的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既是氧化产物</a:t>
                </a:r>
                <a:r>
                  <a:rPr lang="en-US" altLang="zh-CN" sz="1800" b="0" i="0">
                    <a:solidFill>
                      <a:srgbClr val="000000"/>
                    </a:solidFill>
                    <a:latin typeface="微软雅黑" pitchFamily="34" charset="0"/>
                    <a:ea typeface="微软雅黑" pitchFamily="34" charset="-122"/>
                    <a:cs typeface="微软雅黑" pitchFamily="34" charset="-120"/>
                  </a:rPr>
                  <a:t>，又是还原产物</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是氧化剂</a:t>
                </a:r>
                <a:endParaRPr lang="en-US" altLang="zh-CN" sz="1800" dirty="0"/>
              </a:p>
            </p:txBody>
          </p:sp>
        </mc:Choice>
        <mc:Fallback xmlns="">
          <p:sp>
            <p:nvSpPr>
              <p:cNvPr id="4" name="QC_6_BD.257_2#5ab3f3283.choices?vop=1&amp;pid=4902799e8&amp;color=0,0,0&amp;vtp=1&amp;bbb=1"/>
              <p:cNvSpPr>
                <a:spLocks noRot="1" noChangeAspect="1" noMove="1" noResize="1" noEditPoints="1" noAdjustHandles="1" noChangeArrowheads="1" noChangeShapeType="1" noTextEdit="1"/>
              </p:cNvSpPr>
              <p:nvPr/>
            </p:nvSpPr>
            <p:spPr>
              <a:xfrm>
                <a:off x="832104" y="1987090"/>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18_1#d4299b8ab?vop=1&amp;pid=0912476a3&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根据能否与酸、碱反应生成盐与水将氧化物分为成盐氧化物与不成盐氧化物（不能与酸、碱反应</a:t>
                </a:r>
                <a:r>
                  <a:rPr lang="en-US" altLang="zh-CN" sz="1800" b="0" i="0">
                    <a:solidFill>
                      <a:srgbClr val="000000"/>
                    </a:solidFill>
                    <a:latin typeface="微软雅黑" pitchFamily="34" charset="0"/>
                    <a:ea typeface="微软雅黑" pitchFamily="34" charset="-122"/>
                    <a:cs typeface="微软雅黑" pitchFamily="34" charset="-120"/>
                  </a:rPr>
                  <a:t>）；将成</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盐氧化物分为碱性氧化物</a:t>
                </a:r>
                <a:r>
                  <a:rPr lang="en-US" altLang="zh-CN" sz="1800" b="0" i="0" dirty="0">
                    <a:solidFill>
                      <a:srgbClr val="000000"/>
                    </a:solidFill>
                    <a:latin typeface="微软雅黑" pitchFamily="34" charset="0"/>
                    <a:ea typeface="微软雅黑" pitchFamily="34" charset="-122"/>
                    <a:cs typeface="微软雅黑" pitchFamily="34" charset="-120"/>
                  </a:rPr>
                  <a:t>（能与酸反应）、酸性氧化物（能与碱反应）等。</a:t>
                </a:r>
                <a:r>
                  <a:rPr lang="en-US" altLang="zh-CN" sz="1800" b="0" i="0">
                    <a:solidFill>
                      <a:srgbClr val="000000"/>
                    </a:solidFill>
                    <a:latin typeface="微软雅黑" pitchFamily="34" charset="0"/>
                    <a:ea typeface="微软雅黑" pitchFamily="34" charset="-122"/>
                    <a:cs typeface="微软雅黑" pitchFamily="34" charset="-120"/>
                  </a:rPr>
                  <a:t>碳元素能形成多种氧化物：</a:t>
                </a:r>
              </a:p>
              <a:p>
                <a:pPr latinLnBrk="1">
                  <a:lnSpc>
                    <a:spcPts val="3300"/>
                  </a:lnSpc>
                </a:pP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CO</m:t>
                    </m:r>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等。</a:t>
                </a:r>
                <a:endParaRPr lang="en-US" altLang="zh-CN" dirty="0">
                  <a:solidFill>
                    <a:srgbClr val="000000"/>
                  </a:solidFill>
                </a:endParaRPr>
              </a:p>
            </p:txBody>
          </p:sp>
        </mc:Choice>
        <mc:Fallback xmlns="">
          <p:sp>
            <p:nvSpPr>
              <p:cNvPr id="2" name="QO_6_BD.18_1#d4299b8ab?vop=1&amp;pid=0912476a3&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1331" b="-776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BD.19_1#7f4a8e8f0?vop=1&amp;pid=d4299b8ab&amp;color=0,0,0&amp;vtp=1&amp;bbb=1&amp;hb=1"/>
              <p:cNvSpPr/>
              <p:nvPr/>
            </p:nvSpPr>
            <p:spPr>
              <a:xfrm>
                <a:off x="832104" y="23553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CO</m:t>
                    </m:r>
                  </m:oMath>
                </a14:m>
                <a:r>
                  <a:rPr lang="en-US" altLang="zh-CN" sz="1800" b="0" i="0">
                    <a:solidFill>
                      <a:srgbClr val="000000"/>
                    </a:solidFill>
                    <a:latin typeface="微软雅黑" pitchFamily="34" charset="0"/>
                    <a:ea typeface="微软雅黑" pitchFamily="34" charset="-122"/>
                    <a:cs typeface="微软雅黑" pitchFamily="34" charset="-120"/>
                  </a:rPr>
                  <a:t>属于</a:t>
                </a:r>
                <a:r>
                  <a:rPr lang="en-US" altLang="zh-CN" sz="1800" i="0">
                    <a:solidFill>
                      <a:srgbClr val="000000"/>
                    </a:solidFill>
                    <a:latin typeface="SimSun" pitchFamily="34" charset="0"/>
                    <a:ea typeface="SimSun" pitchFamily="34" charset="-122"/>
                    <a:cs typeface="SimSun" pitchFamily="34" charset="-120"/>
                  </a:rPr>
                  <a:t>______________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从题干中的氧化物类型中选取，</a:t>
                </a:r>
                <a:r>
                  <a:rPr lang="en-US" altLang="zh-CN" sz="1800" b="0" i="0">
                    <a:solidFill>
                      <a:srgbClr val="000000"/>
                    </a:solidFill>
                    <a:latin typeface="微软雅黑" pitchFamily="34" charset="0"/>
                    <a:ea typeface="微软雅黑" pitchFamily="34" charset="-122"/>
                    <a:cs typeface="微软雅黑" pitchFamily="34" charset="-120"/>
                  </a:rPr>
                  <a:t>下同）；</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属于</a:t>
                </a:r>
                <a:r>
                  <a:rPr lang="en-US" altLang="zh-CN" sz="1800" i="0">
                    <a:solidFill>
                      <a:srgbClr val="000000"/>
                    </a:solidFill>
                    <a:latin typeface="SimSun" pitchFamily="34" charset="0"/>
                    <a:ea typeface="SimSun" pitchFamily="34" charset="-122"/>
                    <a:cs typeface="SimSun" pitchFamily="34" charset="-120"/>
                  </a:rPr>
                  <a:t>____________</a:t>
                </a:r>
                <a:r>
                  <a:rPr lang="en-US" altLang="zh-CN" sz="1800" b="0" i="0">
                    <a:solidFill>
                      <a:srgbClr val="000000"/>
                    </a:solidFill>
                    <a:latin typeface="微软雅黑" pitchFamily="34" charset="0"/>
                    <a:ea typeface="微软雅黑" pitchFamily="34" charset="-122"/>
                    <a:cs typeface="微软雅黑" pitchFamily="34" charset="-120"/>
                  </a:rPr>
                  <a:t>。已知</a:t>
                </a:r>
              </a:p>
              <a:p>
                <a:pPr latinLnBrk="1">
                  <a:lnSpc>
                    <a:spcPts val="3300"/>
                  </a:lnSpc>
                </a:pP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b="0" i="0" dirty="0">
                    <a:solidFill>
                      <a:srgbClr val="000000"/>
                    </a:solidFill>
                    <a:latin typeface="微软雅黑" pitchFamily="34" charset="0"/>
                    <a:ea typeface="微软雅黑" pitchFamily="34" charset="-122"/>
                    <a:cs typeface="微软雅黑" pitchFamily="34" charset="-120"/>
                  </a:rPr>
                  <a:t>燃烧后转化为</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a:solidFill>
                      <a:srgbClr val="000000"/>
                    </a:solidFill>
                    <a:latin typeface="微软雅黑" pitchFamily="34" charset="0"/>
                    <a:ea typeface="微软雅黑" pitchFamily="34" charset="-122"/>
                    <a:cs typeface="微软雅黑" pitchFamily="34" charset="-120"/>
                  </a:rPr>
                  <a:t>，写出加热条件下</a:t>
                </a:r>
                <a14:m>
                  <m:oMath xmlns:m="http://schemas.openxmlformats.org/officeDocument/2006/math">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CuO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a:solidFill>
                      <a:srgbClr val="000000"/>
                    </a:solidFill>
                    <a:latin typeface="微软雅黑" pitchFamily="34" charset="0"/>
                    <a:ea typeface="微软雅黑" pitchFamily="34" charset="-122"/>
                    <a:cs typeface="微软雅黑" pitchFamily="34" charset="-120"/>
                  </a:rPr>
                  <a:t>充分反应的化学方程式：</a:t>
                </a:r>
                <a:r>
                  <a:rPr lang="en-US" altLang="zh-CN" i="0">
                    <a:solidFill>
                      <a:srgbClr val="000000"/>
                    </a:solidFill>
                    <a:latin typeface="SimSun" pitchFamily="34" charset="0"/>
                    <a:ea typeface="SimSun" pitchFamily="34" charset="-122"/>
                    <a:cs typeface="SimSun" pitchFamily="34" charset="-120"/>
                  </a:rPr>
                  <a:t>__________________________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2）</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a:solidFill>
                      <a:srgbClr val="000000"/>
                    </a:solidFill>
                    <a:latin typeface="微软雅黑" pitchFamily="34" charset="0"/>
                    <a:ea typeface="微软雅黑" pitchFamily="34" charset="-122"/>
                    <a:cs typeface="微软雅黑" pitchFamily="34" charset="-120"/>
                  </a:rPr>
                  <a:t>能与水反应生成草酸</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dirty="0">
                    <a:solidFill>
                      <a:srgbClr val="000000"/>
                    </a:solidFill>
                    <a:latin typeface="微软雅黑" pitchFamily="34" charset="0"/>
                    <a:ea typeface="微软雅黑" pitchFamily="34" charset="-122"/>
                    <a:cs typeface="微软雅黑" pitchFamily="34" charset="-120"/>
                  </a:rPr>
                  <a:t>，一种二元酸</a:t>
                </a:r>
                <a14:m>
                  <m:oMath xmlns:m="http://schemas.openxmlformats.org/officeDocument/2006/math">
                    <m:r>
                      <a:rPr lang="en-US" altLang="zh-CN"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dirty="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a:solidFill>
                      <a:srgbClr val="000000"/>
                    </a:solidFill>
                    <a:latin typeface="微软雅黑" pitchFamily="34" charset="0"/>
                    <a:ea typeface="微软雅黑" pitchFamily="34" charset="-122"/>
                    <a:cs typeface="微软雅黑" pitchFamily="34" charset="-120"/>
                  </a:rPr>
                  <a:t>是</a:t>
                </a:r>
                <a:r>
                  <a:rPr lang="en-US" altLang="zh-CN">
                    <a:solidFill>
                      <a:srgbClr val="000000"/>
                    </a:solidFill>
                    <a:latin typeface="SimSun" pitchFamily="34" charset="0"/>
                    <a:ea typeface="SimSun" pitchFamily="34" charset="-122"/>
                    <a:cs typeface="SimSun" pitchFamily="34" charset="-120"/>
                  </a:rPr>
                  <a:t>____</a:t>
                </a:r>
                <a:r>
                  <a:rPr lang="en-US" altLang="zh-CN">
                    <a:solidFill>
                      <a:srgbClr val="000000"/>
                    </a:solidFill>
                    <a:latin typeface="微软雅黑" pitchFamily="34" charset="0"/>
                    <a:ea typeface="微软雅黑" pitchFamily="34" charset="-122"/>
                    <a:cs typeface="微软雅黑" pitchFamily="34" charset="-120"/>
                  </a:rPr>
                  <a:t>性氧化物，</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a:solidFill>
                      <a:srgbClr val="000000"/>
                    </a:solidFill>
                    <a:latin typeface="微软雅黑" pitchFamily="34" charset="0"/>
                    <a:ea typeface="微软雅黑" pitchFamily="34" charset="-122"/>
                    <a:cs typeface="微软雅黑" pitchFamily="34" charset="-120"/>
                  </a:rPr>
                  <a:t>与足量</a:t>
                </a:r>
                <a14:m>
                  <m:oMath xmlns:m="http://schemas.openxmlformats.org/officeDocument/2006/math">
                    <m:r>
                      <m:rPr>
                        <m:sty m:val="p"/>
                      </m:rPr>
                      <a:rPr lang="en-US" altLang="zh-CN"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溶液</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反应的化学方程式为</a:t>
                </a:r>
                <a:r>
                  <a:rPr lang="en-US" altLang="zh-CN">
                    <a:solidFill>
                      <a:srgbClr val="000000"/>
                    </a:solidFill>
                    <a:latin typeface="SimSun" pitchFamily="34" charset="0"/>
                    <a:ea typeface="SimSun" pitchFamily="34" charset="-122"/>
                    <a:cs typeface="SimSun" pitchFamily="34" charset="-120"/>
                  </a:rPr>
                  <a:t>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3" name="QB_7_BD.19_1#7f4a8e8f0?vop=1&amp;pid=d4299b8ab&amp;color=0,0,0&amp;vtp=1&amp;bbb=1&amp;hb=1"/>
              <p:cNvSpPr>
                <a:spLocks noRot="1" noChangeAspect="1" noMove="1" noResize="1" noEditPoints="1" noAdjustHandles="1" noChangeArrowheads="1" noChangeShapeType="1" noTextEdit="1"/>
              </p:cNvSpPr>
              <p:nvPr/>
            </p:nvSpPr>
            <p:spPr>
              <a:xfrm>
                <a:off x="832104" y="2355390"/>
                <a:ext cx="10533888" cy="1676400"/>
              </a:xfrm>
              <a:prstGeom prst="rect">
                <a:avLst/>
              </a:prstGeom>
              <a:blipFill>
                <a:blip r:embed="rId4"/>
                <a:stretch>
                  <a:fillRect l="-1389" r="-3067" b="-5818"/>
                </a:stretch>
              </a:blipFill>
              <a:ln/>
            </p:spPr>
            <p:txBody>
              <a:bodyPr/>
              <a:lstStyle/>
              <a:p>
                <a:r>
                  <a:rPr lang="zh-CN" altLang="en-US">
                    <a:noFill/>
                  </a:rPr>
                  <a:t> </a:t>
                </a:r>
              </a:p>
            </p:txBody>
          </p:sp>
        </mc:Fallback>
      </mc:AlternateContent>
      <p:sp>
        <p:nvSpPr>
          <p:cNvPr id="4" name="QB_7_AN.20_1#7f4a8e8f0.blank?vop=1&amp;pid=d4299b8ab&amp;color=0,0,0&amp;vpa=12&amp;vtp=1&amp;bbb=1"/>
          <p:cNvSpPr/>
          <p:nvPr/>
        </p:nvSpPr>
        <p:spPr>
          <a:xfrm>
            <a:off x="2163223" y="2324910"/>
            <a:ext cx="1538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不成盐氧化物</a:t>
            </a:r>
            <a:endParaRPr lang="en-US" altLang="zh-CN" dirty="0">
              <a:solidFill>
                <a:srgbClr val="FF0000"/>
              </a:solidFill>
            </a:endParaRPr>
          </a:p>
        </p:txBody>
      </p:sp>
      <p:sp>
        <p:nvSpPr>
          <p:cNvPr id="5" name="QB_7_AN.21_1#7f4a8e8f0.blank?vop=1&amp;pid=d4299b8ab&amp;color=0,0,0&amp;vpa=13&amp;vtp=1&amp;bbb=1"/>
          <p:cNvSpPr/>
          <p:nvPr/>
        </p:nvSpPr>
        <p:spPr>
          <a:xfrm>
            <a:off x="8948134" y="2324910"/>
            <a:ext cx="13096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酸性氧化物</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6" name="QB_7_AN.22_1#7f4a8e8f0.blank?vop=1&amp;pid=d4299b8ab&amp;color=0,0,0&amp;vpa=14&amp;vtp=1&amp;bbb=1&amp;rh=26.9"/>
              <p:cNvSpPr/>
              <p:nvPr/>
            </p:nvSpPr>
            <p:spPr>
              <a:xfrm>
                <a:off x="8350314" y="2792976"/>
                <a:ext cx="2952623" cy="341630"/>
              </a:xfrm>
              <a:prstGeom prst="rect">
                <a:avLst/>
              </a:prstGeom>
              <a:noFill/>
              <a:ln/>
            </p:spPr>
            <p:txBody>
              <a:bodyPr wrap="none" lIns="0" tIns="0" rIns="0" bIns="0" rtlCol="0" anchor="t"/>
              <a:lstStyle/>
              <a:p>
                <a:pPr algn="ctr" latinLnBrk="1">
                  <a:lnSpc>
                    <a:spcPts val="31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CuO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Cu</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7_AN.22_1#7f4a8e8f0.blank?vop=1&amp;pid=d4299b8ab&amp;color=0,0,0&amp;vpa=14&amp;vtp=1&amp;bbb=1&amp;rh=26.9"/>
              <p:cNvSpPr>
                <a:spLocks noRot="1" noChangeAspect="1" noMove="1" noResize="1" noEditPoints="1" noAdjustHandles="1" noChangeArrowheads="1" noChangeShapeType="1" noTextEdit="1"/>
              </p:cNvSpPr>
              <p:nvPr/>
            </p:nvSpPr>
            <p:spPr>
              <a:xfrm>
                <a:off x="8350314" y="2792976"/>
                <a:ext cx="2952623" cy="341630"/>
              </a:xfrm>
              <a:prstGeom prst="rect">
                <a:avLst/>
              </a:prstGeom>
              <a:blipFill>
                <a:blip r:embed="rId5"/>
                <a:stretch>
                  <a:fillRect l="-1033" t="-17857" r="-620" b="-12500"/>
                </a:stretch>
              </a:blipFill>
              <a:ln/>
            </p:spPr>
            <p:txBody>
              <a:bodyPr/>
              <a:lstStyle/>
              <a:p>
                <a:r>
                  <a:rPr lang="zh-CN" altLang="en-US">
                    <a:noFill/>
                  </a:rPr>
                  <a:t> </a:t>
                </a:r>
              </a:p>
            </p:txBody>
          </p:sp>
        </mc:Fallback>
      </mc:AlternateContent>
      <p:sp>
        <p:nvSpPr>
          <p:cNvPr id="8" name="QB_7_AN.24_1#7f4a8e8f0.blank?vop=1&amp;pid=d4299b8ab&amp;color=0,0,0&amp;vpa=15&amp;vtp=1"/>
          <p:cNvSpPr/>
          <p:nvPr/>
        </p:nvSpPr>
        <p:spPr>
          <a:xfrm>
            <a:off x="7468202" y="3163110"/>
            <a:ext cx="3952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酸</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9" name="QB_7_AN.25_1#7f4a8e8f0.blank?vop=1&amp;pid=d4299b8ab&amp;color=0,0,0&amp;vpa=16&amp;vtp=1&amp;bbb=1&amp;rh=23.75"/>
              <p:cNvSpPr/>
              <p:nvPr/>
            </p:nvSpPr>
            <p:spPr>
              <a:xfrm>
                <a:off x="2894267" y="3639939"/>
                <a:ext cx="3536252"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NaOH</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9" name="QB_7_AN.25_1#7f4a8e8f0.blank?vop=1&amp;pid=d4299b8ab&amp;color=0,0,0&amp;vpa=16&amp;vtp=1&amp;bbb=1&amp;rh=23.75"/>
              <p:cNvSpPr>
                <a:spLocks noRot="1" noChangeAspect="1" noMove="1" noResize="1" noEditPoints="1" noAdjustHandles="1" noChangeArrowheads="1" noChangeShapeType="1" noTextEdit="1"/>
              </p:cNvSpPr>
              <p:nvPr/>
            </p:nvSpPr>
            <p:spPr>
              <a:xfrm>
                <a:off x="2894267" y="3639939"/>
                <a:ext cx="3536252" cy="301625"/>
              </a:xfrm>
              <a:prstGeom prst="rect">
                <a:avLst/>
              </a:prstGeom>
              <a:blipFill>
                <a:blip r:embed="rId6"/>
                <a:stretch>
                  <a:fillRect l="-862" r="-690"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 calcmode="lin" valueType="num">
                                      <p:cBhvr additive="base">
                                        <p:cTn id="4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 calcmode="lin" valueType="num">
                                      <p:cBhvr additive="base">
                                        <p:cTn id="4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9">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
                                            <p:txEl>
                                              <p:pRg st="0" end="0"/>
                                            </p:txEl>
                                          </p:spTgt>
                                        </p:tgtEl>
                                        <p:attrNameLst>
                                          <p:attrName>style.visibility</p:attrName>
                                        </p:attrNameLst>
                                      </p:cBhvr>
                                      <p:to>
                                        <p:strVal val="visible"/>
                                      </p:to>
                                    </p:set>
                                    <p:anim calcmode="lin" valueType="num">
                                      <p:cBhvr additive="base">
                                        <p:cTn id="5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8" grpId="0" build="p" animBg="1"/>
      <p:bldP spid="9"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59_1#f48bc4b0e?vop=1&amp;pid=4902799e8&amp;color=0,0,0&amp;vtp=1&amp;bt=1&amp;bbb=1"/>
              <p:cNvSpPr/>
              <p:nvPr/>
            </p:nvSpPr>
            <p:spPr>
              <a:xfrm>
                <a:off x="832104" y="1078992"/>
                <a:ext cx="10533888" cy="546100"/>
              </a:xfrm>
              <a:prstGeom prst="rect">
                <a:avLst/>
              </a:prstGeom>
              <a:noFill/>
              <a:ln/>
            </p:spPr>
            <p:txBody>
              <a:bodyPr wrap="none" lIns="0" tIns="0" rIns="0" bIns="0" rtlCol="0" anchor="t"/>
              <a:lstStyle/>
              <a:p>
                <a:pPr algn="l" latinLnBrk="1">
                  <a:lnSpc>
                    <a:spcPts val="4300"/>
                  </a:lnSpc>
                </a:pPr>
                <a:r>
                  <a:rPr lang="en-US" altLang="zh-CN" sz="1800" b="0" i="0" dirty="0">
                    <a:solidFill>
                      <a:srgbClr val="000000"/>
                    </a:solidFill>
                    <a:latin typeface="微软雅黑" pitchFamily="34" charset="0"/>
                    <a:ea typeface="微软雅黑" pitchFamily="34" charset="-122"/>
                    <a:cs typeface="微软雅黑" pitchFamily="34" charset="-120"/>
                  </a:rPr>
                  <a:t>下列反应中的氨与</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smtClean="0">
                            <a:solidFill>
                              <a:srgbClr val="000000"/>
                            </a:solidFill>
                            <a:latin typeface="Cambria Math" panose="02040503050406030204" pitchFamily="18" charset="0"/>
                          </a:rPr>
                        </m:ctrlPr>
                      </m:mPr>
                      <m:mr>
                        <m:e>
                          <m:r>
                            <a:rPr lang="en-US" altLang="zh-CN" sz="1800" b="0" baseline="-2000">
                              <a:solidFill>
                                <a:srgbClr val="000000"/>
                              </a:solidFill>
                              <a:latin typeface="Cambria Math" panose="02040503050406030204" pitchFamily="18" charset="0"/>
                            </a:rPr>
                            <m:t>催化剂</m:t>
                          </m:r>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4</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中的氨作用相同的是(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xmlns="">
          <p:sp>
            <p:nvSpPr>
              <p:cNvPr id="2" name="QC_6_BD.259_1#f48bc4b0e?vop=1&amp;pid=4902799e8&amp;color=0,0,0&amp;vtp=1&amp;bt=1&amp;bbb=1"/>
              <p:cNvSpPr>
                <a:spLocks noRot="1" noChangeAspect="1" noMove="1" noResize="1" noEditPoints="1" noAdjustHandles="1" noChangeArrowheads="1" noChangeShapeType="1" noTextEdit="1"/>
              </p:cNvSpPr>
              <p:nvPr/>
            </p:nvSpPr>
            <p:spPr>
              <a:xfrm>
                <a:off x="832104" y="1078992"/>
                <a:ext cx="10533888" cy="546100"/>
              </a:xfrm>
              <a:prstGeom prst="rect">
                <a:avLst/>
              </a:prstGeom>
              <a:blipFill>
                <a:blip r:embed="rId3"/>
                <a:stretch>
                  <a:fillRect l="-1389" b="-5556"/>
                </a:stretch>
              </a:blipFill>
              <a:ln/>
            </p:spPr>
            <p:txBody>
              <a:bodyPr/>
              <a:lstStyle/>
              <a:p>
                <a:r>
                  <a:rPr lang="zh-CN" altLang="en-US">
                    <a:noFill/>
                  </a:rPr>
                  <a:t> </a:t>
                </a:r>
              </a:p>
            </p:txBody>
          </p:sp>
        </mc:Fallback>
      </mc:AlternateContent>
      <p:sp>
        <p:nvSpPr>
          <p:cNvPr id="3" name="QC_6_AN.260_1#f48bc4b0e.bracket?vop=1&amp;pid=4902799e8&amp;color=0,0,0&amp;vpa=132&amp;vtp=1"/>
          <p:cNvSpPr/>
          <p:nvPr/>
        </p:nvSpPr>
        <p:spPr>
          <a:xfrm>
            <a:off x="7970107" y="1284922"/>
            <a:ext cx="296863" cy="279400"/>
          </a:xfrm>
          <a:prstGeom prst="rect">
            <a:avLst/>
          </a:prstGeom>
          <a:noFill/>
          <a:ln/>
        </p:spPr>
        <p:txBody>
          <a:bodyPr wrap="none" lIns="0" tIns="0" rIns="0" bIns="0" rtlCol="0" anchor="t"/>
          <a:lstStyle/>
          <a:p>
            <a:pPr algn="ctr" latinLnBrk="1">
              <a:lnSpc>
                <a:spcPts val="22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4" name="QC_6_BD.259_2#f48bc4b0e.choices?vop=1&amp;pid=4902799e8&amp;color=0,0,0&amp;vtp=1&amp;bbb=1"/>
              <p:cNvSpPr/>
              <p:nvPr/>
            </p:nvSpPr>
            <p:spPr>
              <a:xfrm>
                <a:off x="832104" y="1625600"/>
                <a:ext cx="10533888" cy="939800"/>
              </a:xfrm>
              <a:prstGeom prst="rect">
                <a:avLst/>
              </a:prstGeom>
              <a:noFill/>
              <a:ln/>
            </p:spPr>
            <p:txBody>
              <a:bodyPr wrap="none" lIns="0" tIns="0" rIns="0" bIns="0" rtlCol="0" anchor="t"/>
              <a:lstStyle/>
              <a:p>
                <a:pPr marL="0" marR="0" lvl="0" indent="0" defTabSz="914400" eaLnBrk="1" fontAlgn="auto" latinLnBrk="1" hangingPunct="1">
                  <a:lnSpc>
                    <a:spcPts val="37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CuO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3</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solidFill>
                    <a:srgbClr val="000000"/>
                  </a:solidFill>
                </a:endParaRPr>
              </a:p>
              <a:p>
                <a:pPr marL="0" marR="0" lvl="0" indent="0" defTabSz="914400" eaLnBrk="1" fontAlgn="auto" latinLnBrk="1" hangingPunct="1">
                  <a:lnSpc>
                    <a:spcPts val="37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SiH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+12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259_2#f48bc4b0e.choices?vop=1&amp;pid=4902799e8&amp;color=0,0,0&amp;vtp=1&amp;bbb=1"/>
              <p:cNvSpPr>
                <a:spLocks noRot="1" noChangeAspect="1" noMove="1" noResize="1" noEditPoints="1" noAdjustHandles="1" noChangeArrowheads="1" noChangeShapeType="1" noTextEdit="1"/>
              </p:cNvSpPr>
              <p:nvPr/>
            </p:nvSpPr>
            <p:spPr>
              <a:xfrm>
                <a:off x="832104" y="1625600"/>
                <a:ext cx="10533888" cy="939800"/>
              </a:xfrm>
              <a:prstGeom prst="rect">
                <a:avLst/>
              </a:prstGeom>
              <a:blipFill>
                <a:blip r:embed="rId4"/>
                <a:stretch>
                  <a:fillRect l="-1389" t="-1948" b="-714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61_1#8c99e57d1?sp=1&amp;vop=1&amp;pid=4d2373143&amp;color=0,0,0&amp;vtp=1&amp;bt=1&amp;bbb=1"/>
              <p:cNvSpPr/>
              <p:nvPr/>
            </p:nvSpPr>
            <p:spPr>
              <a:xfrm>
                <a:off x="832104" y="1078993"/>
                <a:ext cx="10533888" cy="16764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根据下列离子方程式判断</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的氧化性由强到弱的顺序为(</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↑+8</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2" name="QC_6_BD.261_1#8c99e57d1?sp=1&amp;vop=1&amp;pid=4d2373143&amp;color=0,0,0&amp;vtp=1&amp;bt=1&amp;bbb=1"/>
              <p:cNvSpPr>
                <a:spLocks noRot="1" noChangeAspect="1" noMove="1" noResize="1" noEditPoints="1" noAdjustHandles="1" noChangeArrowheads="1" noChangeShapeType="1" noTextEdit="1"/>
              </p:cNvSpPr>
              <p:nvPr/>
            </p:nvSpPr>
            <p:spPr>
              <a:xfrm>
                <a:off x="832104" y="1078993"/>
                <a:ext cx="10533888" cy="1676400"/>
              </a:xfrm>
              <a:prstGeom prst="rect">
                <a:avLst/>
              </a:prstGeom>
              <a:blipFill>
                <a:blip r:embed="rId3"/>
                <a:stretch>
                  <a:fillRect l="-1389" b="-3273"/>
                </a:stretch>
              </a:blipFill>
              <a:ln/>
            </p:spPr>
            <p:txBody>
              <a:bodyPr/>
              <a:lstStyle/>
              <a:p>
                <a:r>
                  <a:rPr lang="zh-CN" altLang="en-US">
                    <a:noFill/>
                  </a:rPr>
                  <a:t> </a:t>
                </a:r>
              </a:p>
            </p:txBody>
          </p:sp>
        </mc:Fallback>
      </mc:AlternateContent>
      <p:sp>
        <p:nvSpPr>
          <p:cNvPr id="3" name="QC_6_AN.262_1#8c99e57d1.bracket?vop=1&amp;pid=4d2373143&amp;color=0,0,0&amp;vpa=133&amp;vtp=1"/>
          <p:cNvSpPr/>
          <p:nvPr/>
        </p:nvSpPr>
        <p:spPr>
          <a:xfrm>
            <a:off x="8803481" y="1086613"/>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261_2#8c99e57d1.choices?vop=1&amp;pid=4d2373143&amp;color=0,0,0&amp;vtp=1&amp;bbb=1"/>
              <p:cNvSpPr/>
              <p:nvPr/>
            </p:nvSpPr>
            <p:spPr>
              <a:xfrm>
                <a:off x="832104" y="2765107"/>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261_2#8c99e57d1.choices?vop=1&amp;pid=4d2373143&amp;color=0,0,0&amp;vtp=1&amp;bbb=1"/>
              <p:cNvSpPr>
                <a:spLocks noRot="1" noChangeAspect="1" noMove="1" noResize="1" noEditPoints="1" noAdjustHandles="1" noChangeArrowheads="1" noChangeShapeType="1" noTextEdit="1"/>
              </p:cNvSpPr>
              <p:nvPr/>
            </p:nvSpPr>
            <p:spPr>
              <a:xfrm>
                <a:off x="832104" y="2765107"/>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63_1#9b8745c53?vop=1&amp;pid=4d2373143&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均有一定的还原性</a:t>
                </a:r>
                <a:r>
                  <a:rPr lang="en-US" altLang="zh-CN" sz="1800" b="0" i="0">
                    <a:solidFill>
                      <a:srgbClr val="000000"/>
                    </a:solidFill>
                    <a:latin typeface="微软雅黑" pitchFamily="34" charset="0"/>
                    <a:ea typeface="微软雅黑" pitchFamily="34" charset="-122"/>
                    <a:cs typeface="微软雅黑" pitchFamily="34" charset="-120"/>
                  </a:rPr>
                  <a:t>，酸性溶液中还原性强弱顺序为</a:t>
                </a:r>
              </a:p>
              <a:p>
                <a:pPr latinLnBrk="1">
                  <a:lnSpc>
                    <a:spcPts val="3300"/>
                  </a:lnSpc>
                </a:pP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下列反应不能发生的是(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C_6_BD.263_1#9b8745c53?vop=1&amp;pid=4d2373143&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810" b="-10870"/>
                </a:stretch>
              </a:blipFill>
              <a:ln/>
            </p:spPr>
            <p:txBody>
              <a:bodyPr/>
              <a:lstStyle/>
              <a:p>
                <a:r>
                  <a:rPr lang="zh-CN" altLang="en-US">
                    <a:noFill/>
                  </a:rPr>
                  <a:t> </a:t>
                </a:r>
              </a:p>
            </p:txBody>
          </p:sp>
        </mc:Fallback>
      </mc:AlternateContent>
      <p:sp>
        <p:nvSpPr>
          <p:cNvPr id="3" name="QC_6_AN.264_1#9b8745c53.bracket?vop=1&amp;pid=4d2373143&amp;color=0,0,0&amp;vpa=134&amp;vtp=1"/>
          <p:cNvSpPr/>
          <p:nvPr/>
        </p:nvSpPr>
        <p:spPr>
          <a:xfrm>
            <a:off x="6603968" y="150672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263_2#9b8745c53.choices?vop=1&amp;pid=4d2373143&amp;color=0,0,0&amp;vtp=1&amp;bbb=1"/>
              <p:cNvSpPr/>
              <p:nvPr/>
            </p:nvSpPr>
            <p:spPr>
              <a:xfrm>
                <a:off x="832104" y="1914644"/>
                <a:ext cx="10533888" cy="914400"/>
              </a:xfrm>
              <a:prstGeom prst="rect">
                <a:avLst/>
              </a:prstGeom>
              <a:noFill/>
              <a:ln/>
            </p:spPr>
            <p:txBody>
              <a:bodyPr wrap="none" lIns="0" tIns="0" rIns="0" bIns="0" rtlCol="0" anchor="t"/>
              <a:lstStyle/>
              <a:p>
                <a:pPr marL="0" marR="0" lvl="0" indent="0" defTabSz="914400" eaLnBrk="1" fontAlgn="auto" latinLnBrk="1" hangingPunct="1">
                  <a:lnSpc>
                    <a:spcPts val="36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6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263_2#9b8745c53.choices?vop=1&amp;pid=4d2373143&amp;color=0,0,0&amp;vtp=1&amp;bbb=1"/>
              <p:cNvSpPr>
                <a:spLocks noRot="1" noChangeAspect="1" noMove="1" noResize="1" noEditPoints="1" noAdjustHandles="1" noChangeArrowheads="1" noChangeShapeType="1" noTextEdit="1"/>
              </p:cNvSpPr>
              <p:nvPr/>
            </p:nvSpPr>
            <p:spPr>
              <a:xfrm>
                <a:off x="832104" y="1914644"/>
                <a:ext cx="10533888" cy="914400"/>
              </a:xfrm>
              <a:prstGeom prst="rect">
                <a:avLst/>
              </a:prstGeom>
              <a:blipFill>
                <a:blip r:embed="rId4"/>
                <a:stretch>
                  <a:fillRect l="-1389" b="-933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65_1#0f7d0eed0?sp=1&amp;vop=1&amp;pid=4d2373143&amp;color=0,0,0&amp;vtp=1&amp;bt=1&amp;bbb=1"/>
              <p:cNvSpPr/>
              <p:nvPr/>
            </p:nvSpPr>
            <p:spPr>
              <a:xfrm>
                <a:off x="832104" y="1080000"/>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已知反应：</a:t>
                </a:r>
                <a:endParaRPr lang="en-US" altLang="zh-CN" sz="1800" dirty="0"/>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HBr</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③</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HBr</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列判断错误的是(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265_1#0f7d0eed0?sp=1&amp;vop=1&amp;pid=4d2373143&amp;color=0,0,0&amp;vtp=1&amp;bt=1&amp;bbb=1"/>
              <p:cNvSpPr>
                <a:spLocks noRot="1" noChangeAspect="1" noMove="1" noResize="1" noEditPoints="1" noAdjustHandles="1" noChangeArrowheads="1" noChangeShapeType="1" noTextEdit="1"/>
              </p:cNvSpPr>
              <p:nvPr/>
            </p:nvSpPr>
            <p:spPr>
              <a:xfrm>
                <a:off x="832104" y="1080000"/>
                <a:ext cx="10533888" cy="2095500"/>
              </a:xfrm>
              <a:prstGeom prst="rect">
                <a:avLst/>
              </a:prstGeom>
              <a:blipFill>
                <a:blip r:embed="rId3"/>
                <a:stretch>
                  <a:fillRect l="-1389" b="-4651"/>
                </a:stretch>
              </a:blipFill>
              <a:ln/>
            </p:spPr>
            <p:txBody>
              <a:bodyPr/>
              <a:lstStyle/>
              <a:p>
                <a:r>
                  <a:rPr lang="zh-CN" altLang="en-US">
                    <a:noFill/>
                  </a:rPr>
                  <a:t> </a:t>
                </a:r>
              </a:p>
            </p:txBody>
          </p:sp>
        </mc:Fallback>
      </mc:AlternateContent>
      <p:sp>
        <p:nvSpPr>
          <p:cNvPr id="3" name="QC_6_AN.266_1#0f7d0eed0.bracket?vop=1&amp;pid=4d2373143&amp;color=0,0,0&amp;vpa=135&amp;vtp=1"/>
          <p:cNvSpPr/>
          <p:nvPr/>
        </p:nvSpPr>
        <p:spPr>
          <a:xfrm>
            <a:off x="2856960" y="2764020"/>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265_2#0f7d0eed0.choices?vop=1&amp;pid=4d2373143&amp;color=0,0,0&amp;vtp=1&amp;bbb=1"/>
              <p:cNvSpPr/>
              <p:nvPr/>
            </p:nvSpPr>
            <p:spPr>
              <a:xfrm>
                <a:off x="832104" y="3210416"/>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氧化性：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反应①中若有</a:t>
                </a:r>
                <a:r>
                  <a:rPr lang="en-US" altLang="zh-CN" sz="1800" b="0" i="0">
                    <a:solidFill>
                      <a:srgbClr val="000000"/>
                    </a:solidFill>
                    <a:latin typeface="微软雅黑" pitchFamily="34" charset="0"/>
                    <a:ea typeface="微软雅黑" pitchFamily="34" charset="-122"/>
                    <a:cs typeface="微软雅黑" pitchFamily="34" charset="-120"/>
                  </a:rPr>
                  <a:t>1份</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Sub>
                  </m:oMath>
                </a14:m>
                <a:r>
                  <a:rPr lang="en-US" altLang="zh-CN" sz="1800" b="0" i="0" dirty="0">
                    <a:solidFill>
                      <a:srgbClr val="000000"/>
                    </a:solidFill>
                    <a:latin typeface="微软雅黑" pitchFamily="34" charset="0"/>
                    <a:ea typeface="微软雅黑" pitchFamily="34" charset="-122"/>
                    <a:cs typeface="微软雅黑" pitchFamily="34" charset="-120"/>
                  </a:rPr>
                  <a:t>参与反应，则同时有14份</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体现还原性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还原性：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HBr</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能发生反应</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265_2#0f7d0eed0.choices?vop=1&amp;pid=4d2373143&amp;color=0,0,0&amp;vtp=1&amp;bbb=1"/>
              <p:cNvSpPr>
                <a:spLocks noRot="1" noChangeAspect="1" noMove="1" noResize="1" noEditPoints="1" noAdjustHandles="1" noChangeArrowheads="1" noChangeShapeType="1" noTextEdit="1"/>
              </p:cNvSpPr>
              <p:nvPr/>
            </p:nvSpPr>
            <p:spPr>
              <a:xfrm>
                <a:off x="832104" y="3210416"/>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67_1#0dd970b02?vop=1&amp;pid=4d2373143&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气体与足量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溶液完全反应后</a:t>
                </a:r>
                <a:r>
                  <a:rPr lang="en-US" altLang="zh-CN" sz="1800" b="0" i="0">
                    <a:solidFill>
                      <a:srgbClr val="000000"/>
                    </a:solidFill>
                    <a:latin typeface="微软雅黑" pitchFamily="34" charset="0"/>
                    <a:ea typeface="微软雅黑" pitchFamily="34" charset="-122"/>
                    <a:cs typeface="微软雅黑" pitchFamily="34" charset="-120"/>
                  </a:rPr>
                  <a:t>，再加入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发生如下两个化学反应</a:t>
                </a:r>
                <a:r>
                  <a:rPr lang="en-US" altLang="zh-CN" b="0" i="0">
                    <a:solidFill>
                      <a:srgbClr val="000000"/>
                    </a:solidFill>
                    <a:latin typeface="微软雅黑" pitchFamily="34" charset="0"/>
                    <a:ea typeface="微软雅黑" pitchFamily="34" charset="-122"/>
                    <a:cs typeface="微软雅黑" pitchFamily="34" charset="-120"/>
                  </a:rPr>
                  <a:t>：</a:t>
                </a:r>
              </a:p>
              <a:p>
                <a:pPr latinLnBrk="1">
                  <a:lnSpc>
                    <a:spcPts val="33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+14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，下列</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有关说法正确的是(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267_1#0dd970b02?vop=1&amp;pid=4d2373143&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r="-1100" b="-7767"/>
                </a:stretch>
              </a:blipFill>
              <a:ln/>
            </p:spPr>
            <p:txBody>
              <a:bodyPr/>
              <a:lstStyle/>
              <a:p>
                <a:r>
                  <a:rPr lang="zh-CN" altLang="en-US">
                    <a:noFill/>
                  </a:rPr>
                  <a:t> </a:t>
                </a:r>
              </a:p>
            </p:txBody>
          </p:sp>
        </mc:Fallback>
      </mc:AlternateContent>
      <p:sp>
        <p:nvSpPr>
          <p:cNvPr id="3" name="QC_6_AN.268_1#0dd970b02.bracket?vop=1&amp;pid=4d2373143&amp;color=0,0,0&amp;vpa=136&amp;vtp=1"/>
          <p:cNvSpPr/>
          <p:nvPr/>
        </p:nvSpPr>
        <p:spPr>
          <a:xfrm>
            <a:off x="2844261" y="192582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267_2#0dd970b02.choices?vop=1&amp;pid=4d2373143&amp;color=0,0,0&amp;vtp=1&amp;bbb=1"/>
              <p:cNvSpPr/>
              <p:nvPr/>
            </p:nvSpPr>
            <p:spPr>
              <a:xfrm>
                <a:off x="832104" y="2375392"/>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还原性：</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氧化性：</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两个反应中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a:solidFill>
                      <a:srgbClr val="000000"/>
                    </a:solidFill>
                    <a:latin typeface="微软雅黑" pitchFamily="34" charset="0"/>
                    <a:ea typeface="微软雅黑" pitchFamily="34" charset="-122"/>
                    <a:cs typeface="微软雅黑" pitchFamily="34" charset="-120"/>
                  </a:rPr>
                  <a:t>均作还原剂</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能将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氧化成</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267_2#0dd970b02.choices?vop=1&amp;pid=4d2373143&amp;color=0,0,0&amp;vtp=1&amp;bbb=1"/>
              <p:cNvSpPr>
                <a:spLocks noRot="1" noChangeAspect="1" noMove="1" noResize="1" noEditPoints="1" noAdjustHandles="1" noChangeArrowheads="1" noChangeShapeType="1" noTextEdit="1"/>
              </p:cNvSpPr>
              <p:nvPr/>
            </p:nvSpPr>
            <p:spPr>
              <a:xfrm>
                <a:off x="832104" y="2375392"/>
                <a:ext cx="10533888" cy="838200"/>
              </a:xfrm>
              <a:prstGeom prst="rect">
                <a:avLst/>
              </a:prstGeom>
              <a:blipFill>
                <a:blip r:embed="rId4"/>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6_BD.269_1#2842f0de8?vop=1&amp;pid=31f4b37b2&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利用金属活泼性的不同，可以采取不同的冶炼方法冶炼金属</a:t>
            </a:r>
            <a:r>
              <a:rPr lang="en-US" altLang="zh-CN" sz="1800" b="0" i="0">
                <a:solidFill>
                  <a:srgbClr val="000000"/>
                </a:solidFill>
                <a:latin typeface="微软雅黑" pitchFamily="34" charset="0"/>
                <a:ea typeface="微软雅黑" pitchFamily="34" charset="-122"/>
                <a:cs typeface="微软雅黑" pitchFamily="34" charset="-120"/>
              </a:rPr>
              <a:t>。下列反应所描述的冶炼方法不可能实现的是</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6_AN.270_1#2842f0de8.bracket?vop=1&amp;pid=31f4b37b2&amp;color=0,0,0&amp;vpa=137&amp;vtp=1"/>
          <p:cNvSpPr/>
          <p:nvPr/>
        </p:nvSpPr>
        <p:spPr>
          <a:xfrm>
            <a:off x="1015460" y="150672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269_2#2842f0de8.choices?vop=1&amp;pid=31f4b37b2&amp;color=0,0,0&amp;vtp=1&amp;bbb=1"/>
              <p:cNvSpPr/>
              <p:nvPr/>
            </p:nvSpPr>
            <p:spPr>
              <a:xfrm>
                <a:off x="832104" y="1914644"/>
                <a:ext cx="10533888" cy="1981200"/>
              </a:xfrm>
              <a:prstGeom prst="rect">
                <a:avLst/>
              </a:prstGeom>
              <a:noFill/>
              <a:ln/>
            </p:spPr>
            <p:txBody>
              <a:bodyPr wrap="none" lIns="0" tIns="0" rIns="0" bIns="0" rtlCol="0" anchor="t"/>
              <a:lstStyle/>
              <a:p>
                <a:pPr algn="l" latinLnBrk="1">
                  <a:lnSpc>
                    <a:spcPts val="4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熔融</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r>
                                <a:rPr lang="en-US" altLang="zh-CN" sz="1800" b="0" baseline="-2000">
                                  <a:solidFill>
                                    <a:srgbClr val="000000"/>
                                  </a:solidFill>
                                  <a:latin typeface="Cambria Math" panose="02040503050406030204" pitchFamily="18" charset="0"/>
                                </a:rPr>
                                <m:t>通电</m:t>
                              </m:r>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冰晶石</m:t>
                                      </m:r>
                                    </m:e>
                                  </m:bar>
                                </m:e>
                              </m:ba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7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7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金属钠和氯化钾溶液反应制备金属钾：</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269_2#2842f0de8.choices?vop=1&amp;pid=31f4b37b2&amp;color=0,0,0&amp;vtp=1&amp;bbb=1"/>
              <p:cNvSpPr>
                <a:spLocks noRot="1" noChangeAspect="1" noMove="1" noResize="1" noEditPoints="1" noAdjustHandles="1" noChangeArrowheads="1" noChangeShapeType="1" noTextEdit="1"/>
              </p:cNvSpPr>
              <p:nvPr/>
            </p:nvSpPr>
            <p:spPr>
              <a:xfrm>
                <a:off x="832104" y="1914644"/>
                <a:ext cx="10533888" cy="1981200"/>
              </a:xfrm>
              <a:prstGeom prst="rect">
                <a:avLst/>
              </a:prstGeom>
              <a:blipFill>
                <a:blip r:embed="rId3"/>
                <a:stretch>
                  <a:fillRect l="-1389" b="-369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C_6_BD.271_1#10feff24a?vop=1&amp;pid=31f4b37b2&amp;color=0,0,0&amp;vtp=1&amp;bt=1&amp;bbb=1&amp;hb=1"/>
          <p:cNvSpPr/>
          <p:nvPr/>
        </p:nvSpPr>
        <p:spPr>
          <a:xfrm>
            <a:off x="832104" y="1078992"/>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金属的冶炼与生产、生活及国防军事等领域均密切相关</a:t>
            </a:r>
            <a:r>
              <a:rPr lang="en-US" altLang="zh-CN" sz="1800" b="0" i="0">
                <a:solidFill>
                  <a:srgbClr val="000000"/>
                </a:solidFill>
                <a:latin typeface="微软雅黑" pitchFamily="34" charset="0"/>
                <a:ea typeface="微软雅黑" pitchFamily="34" charset="-122"/>
                <a:cs typeface="微软雅黑" pitchFamily="34" charset="-120"/>
              </a:rPr>
              <a:t>。下列有关金属冶炼的原理错误的是</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p:sp>
        <p:nvSpPr>
          <p:cNvPr id="3" name="QC_6_AN.272_1#10feff24a.bracket?vop=1&amp;pid=31f4b37b2&amp;color=0,0,0&amp;vpa=138&amp;vtp=1"/>
          <p:cNvSpPr/>
          <p:nvPr/>
        </p:nvSpPr>
        <p:spPr>
          <a:xfrm>
            <a:off x="1028160" y="1505712"/>
            <a:ext cx="29686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271_2#10feff24a.choices?vop=1&amp;pid=31f4b37b2&amp;color=0,0,0&amp;vtp=1&amp;bbb=1"/>
              <p:cNvSpPr/>
              <p:nvPr/>
            </p:nvSpPr>
            <p:spPr>
              <a:xfrm>
                <a:off x="832104" y="1905000"/>
                <a:ext cx="10533888" cy="1993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用电解法制取金属钠：</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熔融</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通电</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7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作还原剂冶炼金属</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7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800" b="0" i="0" dirty="0">
                    <a:solidFill>
                      <a:srgbClr val="000000"/>
                    </a:solidFill>
                    <a:latin typeface="微软雅黑" pitchFamily="34" charset="0"/>
                    <a:ea typeface="微软雅黑" pitchFamily="34" charset="-122"/>
                    <a:cs typeface="微软雅黑" pitchFamily="34" charset="-120"/>
                  </a:rPr>
                  <a:t>作还原剂冶炼金属</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V</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V</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+10</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6</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V</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46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用活泼金属</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1800" b="0" i="0" dirty="0">
                    <a:solidFill>
                      <a:srgbClr val="000000"/>
                    </a:solidFill>
                    <a:latin typeface="微软雅黑" pitchFamily="34" charset="0"/>
                    <a:ea typeface="微软雅黑" pitchFamily="34" charset="-122"/>
                    <a:cs typeface="微软雅黑" pitchFamily="34" charset="-120"/>
                  </a:rPr>
                  <a:t>作还原剂冶炼</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Ti</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TiCl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r>
                            <a:rPr lang="en-US" altLang="zh-CN" sz="1800" b="0" baseline="-2000">
                              <a:solidFill>
                                <a:srgbClr val="000000"/>
                              </a:solidFill>
                              <a:latin typeface="Cambria Math" panose="02040503050406030204" pitchFamily="18" charset="0"/>
                            </a:rPr>
                            <m:t>高温</m:t>
                          </m:r>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氩气</m:t>
                                  </m:r>
                                </m:e>
                              </m:bar>
                            </m:e>
                          </m:ba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Ti</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271_2#10feff24a.choices?vop=1&amp;pid=31f4b37b2&amp;color=0,0,0&amp;vtp=1&amp;bbb=1"/>
              <p:cNvSpPr>
                <a:spLocks noRot="1" noChangeAspect="1" noMove="1" noResize="1" noEditPoints="1" noAdjustHandles="1" noChangeArrowheads="1" noChangeShapeType="1" noTextEdit="1"/>
              </p:cNvSpPr>
              <p:nvPr/>
            </p:nvSpPr>
            <p:spPr>
              <a:xfrm>
                <a:off x="832104" y="1905000"/>
                <a:ext cx="10533888" cy="1993900"/>
              </a:xfrm>
              <a:prstGeom prst="rect">
                <a:avLst/>
              </a:prstGeom>
              <a:blipFill>
                <a:blip r:embed="rId3"/>
                <a:stretch>
                  <a:fillRect l="-1389" t="-917" b="-61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73_1#829151770?sp=1&amp;vop=1&amp;pid=3b6038591&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教材变式</a:t>
                </a:r>
                <a:r>
                  <a:rPr lang="en-US" altLang="zh-CN" sz="1800" b="0" i="0" dirty="0">
                    <a:solidFill>
                      <a:srgbClr val="000000"/>
                    </a:solidFill>
                    <a:latin typeface="微软雅黑" pitchFamily="34" charset="0"/>
                    <a:ea typeface="微软雅黑" pitchFamily="34" charset="-122"/>
                    <a:cs typeface="微软雅黑" pitchFamily="34" charset="-120"/>
                  </a:rPr>
                  <a:t>实验室用如图装置制取、提纯</a:t>
                </a:r>
                <a:r>
                  <a:rPr lang="en-US" altLang="zh-CN" sz="1800" b="0" i="0">
                    <a:solidFill>
                      <a:srgbClr val="000000"/>
                    </a:solidFill>
                    <a:latin typeface="微软雅黑" pitchFamily="34" charset="0"/>
                    <a:ea typeface="微软雅黑" pitchFamily="34" charset="-122"/>
                    <a:cs typeface="微软雅黑" pitchFamily="34" charset="-120"/>
                  </a:rPr>
                  <a:t>、收集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并进行尾气处理，</a:t>
                </a:r>
                <a:r>
                  <a:rPr lang="en-US" altLang="zh-CN" sz="1800" b="0" i="0">
                    <a:solidFill>
                      <a:srgbClr val="000000"/>
                    </a:solidFill>
                    <a:latin typeface="微软雅黑" pitchFamily="34" charset="0"/>
                    <a:ea typeface="微软雅黑" pitchFamily="34" charset="-122"/>
                    <a:cs typeface="微软雅黑" pitchFamily="34" charset="-120"/>
                  </a:rPr>
                  <a:t>不能达到实验目的的是(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273_1#829151770?sp=1&amp;vop=1&amp;pid=3b6038591&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6_AN.274_1#829151770.bracket?vop=1&amp;pid=3b6038591&amp;color=0,0,0&amp;vpa=139&amp;vtp=1"/>
          <p:cNvSpPr/>
          <p:nvPr/>
        </p:nvSpPr>
        <p:spPr>
          <a:xfrm>
            <a:off x="9999059"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p:pic>
        <p:nvPicPr>
          <p:cNvPr id="4" name="QC_6_BD.273_3#829151770?htil=1&amp;vop=1&amp;pid=3b603859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645920" y="1622425"/>
            <a:ext cx="987552" cy="150876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6_BD.273_4#829151770?htil=1&amp;vop=1&amp;pid=3b6038591&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178808" y="1951609"/>
            <a:ext cx="1197864" cy="11795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6_BD.273_5#829151770?htil=1&amp;vop=1&amp;pid=3b6038591&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976872" y="1951609"/>
            <a:ext cx="877824" cy="11795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6_BD.273_6#829151770?htil=1&amp;vop=1&amp;pid=3b6038591&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9436608" y="1951609"/>
            <a:ext cx="1216152" cy="117957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8" name="QC_6_BD.273_7#829151770.choices?vop=1&amp;pid=3b6038591&amp;color=0,0,0&amp;vtp=1&amp;bbb=1"/>
              <p:cNvSpPr/>
              <p:nvPr/>
            </p:nvSpPr>
            <p:spPr>
              <a:xfrm>
                <a:off x="832104" y="3260725"/>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用装置甲制取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用装置丙收集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用装置丁吸收尾气中的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用装置乙除去</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中的少量</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8" name="QC_6_BD.273_7#829151770.choices?vop=1&amp;pid=3b6038591&amp;color=0,0,0&amp;vtp=1&amp;bbb=1"/>
              <p:cNvSpPr>
                <a:spLocks noRot="1" noChangeAspect="1" noMove="1" noResize="1" noEditPoints="1" noAdjustHandles="1" noChangeArrowheads="1" noChangeShapeType="1" noTextEdit="1"/>
              </p:cNvSpPr>
              <p:nvPr/>
            </p:nvSpPr>
            <p:spPr>
              <a:xfrm>
                <a:off x="832104" y="3260725"/>
                <a:ext cx="10533888" cy="838200"/>
              </a:xfrm>
              <a:prstGeom prst="rect">
                <a:avLst/>
              </a:prstGeom>
              <a:blipFill>
                <a:blip r:embed="rId8"/>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275_1#8a8fd5bad?sp=1&amp;vop=1&amp;pid=3b6038591&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实验室可以用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和浓盐酸反应制取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，反应的化学方程式为</a:t>
                </a:r>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+16</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浓</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↑+8</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800" b="0" i="0">
                    <a:solidFill>
                      <a:srgbClr val="000000"/>
                    </a:solidFill>
                    <a:latin typeface="微软雅黑" pitchFamily="34" charset="0"/>
                    <a:ea typeface="微软雅黑" pitchFamily="34" charset="-122"/>
                    <a:cs typeface="微软雅黑" pitchFamily="34" charset="-120"/>
                  </a:rPr>
                  <a:t>。现用如图所示装置制取纯净的无水</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部分仪器和夹持装置已略去）。</a:t>
                </a:r>
                <a:r>
                  <a:rPr lang="en-US" altLang="zh-CN" b="0" i="0">
                    <a:solidFill>
                      <a:srgbClr val="000000"/>
                    </a:solidFill>
                    <a:latin typeface="微软雅黑" pitchFamily="34" charset="0"/>
                    <a:ea typeface="微软雅黑" pitchFamily="34" charset="-122"/>
                    <a:cs typeface="微软雅黑" pitchFamily="34" charset="-120"/>
                  </a:rPr>
                  <a:t>下列说法正确的是(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6_BD.275_1#8a8fd5bad?sp=1&amp;vop=1&amp;pid=3b6038591&amp;color=0,0,0&amp;vtp=1&amp;bt=1&amp;bbb=1&amp;h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b="-7767"/>
                </a:stretch>
              </a:blipFill>
              <a:ln/>
            </p:spPr>
            <p:txBody>
              <a:bodyPr/>
              <a:lstStyle/>
              <a:p>
                <a:r>
                  <a:rPr lang="zh-CN" altLang="en-US">
                    <a:noFill/>
                  </a:rPr>
                  <a:t> </a:t>
                </a:r>
              </a:p>
            </p:txBody>
          </p:sp>
        </mc:Fallback>
      </mc:AlternateContent>
      <p:sp>
        <p:nvSpPr>
          <p:cNvPr id="3" name="QC_6_AN.276_1#8a8fd5bad.bracket?vop=1&amp;pid=3b6038591&amp;color=0,0,0&amp;vpa=140&amp;vtp=1"/>
          <p:cNvSpPr/>
          <p:nvPr/>
        </p:nvSpPr>
        <p:spPr>
          <a:xfrm>
            <a:off x="6273260" y="19258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6_BD.275_2#8a8fd5bad?htil=15&amp;vop=1&amp;pid=3b603859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946639" y="2468046"/>
            <a:ext cx="4041648" cy="15910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6_BD.275_3#8a8fd5bad.choices?htil=15&amp;vop=1&amp;pid=3b6038591&amp;color=0,0,0&amp;vtp=1&amp;bbb=1"/>
              <p:cNvSpPr/>
              <p:nvPr/>
            </p:nvSpPr>
            <p:spPr>
              <a:xfrm>
                <a:off x="832104" y="2375392"/>
                <a:ext cx="6409944"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装置C中试剂是饱和食盐水，目的是除去</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实验过程中，硬质玻璃管中产生大量蓝色的烟</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实验时，应先打开A中分液漏斗的活塞，再加热装置D</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将装置</a:t>
                </a:r>
                <a:r>
                  <a:rPr lang="en-US" altLang="zh-CN" sz="1800" b="0" i="0">
                    <a:solidFill>
                      <a:srgbClr val="000000"/>
                    </a:solidFill>
                    <a:latin typeface="微软雅黑" pitchFamily="34" charset="0"/>
                    <a:ea typeface="微软雅黑" pitchFamily="34" charset="-122"/>
                    <a:cs typeface="微软雅黑" pitchFamily="34" charset="-120"/>
                  </a:rPr>
                  <a:t>A中的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直接换为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，也可完成该实验</a:t>
                </a:r>
                <a:endParaRPr lang="en-US" altLang="zh-CN" sz="1800" dirty="0"/>
              </a:p>
            </p:txBody>
          </p:sp>
        </mc:Choice>
        <mc:Fallback xmlns="">
          <p:sp>
            <p:nvSpPr>
              <p:cNvPr id="5" name="QC_6_BD.275_3#8a8fd5bad.choices?htil=15&amp;vop=1&amp;pid=3b6038591&amp;color=0,0,0&amp;vtp=1&amp;bbb=1"/>
              <p:cNvSpPr>
                <a:spLocks noRot="1" noChangeAspect="1" noMove="1" noResize="1" noEditPoints="1" noAdjustHandles="1" noChangeArrowheads="1" noChangeShapeType="1" noTextEdit="1"/>
              </p:cNvSpPr>
              <p:nvPr/>
            </p:nvSpPr>
            <p:spPr>
              <a:xfrm>
                <a:off x="832104" y="2375392"/>
                <a:ext cx="6409944" cy="1676400"/>
              </a:xfrm>
              <a:prstGeom prst="rect">
                <a:avLst/>
              </a:prstGeom>
              <a:blipFill>
                <a:blip r:embed="rId5"/>
                <a:stretch>
                  <a:fillRect l="-2284"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277_1#bf02fff50?sp=1&amp;vop=1&amp;pid=3b6038591&amp;color=0,0,0&amp;vtp=1&amp;bt=1&amp;bbb=1&amp;hb=1"/>
              <p:cNvSpPr/>
              <p:nvPr/>
            </p:nvSpPr>
            <p:spPr>
              <a:xfrm>
                <a:off x="832104" y="1080000"/>
                <a:ext cx="10533888" cy="8128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氯气是一种重要的化工原料，可用于生产塑料、合成纤维和染料等</a:t>
                </a:r>
                <a:r>
                  <a:rPr lang="en-US" altLang="zh-CN" sz="1800" b="0" i="0">
                    <a:solidFill>
                      <a:srgbClr val="000000"/>
                    </a:solidFill>
                    <a:latin typeface="微软雅黑" pitchFamily="34" charset="0"/>
                    <a:ea typeface="微软雅黑" pitchFamily="34" charset="-122"/>
                    <a:cs typeface="微软雅黑" pitchFamily="34" charset="-120"/>
                  </a:rPr>
                  <a:t>。某实验小组现用如图装置来制取氯气</a:t>
                </a:r>
              </a:p>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并对氯气的某些性质和用途进行探究</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K</m:t>
                    </m:r>
                  </m:oMath>
                </a14:m>
                <a:r>
                  <a:rPr lang="en-US" altLang="zh-CN" b="0" i="0" dirty="0">
                    <a:solidFill>
                      <a:srgbClr val="000000"/>
                    </a:solidFill>
                    <a:latin typeface="微软雅黑" pitchFamily="34" charset="0"/>
                    <a:ea typeface="微软雅黑" pitchFamily="34" charset="-122"/>
                    <a:cs typeface="微软雅黑" pitchFamily="34" charset="-120"/>
                  </a:rPr>
                  <a:t>为开关，夹持装置已省略</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。请回答下列问题。</a:t>
                </a:r>
                <a:endParaRPr lang="en-US" altLang="zh-CN" dirty="0">
                  <a:solidFill>
                    <a:srgbClr val="000000"/>
                  </a:solidFill>
                </a:endParaRPr>
              </a:p>
            </p:txBody>
          </p:sp>
        </mc:Choice>
        <mc:Fallback xmlns="">
          <p:sp>
            <p:nvSpPr>
              <p:cNvPr id="2" name="QO_6_BD.277_1#bf02fff50?sp=1&amp;vop=1&amp;pid=3b6038591&amp;color=0,0,0&amp;vtp=1&amp;bt=1&amp;bbb=1&amp;hb=1"/>
              <p:cNvSpPr>
                <a:spLocks noRot="1" noChangeAspect="1" noMove="1" noResize="1" noEditPoints="1" noAdjustHandles="1" noChangeArrowheads="1" noChangeShapeType="1" noTextEdit="1"/>
              </p:cNvSpPr>
              <p:nvPr/>
            </p:nvSpPr>
            <p:spPr>
              <a:xfrm>
                <a:off x="832104" y="1080000"/>
                <a:ext cx="10533888" cy="812800"/>
              </a:xfrm>
              <a:prstGeom prst="rect">
                <a:avLst/>
              </a:prstGeom>
              <a:blipFill>
                <a:blip r:embed="rId3"/>
                <a:stretch>
                  <a:fillRect l="-1389" r="-1331" b="-12782"/>
                </a:stretch>
              </a:blipFill>
              <a:ln/>
            </p:spPr>
            <p:txBody>
              <a:bodyPr/>
              <a:lstStyle/>
              <a:p>
                <a:r>
                  <a:rPr lang="zh-CN" altLang="en-US">
                    <a:noFill/>
                  </a:rPr>
                  <a:t> </a:t>
                </a:r>
              </a:p>
            </p:txBody>
          </p:sp>
        </mc:Fallback>
      </mc:AlternateContent>
      <p:pic>
        <p:nvPicPr>
          <p:cNvPr id="3" name="QO_6_BD.277_2#bf02fff50?htil=16&amp;vop=1&amp;pid=3b6038591&amp;color=0,0,0&amp;tib=255,255,255&amp;vtp=1&amp;hs=1&amp;hs=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32904" y="2016245"/>
            <a:ext cx="4142232" cy="180136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4" name="QB_7_BD.278_1#0593c4dc5?htil=16&amp;vop=1&amp;pid=bf02fff50&amp;color=0,0,0&amp;vtp=1&amp;bbb=1&amp;hb=1&amp;hs=1"/>
              <p:cNvSpPr/>
              <p:nvPr/>
            </p:nvSpPr>
            <p:spPr>
              <a:xfrm>
                <a:off x="832104" y="1923591"/>
                <a:ext cx="6309360" cy="12192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（1）检验装置A、B的气密性：将仪器①的活塞和开关</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K</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关闭，</a:t>
                </a:r>
              </a:p>
              <a:p>
                <a:pPr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从长颈漏斗处加水至液面高于锥形瓶中的液面，若</a:t>
                </a:r>
                <a:r>
                  <a:rPr lang="en-US" altLang="zh-CN" sz="1800" i="0">
                    <a:solidFill>
                      <a:srgbClr val="000000"/>
                    </a:solidFill>
                    <a:latin typeface="SimSun" pitchFamily="34" charset="0"/>
                    <a:ea typeface="SimSun" pitchFamily="34" charset="-122"/>
                    <a:cs typeface="SimSun" pitchFamily="34" charset="-120"/>
                  </a:rPr>
                  <a:t>___________</a:t>
                </a:r>
              </a:p>
              <a:p>
                <a:pPr latinLnBrk="1">
                  <a:lnSpc>
                    <a:spcPts val="3200"/>
                  </a:lnSpc>
                </a:pPr>
                <a:r>
                  <a:rPr lang="en-US" altLang="zh-CN" i="0">
                    <a:solidFill>
                      <a:srgbClr val="000000"/>
                    </a:solidFill>
                    <a:latin typeface="SimSun" pitchFamily="34" charset="0"/>
                    <a:ea typeface="SimSun" pitchFamily="34" charset="-122"/>
                    <a:cs typeface="SimSun" pitchFamily="34" charset="-120"/>
                  </a:rPr>
                  <a:t>_____________________</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则说明装置气密性良好。</a:t>
                </a:r>
                <a:endParaRPr lang="en-US" altLang="zh-CN" dirty="0">
                  <a:solidFill>
                    <a:srgbClr val="000000"/>
                  </a:solidFill>
                </a:endParaRPr>
              </a:p>
            </p:txBody>
          </p:sp>
        </mc:Choice>
        <mc:Fallback xmlns="">
          <p:sp>
            <p:nvSpPr>
              <p:cNvPr id="4" name="QB_7_BD.278_1#0593c4dc5?htil=16&amp;vop=1&amp;pid=bf02fff50&amp;color=0,0,0&amp;vtp=1&amp;bbb=1&amp;hb=1&amp;hs=1"/>
              <p:cNvSpPr>
                <a:spLocks noRot="1" noChangeAspect="1" noMove="1" noResize="1" noEditPoints="1" noAdjustHandles="1" noChangeArrowheads="1" noChangeShapeType="1" noTextEdit="1"/>
              </p:cNvSpPr>
              <p:nvPr/>
            </p:nvSpPr>
            <p:spPr>
              <a:xfrm>
                <a:off x="832104" y="1923591"/>
                <a:ext cx="6309360" cy="1219200"/>
              </a:xfrm>
              <a:prstGeom prst="rect">
                <a:avLst/>
              </a:prstGeom>
              <a:blipFill>
                <a:blip r:embed="rId5"/>
                <a:stretch>
                  <a:fillRect l="-2319" r="-2319" b="-7500"/>
                </a:stretch>
              </a:blipFill>
              <a:ln/>
            </p:spPr>
            <p:txBody>
              <a:bodyPr/>
              <a:lstStyle/>
              <a:p>
                <a:r>
                  <a:rPr lang="zh-CN" altLang="en-US">
                    <a:noFill/>
                  </a:rPr>
                  <a:t> </a:t>
                </a:r>
              </a:p>
            </p:txBody>
          </p:sp>
        </mc:Fallback>
      </mc:AlternateContent>
      <p:sp>
        <p:nvSpPr>
          <p:cNvPr id="5" name="QB_7_AN.279_1#0593c4dc5.blank?vop=1&amp;pid=bf02fff50&amp;color=0,0,0&amp;vpa=141&amp;vtp=1&amp;bbb=1&amp;hb=1"/>
          <p:cNvSpPr/>
          <p:nvPr/>
        </p:nvSpPr>
        <p:spPr>
          <a:xfrm>
            <a:off x="832104" y="2295066"/>
            <a:ext cx="6309360" cy="812800"/>
          </a:xfrm>
          <a:prstGeom prst="rect">
            <a:avLst/>
          </a:prstGeom>
          <a:noFill/>
          <a:ln/>
        </p:spPr>
        <p:txBody>
          <a:bodyPr wrap="square" lIns="0" tIns="0" rIns="0" bIns="0" rtlCol="0" anchor="t"/>
          <a:lstStyle/>
          <a:p>
            <a:pPr latinLnBrk="1">
              <a:lnSpc>
                <a:spcPts val="32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一段时间后</a:t>
            </a:r>
          </a:p>
          <a:p>
            <a:pPr latinLnBrk="1">
              <a:lnSpc>
                <a:spcPts val="3200"/>
              </a:lnSpc>
            </a:pPr>
            <a:r>
              <a:rPr lang="en-US" altLang="zh-CN" b="0" i="0">
                <a:solidFill>
                  <a:srgbClr val="FF0000"/>
                </a:solidFill>
                <a:latin typeface="微软雅黑" pitchFamily="34" charset="0"/>
                <a:ea typeface="微软雅黑" pitchFamily="34" charset="-122"/>
                <a:cs typeface="微软雅黑" pitchFamily="34" charset="-120"/>
              </a:rPr>
              <a:t>长颈漏斗内液面不下降</a:t>
            </a:r>
            <a:endParaRPr lang="en-US" altLang="zh-CN" dirty="0">
              <a:solidFill>
                <a:srgbClr val="FF0000"/>
              </a:solidFill>
            </a:endParaRPr>
          </a:p>
        </p:txBody>
      </p:sp>
      <p:sp>
        <p:nvSpPr>
          <p:cNvPr id="6" name="QB_7_BD.280_1#bb5e2df69?htil=16&amp;sp=1&amp;vop=1&amp;pid=bf02fff50&amp;color=0,0,0&amp;vtp=1&amp;bbb=1&amp;hb=1&amp;hs=1"/>
          <p:cNvSpPr/>
          <p:nvPr/>
        </p:nvSpPr>
        <p:spPr>
          <a:xfrm>
            <a:off x="832104" y="3168191"/>
            <a:ext cx="6309360" cy="8128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（2）写出装置A</a:t>
            </a:r>
            <a:r>
              <a:rPr lang="en-US" altLang="zh-CN" sz="1800" b="0" i="0">
                <a:solidFill>
                  <a:srgbClr val="000000"/>
                </a:solidFill>
                <a:latin typeface="微软雅黑" pitchFamily="34" charset="0"/>
                <a:ea typeface="微软雅黑" pitchFamily="34" charset="-122"/>
                <a:cs typeface="微软雅黑" pitchFamily="34" charset="-120"/>
              </a:rPr>
              <a:t>中发生反应的化学方程式：</a:t>
            </a:r>
            <a:r>
              <a:rPr lang="en-US" altLang="zh-CN" sz="1800" i="0">
                <a:solidFill>
                  <a:srgbClr val="000000"/>
                </a:solidFill>
                <a:latin typeface="SimSun" pitchFamily="34" charset="0"/>
                <a:ea typeface="SimSun" pitchFamily="34" charset="-122"/>
                <a:cs typeface="SimSun" pitchFamily="34" charset="-120"/>
              </a:rPr>
              <a:t>________________</a:t>
            </a:r>
          </a:p>
          <a:p>
            <a:pPr latinLnBrk="1">
              <a:lnSpc>
                <a:spcPts val="3200"/>
              </a:lnSpc>
            </a:pPr>
            <a:r>
              <a:rPr lang="en-US" altLang="zh-CN" i="0">
                <a:solidFill>
                  <a:srgbClr val="000000"/>
                </a:solidFill>
                <a:latin typeface="SimSun" pitchFamily="34" charset="0"/>
                <a:ea typeface="SimSun" pitchFamily="34" charset="-122"/>
                <a:cs typeface="SimSun" pitchFamily="34" charset="-120"/>
              </a:rPr>
              <a:t>_______________________________________________________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7" name="QB_7_AN.281_1#bb5e2df69.blank?vop=1&amp;pid=bf02fff50&amp;color=0,0,0&amp;vpa=142&amp;vtp=1&amp;bbb=1&amp;rh=26.9&amp;hb=1"/>
              <p:cNvSpPr/>
              <p:nvPr/>
            </p:nvSpPr>
            <p:spPr>
              <a:xfrm>
                <a:off x="832104" y="3130091"/>
                <a:ext cx="6309360" cy="736600"/>
              </a:xfrm>
              <a:prstGeom prst="rect">
                <a:avLst/>
              </a:prstGeom>
              <a:noFill/>
              <a:ln/>
            </p:spPr>
            <p:txBody>
              <a:bodyPr wrap="square" lIns="0" tIns="0" rIns="0" bIns="0" rtlCol="0" anchor="t"/>
              <a:lstStyle/>
              <a:p>
                <a:pPr latinLnBrk="1">
                  <a:lnSpc>
                    <a:spcPts val="2881"/>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HCl</m:t>
                        </m:r>
                        <m:r>
                          <a:rPr lang="en-US" altLang="zh-CN" b="0" i="0" dirty="0">
                            <a:solidFill>
                              <a:srgbClr val="FF0000"/>
                            </a:solidFill>
                            <a:latin typeface="Cambria Math" panose="02040503050406030204" pitchFamily="18" charset="0"/>
                            <a:ea typeface="微软雅黑" pitchFamily="34" charset="-122"/>
                            <a:cs typeface="微软雅黑" pitchFamily="34" charset="-120"/>
                          </a:rPr>
                          <m:t>(</m:t>
                        </m:r>
                        <m:r>
                          <a:rPr lang="en-US" altLang="zh-CN" b="0" i="0" dirty="0">
                            <a:solidFill>
                              <a:srgbClr val="FF0000"/>
                            </a:solidFill>
                            <a:latin typeface="Cambria Math" panose="02040503050406030204" pitchFamily="18" charset="0"/>
                            <a:ea typeface="微软雅黑" pitchFamily="34" charset="-122"/>
                            <a:cs typeface="微软雅黑" pitchFamily="34" charset="-120"/>
                          </a:rPr>
                          <m:t>浓</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MnCl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7_AN.281_1#bb5e2df69.blank?vop=1&amp;pid=bf02fff50&amp;color=0,0,0&amp;vpa=142&amp;vtp=1&amp;bbb=1&amp;rh=26.9&amp;hb=1"/>
              <p:cNvSpPr>
                <a:spLocks noRot="1" noChangeAspect="1" noMove="1" noResize="1" noEditPoints="1" noAdjustHandles="1" noChangeArrowheads="1" noChangeShapeType="1" noTextEdit="1"/>
              </p:cNvSpPr>
              <p:nvPr/>
            </p:nvSpPr>
            <p:spPr>
              <a:xfrm>
                <a:off x="832104" y="3130091"/>
                <a:ext cx="6309360" cy="736600"/>
              </a:xfrm>
              <a:prstGeom prst="rect">
                <a:avLst/>
              </a:prstGeom>
              <a:blipFill>
                <a:blip r:embed="rId6"/>
                <a:stretch>
                  <a:fillRect l="-1739" r="-290" b="-661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7_AN.282_1#bb5e2df69.blank?vop=1&amp;pid=bf02fff50&amp;color=0,0,0&amp;vpa=143&amp;vtp=1&amp;bbb=1"/>
              <p:cNvSpPr/>
              <p:nvPr/>
            </p:nvSpPr>
            <p:spPr>
              <a:xfrm>
                <a:off x="4312555" y="4024432"/>
                <a:ext cx="469900"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1:2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7_AN.282_1#bb5e2df69.blank?vop=1&amp;pid=bf02fff50&amp;color=0,0,0&amp;vpa=143&amp;vtp=1&amp;bbb=1"/>
              <p:cNvSpPr>
                <a:spLocks noRot="1" noChangeAspect="1" noMove="1" noResize="1" noEditPoints="1" noAdjustHandles="1" noChangeArrowheads="1" noChangeShapeType="1" noTextEdit="1"/>
              </p:cNvSpPr>
              <p:nvPr/>
            </p:nvSpPr>
            <p:spPr>
              <a:xfrm>
                <a:off x="4312555" y="4024432"/>
                <a:ext cx="469900" cy="279400"/>
              </a:xfrm>
              <a:prstGeom prst="rect">
                <a:avLst/>
              </a:prstGeom>
              <a:blipFill>
                <a:blip r:embed="rId7"/>
                <a:stretch>
                  <a:fillRect l="-5128" r="-3846" b="-4348"/>
                </a:stretch>
              </a:blipFill>
              <a:ln/>
            </p:spPr>
            <p:txBody>
              <a:bodyPr/>
              <a:lstStyle/>
              <a:p>
                <a:r>
                  <a:rPr lang="zh-CN" altLang="en-US">
                    <a:noFill/>
                  </a:rPr>
                  <a:t> </a:t>
                </a:r>
              </a:p>
            </p:txBody>
          </p:sp>
        </mc:Fallback>
      </mc:AlternateContent>
      <p:sp>
        <p:nvSpPr>
          <p:cNvPr id="9" name="QB_7_BD.283_1#863ac8a72?vop=1&amp;pid=bf02fff50&amp;color=0,0,0&amp;vtp=1&amp;bbb=1"/>
          <p:cNvSpPr/>
          <p:nvPr/>
        </p:nvSpPr>
        <p:spPr>
          <a:xfrm>
            <a:off x="832104" y="4334877"/>
            <a:ext cx="10533888" cy="4572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（3）装置C中为湿润的石蕊试纸</a:t>
            </a:r>
            <a:r>
              <a:rPr lang="en-US" altLang="zh-CN" sz="1800" b="0" i="0">
                <a:solidFill>
                  <a:srgbClr val="000000"/>
                </a:solidFill>
                <a:latin typeface="微软雅黑" pitchFamily="34" charset="0"/>
                <a:ea typeface="微软雅黑" pitchFamily="34" charset="-122"/>
                <a:cs typeface="微软雅黑" pitchFamily="34" charset="-120"/>
              </a:rPr>
              <a:t>，该处颜色的变化说明氯水具有</a:t>
            </a:r>
            <a:r>
              <a:rPr lang="en-US" altLang="zh-CN" sz="1800" i="0">
                <a:solidFill>
                  <a:srgbClr val="000000"/>
                </a:solidFill>
                <a:latin typeface="SimSun" pitchFamily="34" charset="0"/>
                <a:ea typeface="SimSun" pitchFamily="34" charset="-122"/>
                <a:cs typeface="SimSun" pitchFamily="34" charset="-120"/>
              </a:rPr>
              <a:t>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10" name="QB_7_AN.284_1#863ac8a72.blank?vop=1&amp;pid=bf02fff50&amp;color=0,0,0&amp;vpa=144&amp;vtp=1&amp;bbb=1"/>
          <p:cNvSpPr/>
          <p:nvPr/>
        </p:nvSpPr>
        <p:spPr>
          <a:xfrm>
            <a:off x="7295610" y="4292332"/>
            <a:ext cx="153828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酸性、漂白性</a:t>
            </a:r>
            <a:endParaRPr lang="en-US" altLang="zh-CN" dirty="0">
              <a:solidFill>
                <a:srgbClr val="FF0000"/>
              </a:solidFill>
            </a:endParaRPr>
          </a:p>
        </p:txBody>
      </p:sp>
      <p:sp>
        <p:nvSpPr>
          <p:cNvPr id="11" name="QB_7_BD.285_1#b93701082?vop=1&amp;pid=bf02fff50&amp;color=0,0,0&amp;vtp=1&amp;bbb=1&amp;hb=1"/>
          <p:cNvSpPr/>
          <p:nvPr/>
        </p:nvSpPr>
        <p:spPr>
          <a:xfrm>
            <a:off x="832104" y="4774932"/>
            <a:ext cx="10533888" cy="1219200"/>
          </a:xfrm>
          <a:prstGeom prst="rect">
            <a:avLst/>
          </a:prstGeom>
          <a:noFill/>
          <a:ln/>
        </p:spPr>
        <p:txBody>
          <a:bodyPr wrap="none" lIns="0" tIns="0" rIns="0" bIns="0" rtlCol="0" anchor="t"/>
          <a:lstStyle/>
          <a:p>
            <a:pPr algn="l" latinLnBrk="1">
              <a:lnSpc>
                <a:spcPts val="3200"/>
              </a:lnSpc>
            </a:pPr>
            <a:r>
              <a:rPr lang="en-US" altLang="zh-CN" sz="1800" b="0" i="0" dirty="0">
                <a:solidFill>
                  <a:srgbClr val="000000"/>
                </a:solidFill>
                <a:latin typeface="微软雅黑" pitchFamily="34" charset="0"/>
                <a:ea typeface="微软雅黑" pitchFamily="34" charset="-122"/>
                <a:cs typeface="微软雅黑" pitchFamily="34" charset="-120"/>
              </a:rPr>
              <a:t>（4）该小组为了研究干燥的氯气与金属钠之间的反应，欲在装置</a:t>
            </a:r>
            <a:r>
              <a:rPr lang="en-US" altLang="zh-CN" sz="1800" b="0" i="0">
                <a:solidFill>
                  <a:srgbClr val="000000"/>
                </a:solidFill>
                <a:latin typeface="微软雅黑" pitchFamily="34" charset="0"/>
                <a:ea typeface="微软雅黑" pitchFamily="34" charset="-122"/>
                <a:cs typeface="微软雅黑" pitchFamily="34" charset="-120"/>
              </a:rPr>
              <a:t>C中直接放置一块纯净的金属钠进行实</a:t>
            </a:r>
          </a:p>
          <a:p>
            <a:pPr latinLnBrk="1">
              <a:lnSpc>
                <a:spcPts val="3200"/>
              </a:lnSpc>
            </a:pPr>
            <a:r>
              <a:rPr lang="en-US" altLang="zh-CN" sz="1800" b="0" i="0">
                <a:solidFill>
                  <a:srgbClr val="000000"/>
                </a:solidFill>
                <a:latin typeface="微软雅黑" pitchFamily="34" charset="0"/>
                <a:ea typeface="微软雅黑" pitchFamily="34" charset="-122"/>
                <a:cs typeface="微软雅黑" pitchFamily="34" charset="-120"/>
              </a:rPr>
              <a:t>验</a:t>
            </a:r>
            <a:r>
              <a:rPr lang="en-US" altLang="zh-CN" sz="1800" b="0" i="0" dirty="0">
                <a:solidFill>
                  <a:srgbClr val="000000"/>
                </a:solidFill>
                <a:latin typeface="微软雅黑" pitchFamily="34" charset="0"/>
                <a:ea typeface="微软雅黑" pitchFamily="34" charset="-122"/>
                <a:cs typeface="微软雅黑" pitchFamily="34" charset="-120"/>
              </a:rPr>
              <a:t>，该方案存在不妥之处，</a:t>
            </a:r>
            <a:r>
              <a:rPr lang="en-US" altLang="zh-CN" sz="1800" b="0" i="0">
                <a:solidFill>
                  <a:srgbClr val="000000"/>
                </a:solidFill>
                <a:latin typeface="微软雅黑" pitchFamily="34" charset="0"/>
                <a:ea typeface="微软雅黑" pitchFamily="34" charset="-122"/>
                <a:cs typeface="微软雅黑" pitchFamily="34" charset="-120"/>
              </a:rPr>
              <a:t>请你指出不妥之处并改正：</a:t>
            </a:r>
            <a:r>
              <a:rPr lang="en-US" altLang="zh-CN" sz="1800" i="0">
                <a:solidFill>
                  <a:srgbClr val="000000"/>
                </a:solidFill>
                <a:latin typeface="SimSun" pitchFamily="34" charset="0"/>
                <a:ea typeface="SimSun" pitchFamily="34" charset="-122"/>
                <a:cs typeface="SimSun" pitchFamily="34" charset="-120"/>
              </a:rPr>
              <a:t>____________________________________________</a:t>
            </a:r>
          </a:p>
          <a:p>
            <a:pPr latinLnBrk="1">
              <a:lnSpc>
                <a:spcPts val="3200"/>
              </a:lnSpc>
            </a:pPr>
            <a:r>
              <a:rPr lang="en-US" altLang="zh-CN" i="0">
                <a:solidFill>
                  <a:srgbClr val="000000"/>
                </a:solidFill>
                <a:latin typeface="SimSun" pitchFamily="34" charset="0"/>
                <a:ea typeface="SimSun" pitchFamily="34" charset="-122"/>
                <a:cs typeface="SimSun" pitchFamily="34" charset="-120"/>
              </a:rPr>
              <a:t>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p:sp>
        <p:nvSpPr>
          <p:cNvPr id="12" name="QB_7_AN.286_1#b93701082.blank?vop=1&amp;pid=bf02fff50&amp;color=0,0,0&amp;vpa=145&amp;vtp=1&amp;bbb=1&amp;hb=1"/>
          <p:cNvSpPr/>
          <p:nvPr/>
        </p:nvSpPr>
        <p:spPr>
          <a:xfrm>
            <a:off x="832104" y="5146407"/>
            <a:ext cx="10531904" cy="812800"/>
          </a:xfrm>
          <a:prstGeom prst="rect">
            <a:avLst/>
          </a:prstGeom>
          <a:noFill/>
          <a:ln/>
        </p:spPr>
        <p:txBody>
          <a:bodyPr wrap="square" lIns="0" tIns="0" rIns="0" bIns="0" rtlCol="0" anchor="t"/>
          <a:lstStyle/>
          <a:p>
            <a:pPr latinLnBrk="1">
              <a:lnSpc>
                <a:spcPts val="3200"/>
              </a:lnSpc>
            </a:pPr>
            <a:r>
              <a:rPr lang="en-US" altLang="zh-CN" b="0" i="0">
                <a:solidFill>
                  <a:srgbClr val="FF0000"/>
                </a:solidFill>
                <a:latin typeface="SimSun" panose="02010600030101010101" pitchFamily="2" charset="-122"/>
                <a:ea typeface="微软雅黑" pitchFamily="34" charset="-122"/>
                <a:cs typeface="微软雅黑" pitchFamily="34" charset="-120"/>
              </a:rPr>
              <a:t>                                                 </a:t>
            </a:r>
            <a:r>
              <a:rPr lang="en-US" altLang="zh-CN" b="0" i="0">
                <a:solidFill>
                  <a:srgbClr val="FF0000"/>
                </a:solidFill>
                <a:latin typeface="微软雅黑" pitchFamily="34" charset="0"/>
                <a:ea typeface="微软雅黑" pitchFamily="34" charset="-122"/>
                <a:cs typeface="微软雅黑" pitchFamily="34" charset="-120"/>
              </a:rPr>
              <a:t>氯气和钠反应需要干燥的氯气</a:t>
            </a:r>
            <a:r>
              <a:rPr lang="en-US" altLang="zh-CN" b="0" i="0" dirty="0">
                <a:solidFill>
                  <a:srgbClr val="FF0000"/>
                </a:solidFill>
                <a:latin typeface="微软雅黑" pitchFamily="34" charset="0"/>
                <a:ea typeface="微软雅黑" pitchFamily="34" charset="-122"/>
                <a:cs typeface="微软雅黑" pitchFamily="34" charset="-120"/>
              </a:rPr>
              <a:t>，需要在B和</a:t>
            </a:r>
            <a:r>
              <a:rPr lang="en-US" altLang="zh-CN" b="0" i="0">
                <a:solidFill>
                  <a:srgbClr val="FF0000"/>
                </a:solidFill>
                <a:latin typeface="微软雅黑" pitchFamily="34" charset="0"/>
                <a:ea typeface="微软雅黑" pitchFamily="34" charset="-122"/>
                <a:cs typeface="微软雅黑" pitchFamily="34" charset="-120"/>
              </a:rPr>
              <a:t>C之间</a:t>
            </a:r>
          </a:p>
          <a:p>
            <a:pPr latinLnBrk="1">
              <a:lnSpc>
                <a:spcPts val="3200"/>
              </a:lnSpc>
            </a:pPr>
            <a:r>
              <a:rPr lang="en-US" altLang="zh-CN" b="0" i="0">
                <a:solidFill>
                  <a:srgbClr val="FF0000"/>
                </a:solidFill>
                <a:latin typeface="微软雅黑" pitchFamily="34" charset="0"/>
                <a:ea typeface="微软雅黑" pitchFamily="34" charset="-122"/>
                <a:cs typeface="微软雅黑" pitchFamily="34" charset="-120"/>
              </a:rPr>
              <a:t>加一个盛有浓硫酸的洗气瓶来干燥氯气</a:t>
            </a:r>
            <a:endParaRPr lang="en-US" altLang="zh-CN" dirty="0">
              <a:solidFill>
                <a:srgbClr val="FF0000"/>
              </a:solidFill>
            </a:endParaRPr>
          </a:p>
        </p:txBody>
      </p:sp>
      <p:sp>
        <p:nvSpPr>
          <p:cNvPr id="13" name="QB_7_BD.280_1#bb5e2df69?htil=16&amp;sp=1&amp;vop=1&amp;pid=bf02fff50&amp;color=0,0,0&amp;vtp=1&amp;bbb=1&amp;hb=1&amp;hs=1"/>
          <p:cNvSpPr/>
          <p:nvPr/>
        </p:nvSpPr>
        <p:spPr>
          <a:xfrm>
            <a:off x="827992" y="3984745"/>
            <a:ext cx="10536017" cy="406400"/>
          </a:xfrm>
          <a:prstGeom prst="rect">
            <a:avLst/>
          </a:prstGeom>
          <a:noFill/>
          <a:ln/>
        </p:spPr>
        <p:txBody>
          <a:bodyPr wrap="none" lIns="0" tIns="0" rIns="0" bIns="0" rtlCol="0" anchor="t"/>
          <a:lstStyle/>
          <a:p>
            <a:pPr latinLnBrk="1">
              <a:lnSpc>
                <a:spcPts val="3200"/>
              </a:lnSpc>
            </a:pPr>
            <a:r>
              <a:rPr lang="en-US" altLang="zh-CN" b="0" i="0">
                <a:solidFill>
                  <a:srgbClr val="000000"/>
                </a:solidFill>
                <a:latin typeface="微软雅黑" pitchFamily="34" charset="0"/>
                <a:ea typeface="微软雅黑" pitchFamily="34" charset="-122"/>
                <a:cs typeface="微软雅黑" pitchFamily="34" charset="-120"/>
              </a:rPr>
              <a:t>其中氧化剂与还原剂的个数之比为</a:t>
            </a:r>
            <a:r>
              <a:rPr lang="en-US" altLang="zh-CN" i="0">
                <a:solidFill>
                  <a:srgbClr val="000000"/>
                </a:solidFill>
                <a:latin typeface="SimSun" pitchFamily="34" charset="0"/>
                <a:ea typeface="SimSun" pitchFamily="34" charset="-122"/>
                <a:cs typeface="SimSun" pitchFamily="34" charset="-120"/>
              </a:rPr>
              <a:t>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additive="base">
                                        <p:cTn id="1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bg/>
                                          </p:spTgt>
                                        </p:tgtEl>
                                        <p:attrNameLst>
                                          <p:attrName>style.visibility</p:attrName>
                                        </p:attrNameLst>
                                      </p:cBhvr>
                                      <p:to>
                                        <p:strVal val="visible"/>
                                      </p:to>
                                    </p:set>
                                    <p:anim calcmode="lin" valueType="num">
                                      <p:cBhvr additive="base">
                                        <p:cTn id="21"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7">
                                            <p:bg/>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 calcmode="lin" valueType="num">
                                      <p:cBhvr additive="base">
                                        <p:cTn id="3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8">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 calcmode="lin" valueType="num">
                                      <p:cBhvr additive="base">
                                        <p:cTn id="3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bg/>
                                          </p:spTgt>
                                        </p:tgtEl>
                                        <p:attrNameLst>
                                          <p:attrName>style.visibility</p:attrName>
                                        </p:attrNameLst>
                                      </p:cBhvr>
                                      <p:to>
                                        <p:strVal val="visible"/>
                                      </p:to>
                                    </p:set>
                                    <p:anim calcmode="lin" valueType="num">
                                      <p:cBhvr additive="base">
                                        <p:cTn id="4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10">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 calcmode="lin" valueType="num">
                                      <p:cBhvr additive="base">
                                        <p:cTn id="4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2">
                                            <p:bg/>
                                          </p:spTgt>
                                        </p:tgtEl>
                                        <p:attrNameLst>
                                          <p:attrName>style.visibility</p:attrName>
                                        </p:attrNameLst>
                                      </p:cBhvr>
                                      <p:to>
                                        <p:strVal val="visible"/>
                                      </p:to>
                                    </p:set>
                                    <p:anim calcmode="lin" valueType="num">
                                      <p:cBhvr additive="base">
                                        <p:cTn id="51"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bg/>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2">
                                            <p:txEl>
                                              <p:pRg st="0" end="0"/>
                                            </p:txEl>
                                          </p:spTgt>
                                        </p:tgtEl>
                                        <p:attrNameLst>
                                          <p:attrName>style.visibility</p:attrName>
                                        </p:attrNameLst>
                                      </p:cBhvr>
                                      <p:to>
                                        <p:strVal val="visible"/>
                                      </p:to>
                                    </p:set>
                                    <p:anim calcmode="lin" valueType="num">
                                      <p:cBhvr additive="base">
                                        <p:cTn id="5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2">
                                            <p:txEl>
                                              <p:pRg st="1" end="1"/>
                                            </p:txEl>
                                          </p:spTgt>
                                        </p:tgtEl>
                                        <p:attrNameLst>
                                          <p:attrName>style.visibility</p:attrName>
                                        </p:attrNameLst>
                                      </p:cBhvr>
                                      <p:to>
                                        <p:strVal val="visible"/>
                                      </p:to>
                                    </p:set>
                                    <p:anim calcmode="lin" valueType="num">
                                      <p:cBhvr additive="base">
                                        <p:cTn id="59"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P spid="10" grpId="0" build="p" animBg="1"/>
      <p:bldP spid="1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6_BD.26_1#3e4459900?vop=1&amp;pid=f06bedf9a&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下列物质按溶液、浊液、</a:t>
            </a:r>
            <a:r>
              <a:rPr lang="en-US" altLang="zh-CN" sz="1800" b="0" i="0">
                <a:solidFill>
                  <a:srgbClr val="000000"/>
                </a:solidFill>
                <a:latin typeface="微软雅黑" pitchFamily="34" charset="0"/>
                <a:ea typeface="微软雅黑" pitchFamily="34" charset="-122"/>
                <a:cs typeface="微软雅黑" pitchFamily="34" charset="-120"/>
              </a:rPr>
              <a:t>胶体的顺序排列正确的是(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6_AN.27_1#3e4459900.bracket?vop=1&amp;pid=f06bedf9a&amp;color=0,0,0&amp;vpa=17&amp;vtp=1"/>
          <p:cNvSpPr/>
          <p:nvPr/>
        </p:nvSpPr>
        <p:spPr>
          <a:xfrm>
            <a:off x="6057360" y="1075817"/>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4" name="QC_6_BD.26_2#3e4459900.choices?vop=1&amp;pid=f06bedf9a&amp;color=0,0,0&amp;vtp=1&amp;bbb=1"/>
              <p:cNvSpPr/>
              <p:nvPr/>
            </p:nvSpPr>
            <p:spPr>
              <a:xfrm>
                <a:off x="832104" y="1529771"/>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苏打水、牛奶</a:t>
                </a:r>
                <a:r>
                  <a:rPr lang="en-US" altLang="zh-CN" sz="1800" b="0" i="0">
                    <a:solidFill>
                      <a:srgbClr val="000000"/>
                    </a:solidFill>
                    <a:latin typeface="微软雅黑" pitchFamily="34" charset="0"/>
                    <a:ea typeface="微软雅黑" pitchFamily="34" charset="-122"/>
                    <a:cs typeface="微软雅黑" pitchFamily="34" charset="-120"/>
                  </a:rPr>
                  <a:t>、豆浆</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碘酒、泥水、血液</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白糖水、食盐水</a:t>
                </a:r>
                <a:r>
                  <a:rPr lang="en-US" altLang="zh-CN" sz="1800" b="0" i="0">
                    <a:solidFill>
                      <a:srgbClr val="000000"/>
                    </a:solidFill>
                    <a:latin typeface="微软雅黑" pitchFamily="34" charset="0"/>
                    <a:ea typeface="微软雅黑" pitchFamily="34" charset="-122"/>
                    <a:cs typeface="微软雅黑" pitchFamily="34" charset="-120"/>
                  </a:rPr>
                  <a:t>、茶叶水</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悬浊液、澄清石灰水、石灰浆</a:t>
                </a:r>
                <a:endParaRPr lang="en-US" altLang="zh-CN" sz="1800" dirty="0"/>
              </a:p>
            </p:txBody>
          </p:sp>
        </mc:Choice>
        <mc:Fallback xmlns="">
          <p:sp>
            <p:nvSpPr>
              <p:cNvPr id="4" name="QC_6_BD.26_2#3e4459900.choices?vop=1&amp;pid=f06bedf9a&amp;color=0,0,0&amp;vtp=1&amp;bbb=1"/>
              <p:cNvSpPr>
                <a:spLocks noRot="1" noChangeAspect="1" noMove="1" noResize="1" noEditPoints="1" noAdjustHandles="1" noChangeArrowheads="1" noChangeShapeType="1" noTextEdit="1"/>
              </p:cNvSpPr>
              <p:nvPr/>
            </p:nvSpPr>
            <p:spPr>
              <a:xfrm>
                <a:off x="832104" y="1529771"/>
                <a:ext cx="10533888" cy="838200"/>
              </a:xfrm>
              <a:prstGeom prst="rect">
                <a:avLst/>
              </a:prstGeom>
              <a:blipFill>
                <a:blip r:embed="rId3"/>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287_1#d2bb4d2ba?vop=1&amp;pid=ff6c09bec&amp;color=0,0,0&amp;vtp=1&amp;bt=1&amp;bbb=1"/>
              <p:cNvSpPr/>
              <p:nvPr/>
            </p:nvSpPr>
            <p:spPr>
              <a:xfrm>
                <a:off x="832104" y="1078992"/>
                <a:ext cx="10533888" cy="508000"/>
              </a:xfrm>
              <a:prstGeom prst="rect">
                <a:avLst/>
              </a:prstGeom>
              <a:noFill/>
              <a:ln/>
            </p:spPr>
            <p:txBody>
              <a:bodyPr wrap="none" lIns="0" tIns="0" rIns="0" bIns="0" rtlCol="0" anchor="t"/>
              <a:lstStyle/>
              <a:p>
                <a:pPr algn="l" latinLnBrk="1">
                  <a:lnSpc>
                    <a:spcPts val="40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可用于处理含</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a:solidFill>
                      <a:srgbClr val="000000"/>
                    </a:solidFill>
                    <a:latin typeface="微软雅黑" pitchFamily="34" charset="0"/>
                    <a:ea typeface="微软雅黑" pitchFamily="34" charset="-122"/>
                    <a:cs typeface="微软雅黑" pitchFamily="34" charset="-120"/>
                  </a:rPr>
                  <a:t>的污水：</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xmlns="">
          <p:sp>
            <p:nvSpPr>
              <p:cNvPr id="2" name="QC_5_BD.287_1#d2bb4d2ba?vop=1&amp;pid=ff6c09bec&amp;color=0,0,0&amp;vtp=1&amp;bt=1&amp;bbb=1"/>
              <p:cNvSpPr>
                <a:spLocks noRot="1" noChangeAspect="1" noMove="1" noResize="1" noEditPoints="1" noAdjustHandles="1" noChangeArrowheads="1" noChangeShapeType="1" noTextEdit="1"/>
              </p:cNvSpPr>
              <p:nvPr/>
            </p:nvSpPr>
            <p:spPr>
              <a:xfrm>
                <a:off x="832104" y="1078992"/>
                <a:ext cx="10533888" cy="508000"/>
              </a:xfrm>
              <a:prstGeom prst="rect">
                <a:avLst/>
              </a:prstGeom>
              <a:blipFill>
                <a:blip r:embed="rId3"/>
                <a:stretch>
                  <a:fillRect l="-810" b="-14458"/>
                </a:stretch>
              </a:blipFill>
              <a:ln/>
            </p:spPr>
            <p:txBody>
              <a:bodyPr/>
              <a:lstStyle/>
              <a:p>
                <a:r>
                  <a:rPr lang="zh-CN" altLang="en-US">
                    <a:noFill/>
                  </a:rPr>
                  <a:t> </a:t>
                </a:r>
              </a:p>
            </p:txBody>
          </p:sp>
        </mc:Fallback>
      </mc:AlternateContent>
      <p:sp>
        <p:nvSpPr>
          <p:cNvPr id="3" name="QC_5_AN.288_1#d2bb4d2ba.bracket?vop=1&amp;pid=ff6c09bec&amp;color=0,0,0&amp;vpa=146&amp;vtp=1"/>
          <p:cNvSpPr/>
          <p:nvPr/>
        </p:nvSpPr>
        <p:spPr>
          <a:xfrm>
            <a:off x="9789320" y="1075690"/>
            <a:ext cx="327025" cy="508000"/>
          </a:xfrm>
          <a:prstGeom prst="rect">
            <a:avLst/>
          </a:prstGeom>
          <a:noFill/>
          <a:ln/>
        </p:spPr>
        <p:txBody>
          <a:bodyPr wrap="none" lIns="0" tIns="0" rIns="0" bIns="0" rtlCol="0" anchor="t"/>
          <a:lstStyle/>
          <a:p>
            <a:pPr algn="ctr" latinLnBrk="1">
              <a:lnSpc>
                <a:spcPts val="40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5_BD.287_2#d2bb4d2ba.choices?vop=1&amp;pid=ff6c09bec&amp;color=0,0,0&amp;vtp=1&amp;bbb=1"/>
              <p:cNvSpPr/>
              <p:nvPr/>
            </p:nvSpPr>
            <p:spPr>
              <a:xfrm>
                <a:off x="832104" y="1533398"/>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该反应中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被氧化</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生成物中有一种既非氧化产物，也非还原产物</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由该反应可判断还原性强弱：</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&lt;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287_2#d2bb4d2ba.choices?vop=1&amp;pid=ff6c09bec&amp;color=0,0,0&amp;vtp=1&amp;bbb=1"/>
              <p:cNvSpPr>
                <a:spLocks noRot="1" noChangeAspect="1" noMove="1" noResize="1" noEditPoints="1" noAdjustHandles="1" noChangeArrowheads="1" noChangeShapeType="1" noTextEdit="1"/>
              </p:cNvSpPr>
              <p:nvPr/>
            </p:nvSpPr>
            <p:spPr>
              <a:xfrm>
                <a:off x="832104" y="1533398"/>
                <a:ext cx="10533888" cy="1257300"/>
              </a:xfrm>
              <a:prstGeom prst="rect">
                <a:avLst/>
              </a:prstGeom>
              <a:blipFill>
                <a:blip r:embed="rId4"/>
                <a:stretch>
                  <a:fillRect l="-1389" b="-7282"/>
                </a:stretch>
              </a:blipFill>
              <a:ln/>
            </p:spPr>
            <p:txBody>
              <a:bodyPr/>
              <a:lstStyle/>
              <a:p>
                <a:r>
                  <a:rPr lang="zh-CN" altLang="en-US">
                    <a:noFill/>
                  </a:rPr>
                  <a:t> </a:t>
                </a:r>
              </a:p>
            </p:txBody>
          </p:sp>
        </mc:Fallback>
      </mc:AlternateContent>
      <p:sp>
        <p:nvSpPr>
          <p:cNvPr id="5" name="QC_5_BD.287_3#d2bb4d2ba.choices?vop=1&amp;pid=ff6c09bec&amp;color=0,0,0&amp;vtp=1&amp;bbb=1"/>
          <p:cNvSpPr/>
          <p:nvPr/>
        </p:nvSpPr>
        <p:spPr>
          <a:xfrm>
            <a:off x="832104" y="2777998"/>
            <a:ext cx="10531904" cy="1003300"/>
          </a:xfrm>
          <a:prstGeom prst="rect">
            <a:avLst/>
          </a:prstGeom>
          <a:noFill/>
          <a:ln/>
        </p:spPr>
        <p:txBody>
          <a:bodyPr wrap="none" lIns="0" tIns="0" rIns="0" bIns="0" rtlCol="0" anchor="t"/>
          <a:lstStyle/>
          <a:p>
            <a:pPr algn="l" latinLnBrk="1">
              <a:lnSpc>
                <a:spcPts val="7900"/>
              </a:lnSpc>
            </a:pPr>
            <a:r>
              <a:rPr lang="en-US" altLang="zh-CN" sz="1800" b="0" i="0" dirty="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以下方程式可表示反应中电子转移情况：</a:t>
            </a:r>
            <a:r>
              <a:rPr lang="en-US" altLang="zh-CN" sz="44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6" name="QC_5_BD.287_3#d2bb4d2ba.choice_image?vop=1&amp;pid=ff6c09bec&amp;color=0,0,0&amp;tib=255,255,255&amp;iip=9&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280502" y="2780284"/>
            <a:ext cx="2734056" cy="101498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289_1#0c08161fa?sp=1&amp;vop=1&amp;pid=ff6c09bec&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2023年9月12日，“天舟五号”货运飞船再入大气层。“天舟五号”</a:t>
                </a:r>
                <a:r>
                  <a:rPr lang="en-US" altLang="zh-CN" sz="1800" b="0" i="0">
                    <a:solidFill>
                      <a:srgbClr val="000000"/>
                    </a:solidFill>
                    <a:latin typeface="微软雅黑" pitchFamily="34" charset="0"/>
                    <a:ea typeface="微软雅黑" pitchFamily="34" charset="-122"/>
                    <a:cs typeface="微软雅黑" pitchFamily="34" charset="-120"/>
                  </a:rPr>
                  <a:t>飞船的天线由钛镍记忆合金制造，</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工业上用钛酸亚铁</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FeTiO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冶炼钛的原理如下。</a:t>
                </a:r>
                <a:r>
                  <a:rPr lang="en-US" altLang="zh-CN" b="0" i="0">
                    <a:solidFill>
                      <a:srgbClr val="000000"/>
                    </a:solidFill>
                    <a:latin typeface="微软雅黑" pitchFamily="34" charset="0"/>
                    <a:ea typeface="微软雅黑" pitchFamily="34" charset="-122"/>
                    <a:cs typeface="微软雅黑" pitchFamily="34" charset="-120"/>
                  </a:rPr>
                  <a:t>下列有关说法正确的是(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xmlns="">
          <p:sp>
            <p:nvSpPr>
              <p:cNvPr id="2" name="QC_5_BD.289_1#0c08161fa?sp=1&amp;vop=1&amp;pid=ff6c09bec&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
        <p:nvSpPr>
          <p:cNvPr id="3" name="QC_5_AN.290_1#0c08161fa.bracket?vop=1&amp;pid=ff6c09bec&amp;color=0,0,0&amp;vpa=147&amp;vtp=1"/>
          <p:cNvSpPr/>
          <p:nvPr/>
        </p:nvSpPr>
        <p:spPr>
          <a:xfrm>
            <a:off x="8065484" y="1506720"/>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xmlns:a14="http://schemas.microsoft.com/office/drawing/2010/main">
        <mc:Choice Requires="a14">
          <p:sp>
            <p:nvSpPr>
              <p:cNvPr id="4" name="QC_5_BD.289_2#0c08161fa?vop=1&amp;pid=ff6c09bec&amp;color=0,0,0&amp;vtp=1&amp;bbb=1"/>
              <p:cNvSpPr/>
              <p:nvPr/>
            </p:nvSpPr>
            <p:spPr>
              <a:xfrm>
                <a:off x="832104" y="1914644"/>
                <a:ext cx="10533888" cy="10541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①高温下：</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FeTiO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TiCl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4600"/>
                  </a:lnSpc>
                </a:pPr>
                <a:r>
                  <a:rPr lang="en-US" altLang="zh-CN" b="0" i="0">
                    <a:solidFill>
                      <a:srgbClr val="000000"/>
                    </a:solidFill>
                    <a:latin typeface="微软雅黑" pitchFamily="34" charset="0"/>
                    <a:ea typeface="微软雅黑" pitchFamily="34" charset="-122"/>
                    <a:cs typeface="微软雅黑" pitchFamily="34" charset="-120"/>
                  </a:rPr>
                  <a:t>②</a:t>
                </a:r>
                <a:r>
                  <a:rPr lang="en-US" altLang="zh-CN" sz="1800" b="0" i="0" dirty="0">
                    <a:solidFill>
                      <a:srgbClr val="000000"/>
                    </a:solidFill>
                    <a:latin typeface="微软雅黑" pitchFamily="34" charset="0"/>
                    <a:ea typeface="微软雅黑" pitchFamily="34" charset="-122"/>
                    <a:cs typeface="微软雅黑" pitchFamily="34" charset="-120"/>
                  </a:rPr>
                  <a:t>在高温和氩气氛围中：</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TiCl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r>
                            <a:rPr lang="en-US" altLang="zh-CN" sz="1800" b="0" baseline="-2000">
                              <a:solidFill>
                                <a:srgbClr val="000000"/>
                              </a:solidFill>
                              <a:latin typeface="Cambria Math" panose="02040503050406030204" pitchFamily="18" charset="0"/>
                            </a:rPr>
                            <m:t>高温</m:t>
                          </m:r>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氩气</m:t>
                                  </m:r>
                                </m:e>
                              </m:bar>
                            </m:e>
                          </m:ba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Ti</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5_BD.289_2#0c08161fa?vop=1&amp;pid=ff6c09bec&amp;color=0,0,0&amp;vtp=1&amp;bbb=1"/>
              <p:cNvSpPr>
                <a:spLocks noRot="1" noChangeAspect="1" noMove="1" noResize="1" noEditPoints="1" noAdjustHandles="1" noChangeArrowheads="1" noChangeShapeType="1" noTextEdit="1"/>
              </p:cNvSpPr>
              <p:nvPr/>
            </p:nvSpPr>
            <p:spPr>
              <a:xfrm>
                <a:off x="832104" y="1914644"/>
                <a:ext cx="10533888" cy="1054100"/>
              </a:xfrm>
              <a:prstGeom prst="rect">
                <a:avLst/>
              </a:prstGeom>
              <a:blipFill>
                <a:blip r:embed="rId4"/>
                <a:stretch>
                  <a:fillRect l="-1389" t="-1156" b="-173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5_BD.289_3#0c08161fa.choices?vop=1&amp;pid=ff6c09bec&amp;color=0,0,0&amp;vtp=1&amp;bbb=1"/>
              <p:cNvSpPr/>
              <p:nvPr/>
            </p:nvSpPr>
            <p:spPr>
              <a:xfrm>
                <a:off x="832104" y="2968744"/>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反应①中化合价变化的元素只有C、</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反应①中氧化剂与还原剂的物质的量之比为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7:6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由反应②可知</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800" b="0" i="0" dirty="0">
                    <a:solidFill>
                      <a:srgbClr val="000000"/>
                    </a:solidFill>
                    <a:latin typeface="微软雅黑" pitchFamily="34" charset="0"/>
                    <a:ea typeface="微软雅黑" pitchFamily="34" charset="-122"/>
                    <a:cs typeface="微软雅黑" pitchFamily="34" charset="-120"/>
                  </a:rPr>
                  <a:t>失电子的能力强于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Ti</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反应①②中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均被还原</a:t>
                </a:r>
                <a:endParaRPr lang="en-US" altLang="zh-CN" sz="1800" dirty="0"/>
              </a:p>
            </p:txBody>
          </p:sp>
        </mc:Choice>
        <mc:Fallback xmlns="">
          <p:sp>
            <p:nvSpPr>
              <p:cNvPr id="5" name="QC_5_BD.289_3#0c08161fa.choices?vop=1&amp;pid=ff6c09bec&amp;color=0,0,0&amp;vtp=1&amp;bbb=1"/>
              <p:cNvSpPr>
                <a:spLocks noRot="1" noChangeAspect="1" noMove="1" noResize="1" noEditPoints="1" noAdjustHandles="1" noChangeArrowheads="1" noChangeShapeType="1" noTextEdit="1"/>
              </p:cNvSpPr>
              <p:nvPr/>
            </p:nvSpPr>
            <p:spPr>
              <a:xfrm>
                <a:off x="832104" y="2968744"/>
                <a:ext cx="10533888" cy="838200"/>
              </a:xfrm>
              <a:prstGeom prst="rect">
                <a:avLst/>
              </a:prstGeom>
              <a:blipFill>
                <a:blip r:embed="rId5"/>
                <a:stretch>
                  <a:fillRect l="-1389"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QC_5_BD.291_1#1305ff434?sp=1&amp;vop=1&amp;pid=ff6c09bec&amp;color=0,0,0&amp;vtp=1&amp;bt=1&amp;bbb=1"/>
          <p:cNvSpPr/>
          <p:nvPr/>
        </p:nvSpPr>
        <p:spPr>
          <a:xfrm>
            <a:off x="832104" y="1078991"/>
            <a:ext cx="10533888" cy="4191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新情境</a:t>
            </a:r>
            <a:r>
              <a:rPr lang="en-US" altLang="zh-CN" sz="1800" b="0" i="0" dirty="0">
                <a:solidFill>
                  <a:srgbClr val="000000"/>
                </a:solidFill>
                <a:latin typeface="微软雅黑" pitchFamily="34" charset="0"/>
                <a:ea typeface="微软雅黑" pitchFamily="34" charset="-122"/>
                <a:cs typeface="微软雅黑" pitchFamily="34" charset="-120"/>
              </a:rPr>
              <a:t>在稀硫酸中发生反应的几种粒子的转化关系如图所示，</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5_AN.292_1#1305ff434.bracket?vop=1&amp;pid=ff6c09bec&amp;color=0,0,0&amp;vpa=148&amp;vtp=1"/>
          <p:cNvSpPr/>
          <p:nvPr/>
        </p:nvSpPr>
        <p:spPr>
          <a:xfrm>
            <a:off x="9016460" y="1078864"/>
            <a:ext cx="331788"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p:pic>
        <p:nvPicPr>
          <p:cNvPr id="4" name="QC_5_BD.291_2#1305ff434?htil=17&amp;vop=1&amp;pid=ff6c09be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31936" y="1587373"/>
            <a:ext cx="2743200" cy="114300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291_3#1305ff434.choices?htil=17&amp;vop=1&amp;pid=ff6c09bec&amp;color=0,0,0&amp;vtp=1&amp;bbb=1"/>
              <p:cNvSpPr/>
              <p:nvPr/>
            </p:nvSpPr>
            <p:spPr>
              <a:xfrm>
                <a:off x="832104" y="1494719"/>
                <a:ext cx="7708392" cy="1524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a:t>
                </a:r>
                <a:r>
                  <a:rPr lang="en-US" altLang="zh-CN" sz="1800" b="0" i="0">
                    <a:solidFill>
                      <a:srgbClr val="000000"/>
                    </a:solidFill>
                    <a:latin typeface="微软雅黑" pitchFamily="34" charset="0"/>
                    <a:ea typeface="微软雅黑" pitchFamily="34" charset="-122"/>
                    <a:cs typeface="微软雅黑" pitchFamily="34" charset="-120"/>
                  </a:rPr>
                  <a:t>1中氧化产物为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氧化性：</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a:t>
                </a:r>
                <a:r>
                  <a:rPr lang="en-US" altLang="zh-CN" sz="1800" b="0" i="0">
                    <a:solidFill>
                      <a:srgbClr val="000000"/>
                    </a:solidFill>
                    <a:latin typeface="微软雅黑" pitchFamily="34" charset="0"/>
                    <a:ea typeface="微软雅黑" pitchFamily="34" charset="-122"/>
                    <a:cs typeface="微软雅黑" pitchFamily="34" charset="-120"/>
                  </a:rPr>
                  <a:t>2的氧化剂为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800" b="0" i="0">
                    <a:solidFill>
                      <a:srgbClr val="000000"/>
                    </a:solidFill>
                    <a:latin typeface="微软雅黑" pitchFamily="34" charset="0"/>
                    <a:ea typeface="微软雅黑" pitchFamily="34" charset="-122"/>
                    <a:cs typeface="微软雅黑" pitchFamily="34" charset="-120"/>
                  </a:rPr>
                  <a:t>，还原产物为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从氧化还原反应角度推测可能会发生反应：</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5" name="QC_5_BD.291_3#1305ff434.choices?htil=17&amp;vop=1&amp;pid=ff6c09bec&amp;color=0,0,0&amp;vtp=1&amp;bbb=1"/>
              <p:cNvSpPr>
                <a:spLocks noRot="1" noChangeAspect="1" noMove="1" noResize="1" noEditPoints="1" noAdjustHandles="1" noChangeArrowheads="1" noChangeShapeType="1" noTextEdit="1"/>
              </p:cNvSpPr>
              <p:nvPr/>
            </p:nvSpPr>
            <p:spPr>
              <a:xfrm>
                <a:off x="832104" y="1494719"/>
                <a:ext cx="7708392" cy="1524000"/>
              </a:xfrm>
              <a:prstGeom prst="rect">
                <a:avLst/>
              </a:prstGeom>
              <a:blipFill>
                <a:blip r:embed="rId4"/>
                <a:stretch>
                  <a:fillRect l="-1899" t="-800" b="-68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B7A56-8AFA-8BD3-D120-F1B27DC420EE}"/>
            </a:ext>
          </a:extLst>
        </p:cNvPr>
        <p:cNvGrpSpPr/>
        <p:nvPr/>
      </p:nvGrpSpPr>
      <p:grpSpPr>
        <a:xfrm>
          <a:off x="0" y="0"/>
          <a:ext cx="0" cy="0"/>
          <a:chOff x="0" y="0"/>
          <a:chExt cx="0" cy="0"/>
        </a:xfrm>
      </p:grpSpPr>
      <p:pic>
        <p:nvPicPr>
          <p:cNvPr id="6" name="QC_5_BD.293_1#3fd729eca?htil=18&amp;vop=1&amp;pid=ff6c09bec&amp;color=0,0,0&amp;tib=255,255,255&amp;vtp=1" descr="preencoded.png">
            <a:extLst>
              <a:ext uri="{FF2B5EF4-FFF2-40B4-BE49-F238E27FC236}">
                <a16:creationId xmlns:a16="http://schemas.microsoft.com/office/drawing/2014/main" id="{6643CD5C-D2F7-4999-D616-186DA1B7774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037576" y="1364627"/>
            <a:ext cx="3328416" cy="216712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5_BD.293_2#3fd729eca?htil=18&amp;sp=1&amp;vop=1&amp;pid=ff6c09bec&amp;color=0,0,0&amp;vtp=1&amp;bbb=1&amp;hb=1">
                <a:extLst>
                  <a:ext uri="{FF2B5EF4-FFF2-40B4-BE49-F238E27FC236}">
                    <a16:creationId xmlns:a16="http://schemas.microsoft.com/office/drawing/2014/main" id="{890B830B-3FFF-4F94-FD71-B959F34C8BE9}"/>
                  </a:ext>
                </a:extLst>
              </p:cNvPr>
              <p:cNvSpPr/>
              <p:nvPr/>
            </p:nvSpPr>
            <p:spPr>
              <a:xfrm>
                <a:off x="832104" y="1273187"/>
                <a:ext cx="7114032" cy="1524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锰酸钾</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在浓强碱溶液中可稳定存在</a:t>
                </a:r>
                <a:r>
                  <a:rPr lang="en-US" altLang="zh-CN" sz="1800" b="0" i="0">
                    <a:solidFill>
                      <a:srgbClr val="000000"/>
                    </a:solidFill>
                    <a:latin typeface="微软雅黑" pitchFamily="34" charset="0"/>
                    <a:ea typeface="微软雅黑" pitchFamily="34" charset="-122"/>
                    <a:cs typeface="微软雅黑" pitchFamily="34" charset="-120"/>
                  </a:rPr>
                  <a:t>，碱性减弱时易发生反</a:t>
                </a:r>
              </a:p>
              <a:p>
                <a:pPr latinLnBrk="1">
                  <a:lnSpc>
                    <a:spcPts val="3000"/>
                  </a:lnSpc>
                </a:pPr>
                <a:r>
                  <a:rPr lang="en-US" altLang="zh-CN" sz="1800" b="0" i="0">
                    <a:solidFill>
                      <a:srgbClr val="000000"/>
                    </a:solidFill>
                    <a:latin typeface="微软雅黑" pitchFamily="34" charset="0"/>
                    <a:ea typeface="微软雅黑" pitchFamily="34" charset="-122"/>
                    <a:cs typeface="微软雅黑" pitchFamily="34" charset="-120"/>
                  </a:rPr>
                  <a:t>应</a:t>
                </a:r>
                <a:r>
                  <a:rPr lang="en-US" altLang="zh-CN" b="0" i="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e>
                    </m:d>
                  </m:oMath>
                </a14:m>
                <a:r>
                  <a:rPr lang="en-US" altLang="zh-CN" sz="1800" b="0" i="0">
                    <a:solidFill>
                      <a:srgbClr val="000000"/>
                    </a:solidFill>
                    <a:latin typeface="微软雅黑" pitchFamily="34" charset="0"/>
                    <a:ea typeface="微软雅黑" pitchFamily="34" charset="-122"/>
                    <a:cs typeface="微软雅黑" pitchFamily="34" charset="-120"/>
                  </a:rPr>
                  <a:t>。利用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氧化</a:t>
                </a:r>
              </a:p>
              <a:p>
                <a:pPr latinLnBrk="1">
                  <a:lnSpc>
                    <a:spcPts val="3000"/>
                  </a:lnSpc>
                </a:pP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制备</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的实验装置如图所示（夹持装置略</a:t>
                </a:r>
                <a:r>
                  <a:rPr lang="en-US" altLang="zh-CN" sz="1800" b="0" i="0">
                    <a:solidFill>
                      <a:srgbClr val="000000"/>
                    </a:solidFill>
                    <a:latin typeface="微软雅黑" pitchFamily="34" charset="0"/>
                    <a:ea typeface="微软雅黑" pitchFamily="34" charset="-122"/>
                    <a:cs typeface="微软雅黑" pitchFamily="34" charset="-120"/>
                  </a:rPr>
                  <a:t>）。下列说法正</a:t>
                </a:r>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确的是(</a:t>
                </a:r>
                <a:r>
                  <a:rPr lang="en-US" altLang="zh-CN" b="0" i="0">
                    <a:solidFill>
                      <a:srgbClr val="000000"/>
                    </a:solidFill>
                    <a:latin typeface="SimSun" pitchFamily="34" charset="0"/>
                    <a:ea typeface="SimSun" pitchFamily="34" charset="-122"/>
                    <a:cs typeface="SimSun" pitchFamily="34" charset="-120"/>
                  </a:rPr>
                  <a:t> </a:t>
                </a:r>
                <a:r>
                  <a:rPr lang="en-US" altLang="zh-CN" b="1" i="0">
                    <a:solidFill>
                      <a:srgbClr val="000000"/>
                    </a:solidFill>
                    <a:latin typeface="SimSun" pitchFamily="34" charset="0"/>
                    <a:ea typeface="SimSun" pitchFamily="34" charset="-122"/>
                    <a:cs typeface="SimSun" pitchFamily="34" charset="-120"/>
                  </a:rPr>
                  <a:t>    </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7" name="QC_5_BD.293_2#3fd729eca?htil=18&amp;sp=1&amp;vop=1&amp;pid=ff6c09bec&amp;color=0,0,0&amp;vtp=1&amp;bbb=1&amp;hb=1">
                <a:extLst>
                  <a:ext uri="{FF2B5EF4-FFF2-40B4-BE49-F238E27FC236}">
                    <a16:creationId xmlns:a16="http://schemas.microsoft.com/office/drawing/2014/main" id="{890B830B-3FFF-4F94-FD71-B959F34C8BE9}"/>
                  </a:ext>
                </a:extLst>
              </p:cNvPr>
              <p:cNvSpPr>
                <a:spLocks noRot="1" noChangeAspect="1" noMove="1" noResize="1" noEditPoints="1" noAdjustHandles="1" noChangeArrowheads="1" noChangeShapeType="1" noTextEdit="1"/>
              </p:cNvSpPr>
              <p:nvPr/>
            </p:nvSpPr>
            <p:spPr>
              <a:xfrm>
                <a:off x="832104" y="1273187"/>
                <a:ext cx="7114032" cy="1524000"/>
              </a:xfrm>
              <a:prstGeom prst="rect">
                <a:avLst/>
              </a:prstGeom>
              <a:blipFill>
                <a:blip r:embed="rId4"/>
                <a:stretch>
                  <a:fillRect l="-2057" t="-800" r="-1028" b="-6400"/>
                </a:stretch>
              </a:blipFill>
              <a:ln/>
            </p:spPr>
            <p:txBody>
              <a:bodyPr/>
              <a:lstStyle/>
              <a:p>
                <a:r>
                  <a:rPr lang="zh-CN" altLang="en-US">
                    <a:noFill/>
                  </a:rPr>
                  <a:t> </a:t>
                </a:r>
              </a:p>
            </p:txBody>
          </p:sp>
        </mc:Fallback>
      </mc:AlternateContent>
      <p:sp>
        <p:nvSpPr>
          <p:cNvPr id="8" name="QC_5_AN.294_1#3fd729eca.bracket?vop=1&amp;pid=ff6c09bec&amp;color=0,0,0&amp;vpa=149&amp;vtp=1">
            <a:extLst>
              <a:ext uri="{FF2B5EF4-FFF2-40B4-BE49-F238E27FC236}">
                <a16:creationId xmlns:a16="http://schemas.microsoft.com/office/drawing/2014/main" id="{1471C44B-92C4-2854-EA2E-BC34E51CB2D8}"/>
              </a:ext>
            </a:extLst>
          </p:cNvPr>
          <p:cNvSpPr/>
          <p:nvPr/>
        </p:nvSpPr>
        <p:spPr>
          <a:xfrm>
            <a:off x="1713960" y="2426855"/>
            <a:ext cx="296863" cy="381000"/>
          </a:xfrm>
          <a:prstGeom prst="rect">
            <a:avLst/>
          </a:prstGeom>
          <a:noFill/>
          <a:ln/>
        </p:spPr>
        <p:txBody>
          <a:bodyPr wrap="none" lIns="0" tIns="0" rIns="0" bIns="0" rtlCol="0" anchor="t"/>
          <a:lstStyle/>
          <a:p>
            <a:pPr algn="ctr" latinLnBrk="1">
              <a:lnSpc>
                <a:spcPts val="30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mc:Choice xmlns:a14="http://schemas.microsoft.com/office/drawing/2010/main" Requires="a14">
          <p:sp>
            <p:nvSpPr>
              <p:cNvPr id="9" name="QC_5_BD.293_3#3fd729eca.choices?htil=18&amp;vop=1&amp;pid=ff6c09bec&amp;color=0,0,0&amp;vtp=1&amp;bbb=1">
                <a:extLst>
                  <a:ext uri="{FF2B5EF4-FFF2-40B4-BE49-F238E27FC236}">
                    <a16:creationId xmlns:a16="http://schemas.microsoft.com/office/drawing/2014/main" id="{44BE9984-CE8E-DABD-E9FA-B90D82FA1B53}"/>
                  </a:ext>
                </a:extLst>
              </p:cNvPr>
              <p:cNvSpPr/>
              <p:nvPr/>
            </p:nvSpPr>
            <p:spPr>
              <a:xfrm>
                <a:off x="832104" y="2831533"/>
                <a:ext cx="7114032" cy="1524000"/>
              </a:xfrm>
              <a:prstGeom prst="rect">
                <a:avLst/>
              </a:prstGeom>
              <a:noFill/>
              <a:ln/>
            </p:spPr>
            <p:txBody>
              <a:bodyPr wrap="none" lIns="0" tIns="0" rIns="0" bIns="0" rtlCol="0" anchor="t"/>
              <a:lstStyle/>
              <a:p>
                <a:pPr algn="l" latinLnBrk="1">
                  <a:lnSpc>
                    <a:spcPts val="30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装置甲中固体为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若去掉装置乙</a:t>
                </a:r>
                <a:r>
                  <a:rPr lang="en-US" altLang="zh-CN" sz="1800" b="0" i="0">
                    <a:solidFill>
                      <a:srgbClr val="000000"/>
                    </a:solidFill>
                    <a:latin typeface="微软雅黑" pitchFamily="34" charset="0"/>
                    <a:ea typeface="微软雅黑" pitchFamily="34" charset="-122"/>
                    <a:cs typeface="微软雅黑" pitchFamily="34" charset="-120"/>
                  </a:rPr>
                  <a:t>，则会导致</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产率降低</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装置乙中盛放饱和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a:t>
                </a:r>
                <a:r>
                  <a:rPr lang="en-US" altLang="zh-CN" sz="1800" b="0" i="0">
                    <a:solidFill>
                      <a:srgbClr val="000000"/>
                    </a:solidFill>
                    <a:latin typeface="微软雅黑" pitchFamily="34" charset="0"/>
                    <a:ea typeface="微软雅黑" pitchFamily="34" charset="-122"/>
                    <a:cs typeface="微软雅黑" pitchFamily="34" charset="-120"/>
                  </a:rPr>
                  <a:t>，以提高</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的产率</a:t>
                </a:r>
                <a:endParaRPr lang="en-US" altLang="zh-CN" sz="1800" dirty="0"/>
              </a:p>
              <a:p>
                <a:pPr latinLnBrk="1">
                  <a:lnSpc>
                    <a:spcPts val="30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装置丙可以用</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作碱性介质</a:t>
                </a:r>
                <a:endParaRPr lang="en-US" altLang="zh-CN" sz="1800" dirty="0"/>
              </a:p>
            </p:txBody>
          </p:sp>
        </mc:Choice>
        <mc:Fallback>
          <p:sp>
            <p:nvSpPr>
              <p:cNvPr id="9" name="QC_5_BD.293_3#3fd729eca.choices?htil=18&amp;vop=1&amp;pid=ff6c09bec&amp;color=0,0,0&amp;vtp=1&amp;bbb=1">
                <a:extLst>
                  <a:ext uri="{FF2B5EF4-FFF2-40B4-BE49-F238E27FC236}">
                    <a16:creationId xmlns:a16="http://schemas.microsoft.com/office/drawing/2014/main" id="{44BE9984-CE8E-DABD-E9FA-B90D82FA1B53}"/>
                  </a:ext>
                </a:extLst>
              </p:cNvPr>
              <p:cNvSpPr>
                <a:spLocks noRot="1" noChangeAspect="1" noMove="1" noResize="1" noEditPoints="1" noAdjustHandles="1" noChangeArrowheads="1" noChangeShapeType="1" noTextEdit="1"/>
              </p:cNvSpPr>
              <p:nvPr/>
            </p:nvSpPr>
            <p:spPr>
              <a:xfrm>
                <a:off x="832104" y="2831533"/>
                <a:ext cx="7114032" cy="1524000"/>
              </a:xfrm>
              <a:prstGeom prst="rect">
                <a:avLst/>
              </a:prstGeom>
              <a:blipFill>
                <a:blip r:embed="rId5"/>
                <a:stretch>
                  <a:fillRect l="-2057" t="-800" b="-6800"/>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22888656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5_BD.295_1#7633ef0d8?sp=1&amp;vop=1&amp;pid=ff6c09bec&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双选</a:t>
                </a:r>
                <a:r>
                  <a:rPr lang="en-US" altLang="zh-CN" sz="1800" b="0" i="0" dirty="0">
                    <a:solidFill>
                      <a:srgbClr val="000000"/>
                    </a:solidFill>
                    <a:latin typeface="微软雅黑" pitchFamily="34" charset="0"/>
                    <a:ea typeface="微软雅黑" pitchFamily="34" charset="-122"/>
                    <a:cs typeface="微软雅黑" pitchFamily="34" charset="-120"/>
                  </a:rPr>
                  <a:t>）含元素碲</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的几种物质存在如图所示转化关系。</a:t>
                </a:r>
                <a:r>
                  <a:rPr lang="en-US" altLang="zh-CN" sz="1800" b="0" i="0">
                    <a:solidFill>
                      <a:srgbClr val="000000"/>
                    </a:solidFill>
                    <a:latin typeface="微软雅黑" pitchFamily="34" charset="0"/>
                    <a:ea typeface="微软雅黑" pitchFamily="34" charset="-122"/>
                    <a:cs typeface="微软雅黑" pitchFamily="34" charset="-120"/>
                  </a:rPr>
                  <a:t>下列说法错误的是(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5_BD.295_1#7633ef0d8?sp=1&amp;vop=1&amp;pid=ff6c09bec&amp;color=0,0,0&amp;vtp=1&amp;bt=1&amp;bbb=1"/>
              <p:cNvSpPr>
                <a:spLocks noRot="1" noChangeAspect="1" noMove="1" noResize="1" noEditPoints="1" noAdjustHandles="1" noChangeArrowheads="1" noChangeShapeType="1" noTextEdit="1"/>
              </p:cNvSpPr>
              <p:nvPr/>
            </p:nvSpPr>
            <p:spPr>
              <a:xfrm>
                <a:off x="832104" y="1078992"/>
                <a:ext cx="10533888" cy="469900"/>
              </a:xfrm>
              <a:prstGeom prst="rect">
                <a:avLst/>
              </a:prstGeom>
              <a:blipFill>
                <a:blip r:embed="rId3"/>
                <a:stretch>
                  <a:fillRect l="-1389" b="-16883"/>
                </a:stretch>
              </a:blipFill>
              <a:ln/>
            </p:spPr>
            <p:txBody>
              <a:bodyPr/>
              <a:lstStyle/>
              <a:p>
                <a:r>
                  <a:rPr lang="zh-CN" altLang="en-US">
                    <a:noFill/>
                  </a:rPr>
                  <a:t> </a:t>
                </a:r>
              </a:p>
            </p:txBody>
          </p:sp>
        </mc:Fallback>
      </mc:AlternateContent>
      <p:sp>
        <p:nvSpPr>
          <p:cNvPr id="3" name="QC_5_AN.296_1#7633ef0d8.bracket?vop=1&amp;pid=ff6c09bec&amp;color=0,0,0&amp;vpa=150&amp;vtp=1&amp;bbb=1"/>
          <p:cNvSpPr/>
          <p:nvPr/>
        </p:nvSpPr>
        <p:spPr>
          <a:xfrm>
            <a:off x="8818023" y="1075817"/>
            <a:ext cx="457200"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BD</a:t>
            </a:r>
            <a:endParaRPr lang="en-US" altLang="zh-CN" dirty="0"/>
          </a:p>
        </p:txBody>
      </p:sp>
      <p:pic>
        <p:nvPicPr>
          <p:cNvPr id="4" name="QC_5_BD.295_2#7633ef0d8?htil=19&amp;vop=1&amp;pid=ff6c09bec&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117835" y="1622425"/>
            <a:ext cx="2770632" cy="123444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xmlns:a14="http://schemas.microsoft.com/office/drawing/2010/main">
        <mc:Choice Requires="a14">
          <p:sp>
            <p:nvSpPr>
              <p:cNvPr id="5" name="QC_5_BD.295_3#7633ef0d8.choices?htil=19&amp;vop=1&amp;pid=ff6c09bec&amp;color=0,0,0&amp;vtp=1&amp;bbb=1"/>
              <p:cNvSpPr/>
              <p:nvPr/>
            </p:nvSpPr>
            <p:spPr>
              <a:xfrm>
                <a:off x="832104" y="1529771"/>
                <a:ext cx="7680960"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a:t>
                </a:r>
                <a:r>
                  <a:rPr lang="en-US" altLang="zh-CN" sz="1800" b="0" i="0">
                    <a:solidFill>
                      <a:srgbClr val="000000"/>
                    </a:solidFill>
                    <a:latin typeface="微软雅黑" pitchFamily="34" charset="0"/>
                    <a:ea typeface="微软雅黑" pitchFamily="34" charset="-122"/>
                    <a:cs typeface="微软雅黑" pitchFamily="34" charset="-120"/>
                  </a:rPr>
                  <a:t>①利用了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的还原性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a:t>
                </a:r>
                <a:r>
                  <a:rPr lang="en-US" altLang="zh-CN" sz="1800" b="0" i="0">
                    <a:solidFill>
                      <a:srgbClr val="000000"/>
                    </a:solidFill>
                    <a:latin typeface="微软雅黑" pitchFamily="34" charset="0"/>
                    <a:ea typeface="微软雅黑" pitchFamily="34" charset="-122"/>
                    <a:cs typeface="微软雅黑" pitchFamily="34" charset="-120"/>
                  </a:rPr>
                  <a:t>②中</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既不是氧化剂也不是还原剂</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反应</a:t>
                </a:r>
                <a:r>
                  <a:rPr lang="en-US" altLang="zh-CN" sz="1800" b="0" i="0">
                    <a:solidFill>
                      <a:srgbClr val="000000"/>
                    </a:solidFill>
                    <a:latin typeface="微软雅黑" pitchFamily="34" charset="0"/>
                    <a:ea typeface="微软雅黑" pitchFamily="34" charset="-122"/>
                    <a:cs typeface="微软雅黑" pitchFamily="34" charset="-120"/>
                  </a:rPr>
                  <a:t>③利用了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的氧化性</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5</m:t>
                        </m:r>
                      </m:sub>
                    </m:sSub>
                  </m:oMath>
                </a14:m>
                <a:r>
                  <a:rPr lang="en-US" altLang="zh-CN" sz="1800" b="0" i="0"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Te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9</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发生了氧化还原反应</a:t>
                </a:r>
                <a:endParaRPr lang="en-US" altLang="zh-CN" sz="1800" dirty="0"/>
              </a:p>
            </p:txBody>
          </p:sp>
        </mc:Choice>
        <mc:Fallback xmlns="">
          <p:sp>
            <p:nvSpPr>
              <p:cNvPr id="5" name="QC_5_BD.295_3#7633ef0d8.choices?htil=19&amp;vop=1&amp;pid=ff6c09bec&amp;color=0,0,0&amp;vtp=1&amp;bbb=1"/>
              <p:cNvSpPr>
                <a:spLocks noRot="1" noChangeAspect="1" noMove="1" noResize="1" noEditPoints="1" noAdjustHandles="1" noChangeArrowheads="1" noChangeShapeType="1" noTextEdit="1"/>
              </p:cNvSpPr>
              <p:nvPr/>
            </p:nvSpPr>
            <p:spPr>
              <a:xfrm>
                <a:off x="832104" y="1529771"/>
                <a:ext cx="7680960" cy="1676400"/>
              </a:xfrm>
              <a:prstGeom prst="rect">
                <a:avLst/>
              </a:prstGeom>
              <a:blipFill>
                <a:blip r:embed="rId5"/>
                <a:stretch>
                  <a:fillRect l="-1905"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QO_5_BD.297_1#eccc362ec?vop=1&amp;pid=ff6c09bec&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回答下列问题：</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3" name="QB_6_BD.298_1#e16ba6ee5?vop=1&amp;pid=eccc362ec&amp;color=0,0,0&amp;vtp=1&amp;bbb=1&amp;hb=1"/>
              <p:cNvSpPr/>
              <p:nvPr/>
            </p:nvSpPr>
            <p:spPr>
              <a:xfrm>
                <a:off x="832104" y="152989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a:solidFill>
                      <a:srgbClr val="000000"/>
                    </a:solidFill>
                    <a:latin typeface="微软雅黑" pitchFamily="34" charset="0"/>
                    <a:ea typeface="微软雅黑" pitchFamily="34" charset="-122"/>
                    <a:cs typeface="微软雅黑" pitchFamily="34" charset="-120"/>
                  </a:rPr>
                  <a:t>）人体正常的血红蛋白中含有</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a:solidFill>
                      <a:srgbClr val="000000"/>
                    </a:solidFill>
                    <a:latin typeface="微软雅黑" pitchFamily="34" charset="0"/>
                    <a:ea typeface="微软雅黑" pitchFamily="34" charset="-122"/>
                    <a:cs typeface="微软雅黑" pitchFamily="34" charset="-120"/>
                  </a:rPr>
                  <a:t>，若误食亚硝酸盐会导致血红蛋白中的</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转化为</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而中毒</a:t>
                </a:r>
                <a:r>
                  <a:rPr lang="en-US" altLang="zh-CN" sz="1800" b="0" i="0">
                    <a:solidFill>
                      <a:srgbClr val="000000"/>
                    </a:solidFill>
                    <a:latin typeface="微软雅黑" pitchFamily="34" charset="0"/>
                    <a:ea typeface="微软雅黑" pitchFamily="34" charset="-122"/>
                    <a:cs typeface="微软雅黑" pitchFamily="34" charset="-120"/>
                  </a:rPr>
                  <a:t>，服</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用维生素</a:t>
                </a:r>
                <a:r>
                  <a:rPr lang="en-US" altLang="zh-CN" sz="1800" b="0" i="0" dirty="0">
                    <a:solidFill>
                      <a:srgbClr val="000000"/>
                    </a:solidFill>
                    <a:latin typeface="微软雅黑" pitchFamily="34" charset="0"/>
                    <a:ea typeface="微软雅黑" pitchFamily="34" charset="-122"/>
                    <a:cs typeface="微软雅黑" pitchFamily="34" charset="-120"/>
                  </a:rPr>
                  <a:t>C可解毒。以上过程中分别体现了亚硝酸盐、维生素C</a:t>
                </a:r>
                <a:r>
                  <a:rPr lang="en-US" altLang="zh-CN" sz="1800" b="0" i="0">
                    <a:solidFill>
                      <a:srgbClr val="000000"/>
                    </a:solidFill>
                    <a:latin typeface="微软雅黑" pitchFamily="34" charset="0"/>
                    <a:ea typeface="微软雅黑" pitchFamily="34" charset="-122"/>
                    <a:cs typeface="微软雅黑" pitchFamily="34" charset="-120"/>
                  </a:rPr>
                  <a:t>的什么性质：</a:t>
                </a:r>
                <a:r>
                  <a:rPr lang="en-US" altLang="zh-CN" sz="1800" i="0">
                    <a:solidFill>
                      <a:srgbClr val="000000"/>
                    </a:solidFill>
                    <a:latin typeface="SimSun" pitchFamily="34" charset="0"/>
                    <a:ea typeface="SimSun" pitchFamily="34" charset="-122"/>
                    <a:cs typeface="SimSun" pitchFamily="34" charset="-120"/>
                  </a:rPr>
                  <a:t>________</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i="0">
                    <a:solidFill>
                      <a:srgbClr val="000000"/>
                    </a:solidFill>
                    <a:latin typeface="SimSun" pitchFamily="34" charset="0"/>
                    <a:ea typeface="SimSun" pitchFamily="34" charset="-122"/>
                    <a:cs typeface="SimSun" pitchFamily="34" charset="-120"/>
                  </a:rPr>
                  <a:t>________</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微软雅黑" pitchFamily="34" charset="-122"/>
                    <a:cs typeface="微软雅黑" pitchFamily="34" charset="-120"/>
                  </a:rPr>
                  <a:t>填“氧化性”或“还原性”）。</a:t>
                </a:r>
                <a:endParaRPr lang="en-US" altLang="zh-CN" dirty="0">
                  <a:solidFill>
                    <a:srgbClr val="000000"/>
                  </a:solidFill>
                </a:endParaRPr>
              </a:p>
            </p:txBody>
          </p:sp>
        </mc:Choice>
        <mc:Fallback xmlns="">
          <p:sp>
            <p:nvSpPr>
              <p:cNvPr id="3" name="QB_6_BD.298_1#e16ba6ee5?vop=1&amp;pid=eccc362ec&amp;color=0,0,0&amp;vtp=1&amp;bbb=1&amp;hb=1"/>
              <p:cNvSpPr>
                <a:spLocks noRot="1" noChangeAspect="1" noMove="1" noResize="1" noEditPoints="1" noAdjustHandles="1" noChangeArrowheads="1" noChangeShapeType="1" noTextEdit="1"/>
              </p:cNvSpPr>
              <p:nvPr/>
            </p:nvSpPr>
            <p:spPr>
              <a:xfrm>
                <a:off x="832104" y="1529890"/>
                <a:ext cx="10533888" cy="1257300"/>
              </a:xfrm>
              <a:prstGeom prst="rect">
                <a:avLst/>
              </a:prstGeom>
              <a:blipFill>
                <a:blip r:embed="rId3"/>
                <a:stretch>
                  <a:fillRect l="-1389" r="-579" b="-7282"/>
                </a:stretch>
              </a:blipFill>
              <a:ln/>
            </p:spPr>
            <p:txBody>
              <a:bodyPr/>
              <a:lstStyle/>
              <a:p>
                <a:r>
                  <a:rPr lang="zh-CN" altLang="en-US">
                    <a:noFill/>
                  </a:rPr>
                  <a:t> </a:t>
                </a:r>
              </a:p>
            </p:txBody>
          </p:sp>
        </mc:Fallback>
      </mc:AlternateContent>
      <p:sp>
        <p:nvSpPr>
          <p:cNvPr id="4" name="QB_6_AN.299_1#e16ba6ee5.blank?vop=1&amp;pid=eccc362ec&amp;color=0,0,0&amp;vpa=151&amp;vtp=1&amp;bbb=1"/>
          <p:cNvSpPr/>
          <p:nvPr/>
        </p:nvSpPr>
        <p:spPr>
          <a:xfrm>
            <a:off x="8457660" y="1918510"/>
            <a:ext cx="8524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氧化性</a:t>
            </a:r>
            <a:endParaRPr lang="en-US" altLang="zh-CN" dirty="0">
              <a:solidFill>
                <a:srgbClr val="FF0000"/>
              </a:solidFill>
            </a:endParaRPr>
          </a:p>
        </p:txBody>
      </p:sp>
      <p:sp>
        <p:nvSpPr>
          <p:cNvPr id="5" name="QB_6_AN.300_1#e16ba6ee5.blank?vop=1&amp;pid=eccc362ec&amp;color=0,0,0&amp;vpa=152&amp;vtp=1&amp;bbb=1"/>
          <p:cNvSpPr/>
          <p:nvPr/>
        </p:nvSpPr>
        <p:spPr>
          <a:xfrm>
            <a:off x="9600660" y="1918510"/>
            <a:ext cx="852488" cy="419100"/>
          </a:xfrm>
          <a:prstGeom prst="rect">
            <a:avLst/>
          </a:prstGeom>
          <a:noFill/>
          <a:ln/>
        </p:spPr>
        <p:txBody>
          <a:bodyPr wrap="none" lIns="0" tIns="0" rIns="0" bIns="0" rtlCol="0" anchor="t"/>
          <a:lstStyle/>
          <a:p>
            <a:pPr algn="ctr" latinLnBrk="1">
              <a:lnSpc>
                <a:spcPts val="3300"/>
              </a:lnSpc>
            </a:pPr>
            <a:r>
              <a:rPr lang="en-US" altLang="zh-CN" b="0" i="0" dirty="0">
                <a:solidFill>
                  <a:srgbClr val="FF0000"/>
                </a:solidFill>
                <a:latin typeface="微软雅黑" pitchFamily="34" charset="0"/>
                <a:ea typeface="微软雅黑" pitchFamily="34" charset="-122"/>
                <a:cs typeface="微软雅黑" pitchFamily="34" charset="-120"/>
              </a:rPr>
              <a:t>还原性</a:t>
            </a:r>
            <a:endParaRPr lang="en-US" altLang="zh-CN" dirty="0">
              <a:solidFill>
                <a:srgbClr val="FF0000"/>
              </a:solidFill>
            </a:endParaRPr>
          </a:p>
        </p:txBody>
      </p:sp>
      <mc:AlternateContent xmlns:mc="http://schemas.openxmlformats.org/markup-compatibility/2006" xmlns:a14="http://schemas.microsoft.com/office/drawing/2010/main">
        <mc:Choice Requires="a14">
          <p:sp>
            <p:nvSpPr>
              <p:cNvPr id="6" name="QB_6_BD.301_1#94f225b49?sp=1&amp;vop=1&amp;pid=eccc362ec&amp;color=0,0,0&amp;vtp=1&amp;bbb=1&amp;hb=1"/>
              <p:cNvSpPr/>
              <p:nvPr/>
            </p:nvSpPr>
            <p:spPr>
              <a:xfrm>
                <a:off x="832104" y="2799890"/>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a:solidFill>
                      <a:srgbClr val="000000"/>
                    </a:solidFill>
                    <a:latin typeface="微软雅黑" pitchFamily="34" charset="0"/>
                    <a:ea typeface="微软雅黑" pitchFamily="34" charset="-122"/>
                    <a:cs typeface="微软雅黑" pitchFamily="34" charset="-120"/>
                  </a:rPr>
                  <a:t>已知氧化性：</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写出少量氯气通入碘化亚铁溶液中的离子方程式：</a:t>
                </a:r>
                <a:r>
                  <a:rPr lang="en-US" altLang="zh-CN" sz="1800" i="0">
                    <a:solidFill>
                      <a:srgbClr val="000000"/>
                    </a:solidFill>
                    <a:latin typeface="SimSun" pitchFamily="34" charset="0"/>
                    <a:ea typeface="SimSun" pitchFamily="34" charset="-122"/>
                    <a:cs typeface="SimSun" pitchFamily="34" charset="-120"/>
                  </a:rPr>
                  <a:t>_______________</a:t>
                </a:r>
              </a:p>
              <a:p>
                <a:pPr latinLnBrk="1">
                  <a:lnSpc>
                    <a:spcPts val="3300"/>
                  </a:lnSpc>
                </a:pPr>
                <a:r>
                  <a:rPr lang="en-US" altLang="zh-CN" sz="1800" i="0">
                    <a:solidFill>
                      <a:srgbClr val="000000"/>
                    </a:solidFill>
                    <a:latin typeface="SimSun" pitchFamily="34" charset="0"/>
                    <a:ea typeface="SimSun" pitchFamily="34" charset="-122"/>
                    <a:cs typeface="SimSun" pitchFamily="34" charset="-120"/>
                  </a:rPr>
                  <a:t>______________</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过量的氯气通入碘化亚铁溶液中发生反应的离子方程式：</a:t>
                </a:r>
                <a:r>
                  <a:rPr lang="en-US" altLang="zh-CN" i="0">
                    <a:solidFill>
                      <a:srgbClr val="000000"/>
                    </a:solidFill>
                    <a:latin typeface="SimSun" pitchFamily="34" charset="0"/>
                    <a:ea typeface="SimSun" pitchFamily="34" charset="-122"/>
                    <a:cs typeface="SimSun" pitchFamily="34" charset="-120"/>
                  </a:rPr>
                  <a:t>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6" name="QB_6_BD.301_1#94f225b49?sp=1&amp;vop=1&amp;pid=eccc362ec&amp;color=0,0,0&amp;vtp=1&amp;bbb=1&amp;hb=1"/>
              <p:cNvSpPr>
                <a:spLocks noRot="1" noChangeAspect="1" noMove="1" noResize="1" noEditPoints="1" noAdjustHandles="1" noChangeArrowheads="1" noChangeShapeType="1" noTextEdit="1"/>
              </p:cNvSpPr>
              <p:nvPr/>
            </p:nvSpPr>
            <p:spPr>
              <a:xfrm>
                <a:off x="832104" y="2799890"/>
                <a:ext cx="10533888" cy="1257300"/>
              </a:xfrm>
              <a:prstGeom prst="rect">
                <a:avLst/>
              </a:prstGeom>
              <a:blipFill>
                <a:blip r:embed="rId4"/>
                <a:stretch>
                  <a:fillRect l="-1389" r="-926" b="-724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6_AN.302_1#94f225b49.blank?vop=1&amp;pid=eccc362ec&amp;color=0,0,0&amp;vpa=153&amp;vtp=1&amp;bbb=1&amp;rh=23.75&amp;hb=1"/>
              <p:cNvSpPr/>
              <p:nvPr/>
            </p:nvSpPr>
            <p:spPr>
              <a:xfrm>
                <a:off x="832104" y="2761790"/>
                <a:ext cx="10531904" cy="812800"/>
              </a:xfrm>
              <a:prstGeom prst="rect">
                <a:avLst/>
              </a:prstGeom>
              <a:noFill/>
              <a:ln/>
            </p:spPr>
            <p:txBody>
              <a:bodyPr wrap="square" lIns="0" tIns="0" rIns="0" bIns="0" rtlCol="0" anchor="t"/>
              <a:lstStyle/>
              <a:p>
                <a:pPr latinLnBrk="1">
                  <a:lnSpc>
                    <a:spcPts val="3177"/>
                  </a:lnSpc>
                </a:pPr>
                <a:r>
                  <a:rPr lang="en-US" altLang="zh-CN" b="0" i="0" ker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7" name="QB_6_AN.302_1#94f225b49.blank?vop=1&amp;pid=eccc362ec&amp;color=0,0,0&amp;vpa=153&amp;vtp=1&amp;bbb=1&amp;rh=23.75&amp;hb=1"/>
              <p:cNvSpPr>
                <a:spLocks noRot="1" noChangeAspect="1" noMove="1" noResize="1" noEditPoints="1" noAdjustHandles="1" noChangeArrowheads="1" noChangeShapeType="1" noTextEdit="1"/>
              </p:cNvSpPr>
              <p:nvPr/>
            </p:nvSpPr>
            <p:spPr>
              <a:xfrm>
                <a:off x="832104" y="2761790"/>
                <a:ext cx="10531904" cy="812800"/>
              </a:xfrm>
              <a:prstGeom prst="rect">
                <a:avLst/>
              </a:prstGeom>
              <a:blipFill>
                <a:blip r:embed="rId5"/>
                <a:stretch>
                  <a:fillRect l="-811" b="-526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6_AN.303_1#94f225b49.blank?vop=1&amp;pid=eccc362ec&amp;color=0,0,0&amp;vpa=154&amp;vtp=1&amp;bbb=1"/>
              <p:cNvSpPr/>
              <p:nvPr/>
            </p:nvSpPr>
            <p:spPr>
              <a:xfrm>
                <a:off x="6577267" y="3653909"/>
                <a:ext cx="4304221" cy="304800"/>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2</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+6</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I</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8" name="QB_6_AN.303_1#94f225b49.blank?vop=1&amp;pid=eccc362ec&amp;color=0,0,0&amp;vpa=154&amp;vtp=1&amp;bbb=1"/>
              <p:cNvSpPr>
                <a:spLocks noRot="1" noChangeAspect="1" noMove="1" noResize="1" noEditPoints="1" noAdjustHandles="1" noChangeArrowheads="1" noChangeShapeType="1" noTextEdit="1"/>
              </p:cNvSpPr>
              <p:nvPr/>
            </p:nvSpPr>
            <p:spPr>
              <a:xfrm>
                <a:off x="6577267" y="3653909"/>
                <a:ext cx="4304221" cy="304800"/>
              </a:xfrm>
              <a:prstGeom prst="rect">
                <a:avLst/>
              </a:prstGeom>
              <a:blipFill>
                <a:blip r:embed="rId6"/>
                <a:stretch>
                  <a:fillRect l="-708"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 calcmode="lin" valueType="num">
                                      <p:cBhvr additive="base">
                                        <p:cTn id="2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7">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 calcmode="lin" valueType="num">
                                      <p:cBhvr additive="base">
                                        <p:cTn id="4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04_1#359667d17?sp=1&amp;vop=1&amp;pid=c269ae13c&amp;color=0,0,0&amp;vtp=1&amp;bt=1&amp;bbb=1"/>
              <p:cNvSpPr/>
              <p:nvPr/>
            </p:nvSpPr>
            <p:spPr>
              <a:xfrm>
                <a:off x="832104" y="1080000"/>
                <a:ext cx="10533888" cy="1676400"/>
              </a:xfrm>
              <a:prstGeom prst="rect">
                <a:avLst/>
              </a:prstGeom>
              <a:noFill/>
              <a:ln/>
            </p:spPr>
            <p:txBody>
              <a:bodyPr wrap="none" lIns="0" tIns="0" rIns="0" bIns="0" rtlCol="0" anchor="t"/>
              <a:lstStyle/>
              <a:p>
                <a:pPr algn="l"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通入足量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溶液中</a:t>
                </a:r>
                <a:r>
                  <a:rPr lang="en-US" altLang="zh-CN" sz="1800" b="0" i="0">
                    <a:solidFill>
                      <a:srgbClr val="000000"/>
                    </a:solidFill>
                    <a:latin typeface="微软雅黑" pitchFamily="34" charset="0"/>
                    <a:ea typeface="微软雅黑" pitchFamily="34" charset="-122"/>
                    <a:cs typeface="微软雅黑" pitchFamily="34" charset="-120"/>
                  </a:rPr>
                  <a:t>，完全反应后再加入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溶液，发生的两个反应的离子方程式为</a:t>
                </a:r>
                <a:endParaRPr lang="en-US" altLang="zh-CN" sz="18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①</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f>
                      <m:f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num>
                      <m:den>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den>
                    </m:f>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下</a:t>
                </a:r>
                <a:r>
                  <a:rPr lang="en-US" altLang="zh-CN" sz="1800" b="0" i="0">
                    <a:solidFill>
                      <a:srgbClr val="000000"/>
                    </a:solidFill>
                    <a:latin typeface="微软雅黑" pitchFamily="34" charset="0"/>
                    <a:ea typeface="微软雅黑" pitchFamily="34" charset="-122"/>
                    <a:cs typeface="微软雅黑" pitchFamily="34" charset="-120"/>
                  </a:rPr>
                  <a:t>列有关说法正确的是(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xmlns="">
          <p:sp>
            <p:nvSpPr>
              <p:cNvPr id="2" name="QC_6_BD.304_1#359667d17?sp=1&amp;vop=1&amp;pid=c269ae13c&amp;color=0,0,0&amp;vtp=1&amp;bt=1&amp;bbb=1"/>
              <p:cNvSpPr>
                <a:spLocks noRot="1" noChangeAspect="1" noMove="1" noResize="1" noEditPoints="1" noAdjustHandles="1" noChangeArrowheads="1" noChangeShapeType="1" noTextEdit="1"/>
              </p:cNvSpPr>
              <p:nvPr/>
            </p:nvSpPr>
            <p:spPr>
              <a:xfrm>
                <a:off x="832104" y="1080000"/>
                <a:ext cx="10533888" cy="1676400"/>
              </a:xfrm>
              <a:prstGeom prst="rect">
                <a:avLst/>
              </a:prstGeom>
              <a:blipFill>
                <a:blip r:embed="rId3"/>
                <a:stretch>
                  <a:fillRect l="-1389" b="-5818"/>
                </a:stretch>
              </a:blipFill>
              <a:ln/>
            </p:spPr>
            <p:txBody>
              <a:bodyPr/>
              <a:lstStyle/>
              <a:p>
                <a:r>
                  <a:rPr lang="zh-CN" altLang="en-US">
                    <a:noFill/>
                  </a:rPr>
                  <a:t> </a:t>
                </a:r>
              </a:p>
            </p:txBody>
          </p:sp>
        </mc:Fallback>
      </mc:AlternateContent>
      <p:sp>
        <p:nvSpPr>
          <p:cNvPr id="3" name="QC_6_AN.305_1#359667d17.bracket?vop=1&amp;pid=c269ae13c&amp;color=0,0,0&amp;vpa=155&amp;vtp=1"/>
          <p:cNvSpPr/>
          <p:nvPr/>
        </p:nvSpPr>
        <p:spPr>
          <a:xfrm>
            <a:off x="3301460" y="2344920"/>
            <a:ext cx="327025"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D</a:t>
            </a:r>
            <a:endParaRPr lang="en-US" altLang="zh-CN" dirty="0"/>
          </a:p>
        </p:txBody>
      </p:sp>
      <mc:AlternateContent xmlns:mc="http://schemas.openxmlformats.org/markup-compatibility/2006" xmlns:a14="http://schemas.microsoft.com/office/drawing/2010/main">
        <mc:Choice Requires="a14">
          <p:sp>
            <p:nvSpPr>
              <p:cNvPr id="4" name="QC_6_BD.304_2#359667d17.choices?vop=1&amp;pid=c269ae13c&amp;color=0,0,0&amp;vtp=1&amp;bbb=1"/>
              <p:cNvSpPr/>
              <p:nvPr/>
            </p:nvSpPr>
            <p:spPr>
              <a:xfrm>
                <a:off x="832104" y="2800906"/>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还原性：</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方程式②中，</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𝑏</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Cr</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7</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dirty="0">
                    <a:solidFill>
                      <a:srgbClr val="000000"/>
                    </a:solidFill>
                    <a:latin typeface="微软雅黑" pitchFamily="34" charset="0"/>
                    <a:ea typeface="微软雅黑" pitchFamily="34" charset="-122"/>
                    <a:cs typeface="微软雅黑" pitchFamily="34" charset="-120"/>
                  </a:rPr>
                  <a:t>能将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还原成</a:t>
                </a:r>
                <a14:m>
                  <m:oMath xmlns:m="http://schemas.openxmlformats.org/officeDocument/2006/math">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方程式①中</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8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4" name="QC_6_BD.304_2#359667d17.choices?vop=1&amp;pid=c269ae13c&amp;color=0,0,0&amp;vtp=1&amp;bbb=1"/>
              <p:cNvSpPr>
                <a:spLocks noRot="1" noChangeAspect="1" noMove="1" noResize="1" noEditPoints="1" noAdjustHandles="1" noChangeArrowheads="1" noChangeShapeType="1" noTextEdit="1"/>
              </p:cNvSpPr>
              <p:nvPr/>
            </p:nvSpPr>
            <p:spPr>
              <a:xfrm>
                <a:off x="832104" y="2800906"/>
                <a:ext cx="10533888" cy="838200"/>
              </a:xfrm>
              <a:prstGeom prst="rect">
                <a:avLst/>
              </a:prstGeom>
              <a:blipFill>
                <a:blip r:embed="rId4"/>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06_1#3a2cfc02a?sp=1&amp;vop=1&amp;pid=c269ae13c&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把碎纸片</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补充到</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中，可得到一个完整的离子方程式（未配平）：</a:t>
                </a:r>
                <a:endParaRPr lang="en-US" altLang="zh-CN" sz="1800" dirty="0"/>
              </a:p>
            </p:txBody>
          </p:sp>
        </mc:Choice>
        <mc:Fallback xmlns="">
          <p:sp>
            <p:nvSpPr>
              <p:cNvPr id="2" name="QC_6_BD.306_1#3a2cfc02a?sp=1&amp;vop=1&amp;pid=c269ae13c&amp;color=0,0,0&amp;vtp=1&amp;bt=1&amp;bbb=1"/>
              <p:cNvSpPr>
                <a:spLocks noRot="1" noChangeAspect="1" noMove="1" noResize="1" noEditPoints="1" noAdjustHandles="1" noChangeArrowheads="1" noChangeShapeType="1" noTextEdit="1"/>
              </p:cNvSpPr>
              <p:nvPr/>
            </p:nvSpPr>
            <p:spPr>
              <a:xfrm>
                <a:off x="832104" y="1080000"/>
                <a:ext cx="10533888" cy="469900"/>
              </a:xfrm>
              <a:prstGeom prst="rect">
                <a:avLst/>
              </a:prstGeom>
              <a:blipFill>
                <a:blip r:embed="rId3"/>
                <a:stretch>
                  <a:fillRect l="-1389" b="-18182"/>
                </a:stretch>
              </a:blipFill>
              <a:ln/>
            </p:spPr>
            <p:txBody>
              <a:bodyPr/>
              <a:lstStyle/>
              <a:p>
                <a:r>
                  <a:rPr lang="zh-CN" altLang="en-US">
                    <a:noFill/>
                  </a:rPr>
                  <a:t> </a:t>
                </a:r>
              </a:p>
            </p:txBody>
          </p:sp>
        </mc:Fallback>
      </mc:AlternateContent>
      <p:pic>
        <p:nvPicPr>
          <p:cNvPr id="3" name="QC_6_BD.306_2#3a2cfc02a?vop=1&amp;pid=c269ae13c&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681728" y="1622544"/>
            <a:ext cx="2825496" cy="10972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6_BD.306_3#3a2cfc02a?vop=1&amp;pid=c269ae13c&amp;color=0,0,0&amp;vtp=1&amp;bbb=1"/>
          <p:cNvSpPr/>
          <p:nvPr/>
        </p:nvSpPr>
        <p:spPr>
          <a:xfrm>
            <a:off x="832104" y="2854444"/>
            <a:ext cx="10533888" cy="469900"/>
          </a:xfrm>
          <a:prstGeom prst="rect">
            <a:avLst/>
          </a:prstGeom>
          <a:noFill/>
          <a:ln/>
        </p:spPr>
        <p:txBody>
          <a:bodyPr wrap="none" lIns="0" tIns="0" rIns="0" bIns="0" rtlCol="0" anchor="t"/>
          <a:lstStyle/>
          <a:p>
            <a:pPr algn="l" latinLnBrk="1">
              <a:lnSpc>
                <a:spcPts val="3700"/>
              </a:lnSpc>
            </a:pP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a:solidFill>
                  <a:srgbClr val="000000"/>
                </a:solidFill>
                <a:latin typeface="SimSun" pitchFamily="34" charset="0"/>
                <a:ea typeface="SimSun" pitchFamily="34" charset="-122"/>
                <a:cs typeface="SimSun" pitchFamily="34" charset="-120"/>
              </a:rPr>
              <a:t> </a:t>
            </a:r>
            <a:r>
              <a:rPr lang="en-US" altLang="zh-CN" sz="1800" b="1"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5" name="QC_6_AN.307_1#3a2cfc02a.bracket?vop=1&amp;pid=c269ae13c&amp;color=0,0,0&amp;vpa=156&amp;vtp=1"/>
          <p:cNvSpPr/>
          <p:nvPr/>
        </p:nvSpPr>
        <p:spPr>
          <a:xfrm>
            <a:off x="2856960" y="2851269"/>
            <a:ext cx="296863"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B</a:t>
            </a:r>
            <a:endParaRPr lang="en-US" altLang="zh-CN" dirty="0"/>
          </a:p>
        </p:txBody>
      </p:sp>
      <mc:AlternateContent xmlns:mc="http://schemas.openxmlformats.org/markup-compatibility/2006" xmlns:a14="http://schemas.microsoft.com/office/drawing/2010/main">
        <mc:Choice Requires="a14">
          <p:sp>
            <p:nvSpPr>
              <p:cNvPr id="6" name="QC_6_BD.306_4#3a2cfc02a.choices?vop=1&amp;pid=c269ae13c&amp;color=0,0,0&amp;vtp=1&amp;bbb=1"/>
              <p:cNvSpPr/>
              <p:nvPr/>
            </p:nvSpPr>
            <p:spPr>
              <a:xfrm>
                <a:off x="832104" y="3304715"/>
                <a:ext cx="10533888" cy="838200"/>
              </a:xfrm>
              <a:prstGeom prst="rect">
                <a:avLst/>
              </a:prstGeom>
              <a:noFill/>
              <a:ln/>
            </p:spPr>
            <p:txBody>
              <a:bodyPr wrap="none" lIns="0" tIns="0" rIns="0" bIns="0" rtlCol="0" anchor="t"/>
              <a:lstStyle/>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反应物微粒为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该反应发生后溶液酸性增强</a:t>
                </a:r>
                <a:endParaRPr lang="en-US" altLang="zh-CN" sz="1800" dirty="0"/>
              </a:p>
              <a:p>
                <a:pPr marL="0" marR="0" lvl="0" indent="0" defTabSz="914400" eaLnBrk="1" fontAlgn="auto" latinLnBrk="1" hangingPunct="1">
                  <a:lnSpc>
                    <a:spcPts val="3300"/>
                  </a:lnSpc>
                  <a:spcBef>
                    <a:spcPts val="0"/>
                  </a:spcBef>
                  <a:spcAft>
                    <a:spcPts val="0"/>
                  </a:spcAft>
                  <a:buClrTx/>
                  <a:buSzTx/>
                  <a:buNone/>
                  <a:tabLst>
                    <a:tab pos="5374894" algn="l"/>
                  </a:tabLst>
                  <a:defRPr/>
                </a:pPr>
                <a:r>
                  <a:rPr lang="en-US" altLang="zh-CN" b="0" i="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氧化剂和还原剂的化学计量数之比为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5:2</m:t>
                    </m:r>
                  </m:oMath>
                </a14:m>
                <a:r>
                  <a:rPr lang="en-US" altLang="zh-CN" sz="1800" b="0" i="0" spc="-1030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D.</a:t>
                </a:r>
                <a:r>
                  <a:rPr lang="en-US" altLang="zh-CN" sz="1800" b="0" i="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配平后</a:t>
                </a:r>
                <a14:m>
                  <m:oMath xmlns:m="http://schemas.openxmlformats.org/officeDocument/2006/math">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的化学计量数为8</a:t>
                </a:r>
                <a:endParaRPr lang="en-US" altLang="zh-CN" sz="1800" dirty="0"/>
              </a:p>
            </p:txBody>
          </p:sp>
        </mc:Choice>
        <mc:Fallback xmlns="">
          <p:sp>
            <p:nvSpPr>
              <p:cNvPr id="6" name="QC_6_BD.306_4#3a2cfc02a.choices?vop=1&amp;pid=c269ae13c&amp;color=0,0,0&amp;vtp=1&amp;bbb=1"/>
              <p:cNvSpPr>
                <a:spLocks noRot="1" noChangeAspect="1" noMove="1" noResize="1" noEditPoints="1" noAdjustHandles="1" noChangeArrowheads="1" noChangeShapeType="1" noTextEdit="1"/>
              </p:cNvSpPr>
              <p:nvPr/>
            </p:nvSpPr>
            <p:spPr>
              <a:xfrm>
                <a:off x="832104" y="3304715"/>
                <a:ext cx="10533888" cy="838200"/>
              </a:xfrm>
              <a:prstGeom prst="rect">
                <a:avLst/>
              </a:prstGeom>
              <a:blipFill>
                <a:blip r:embed="rId5"/>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QO_6_BD.308_1#79eea4ef9?vop=1&amp;pid=c269ae13c&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试用化合价升降法配平下列化学方程式。</a:t>
            </a:r>
            <a:endParaRPr lang="en-US" altLang="zh-CN" sz="1800" dirty="0"/>
          </a:p>
        </p:txBody>
      </p:sp>
      <mc:AlternateContent xmlns:mc="http://schemas.openxmlformats.org/markup-compatibility/2006" xmlns:a14="http://schemas.microsoft.com/office/drawing/2010/main">
        <mc:Choice Requires="a14">
          <p:sp>
            <p:nvSpPr>
              <p:cNvPr id="3" name="QB_7_BD.309_1#c5a13e60d?vop=1&amp;pid=79eea4ef9&amp;color=0,0,0&amp;vtp=1&amp;bbb=1"/>
              <p:cNvSpPr/>
              <p:nvPr/>
            </p:nvSpPr>
            <p:spPr>
              <a:xfrm>
                <a:off x="832104" y="1495544"/>
                <a:ext cx="10533888" cy="13716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1）</a:t>
                </a:r>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KOH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vl="0" latinLnBrk="1">
                  <a:lnSpc>
                    <a:spcPts val="3600"/>
                  </a:lnSpc>
                </a:pP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2）</a:t>
                </a:r>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NaClO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HCl</m:t>
                    </m:r>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NaCl</m:t>
                    </m:r>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Cl</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endParaRPr lang="en-US" altLang="zh-CN" dirty="0">
                  <a:solidFill>
                    <a:prstClr val="black"/>
                  </a:solidFill>
                </a:endParaRPr>
              </a:p>
              <a:p>
                <a:pPr lvl="0" latinLnBrk="1">
                  <a:lnSpc>
                    <a:spcPts val="3600"/>
                  </a:lnSpc>
                </a:pP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3）</a:t>
                </a:r>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K</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MnSO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a:solidFill>
                      <a:srgbClr val="000000"/>
                    </a:solidFill>
                    <a:latin typeface="SimSun" pitchFamily="34" charset="0"/>
                    <a:ea typeface="SimSun" pitchFamily="34" charset="-122"/>
                    <a:cs typeface="SimSun" pitchFamily="34" charset="-120"/>
                  </a:rPr>
                  <a:t>____</a:t>
                </a: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3" name="QB_7_BD.309_1#c5a13e60d?vop=1&amp;pid=79eea4ef9&amp;color=0,0,0&amp;vtp=1&amp;bbb=1"/>
              <p:cNvSpPr>
                <a:spLocks noRot="1" noChangeAspect="1" noMove="1" noResize="1" noEditPoints="1" noAdjustHandles="1" noChangeArrowheads="1" noChangeShapeType="1" noTextEdit="1"/>
              </p:cNvSpPr>
              <p:nvPr/>
            </p:nvSpPr>
            <p:spPr>
              <a:xfrm>
                <a:off x="832104" y="1495544"/>
                <a:ext cx="10533888" cy="1371600"/>
              </a:xfrm>
              <a:prstGeom prst="rect">
                <a:avLst/>
              </a:prstGeom>
              <a:blipFill>
                <a:blip r:embed="rId3"/>
                <a:stretch>
                  <a:fillRect l="-1389" b="-6222"/>
                </a:stretch>
              </a:blipFill>
              <a:ln/>
            </p:spPr>
            <p:txBody>
              <a:bodyPr/>
              <a:lstStyle/>
              <a:p>
                <a:r>
                  <a:rPr lang="zh-CN" altLang="en-US">
                    <a:noFill/>
                  </a:rPr>
                  <a:t> </a:t>
                </a:r>
              </a:p>
            </p:txBody>
          </p:sp>
        </mc:Fallback>
      </mc:AlternateContent>
      <p:sp>
        <p:nvSpPr>
          <p:cNvPr id="4" name="QB_7_AN.310_1#c5a13e60d.blank?vop=1&amp;pid=79eea4ef9&amp;color=0,0,0&amp;vpa=157&amp;vtp=1"/>
          <p:cNvSpPr/>
          <p:nvPr/>
        </p:nvSpPr>
        <p:spPr>
          <a:xfrm>
            <a:off x="1428210" y="146900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3</a:t>
            </a:r>
            <a:endParaRPr lang="en-US" altLang="zh-CN" dirty="0"/>
          </a:p>
        </p:txBody>
      </p:sp>
      <p:sp>
        <p:nvSpPr>
          <p:cNvPr id="5" name="QB_7_AN.311_1#c5a13e60d.blank?vop=1&amp;pid=79eea4ef9&amp;color=0,0,0&amp;vpa=158&amp;vtp=1"/>
          <p:cNvSpPr/>
          <p:nvPr/>
        </p:nvSpPr>
        <p:spPr>
          <a:xfrm>
            <a:off x="2106073" y="146900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6</a:t>
            </a:r>
            <a:endParaRPr lang="en-US" altLang="zh-CN" dirty="0"/>
          </a:p>
        </p:txBody>
      </p:sp>
      <p:sp>
        <p:nvSpPr>
          <p:cNvPr id="6" name="QB_7_AN.312_1#c5a13e60d.blank?vop=1&amp;pid=79eea4ef9&amp;color=0,0,0&amp;vpa=159&amp;vtp=1"/>
          <p:cNvSpPr/>
          <p:nvPr/>
        </p:nvSpPr>
        <p:spPr>
          <a:xfrm>
            <a:off x="3328448" y="146900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p>
        </p:txBody>
      </p:sp>
      <p:sp>
        <p:nvSpPr>
          <p:cNvPr id="7" name="QB_7_AN.313_1#c5a13e60d.blank?vop=1&amp;pid=79eea4ef9&amp;color=0,0,0&amp;vpa=160&amp;vtp=1"/>
          <p:cNvSpPr/>
          <p:nvPr/>
        </p:nvSpPr>
        <p:spPr>
          <a:xfrm>
            <a:off x="4266025" y="146900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a:t>
            </a:r>
            <a:endParaRPr lang="en-US" altLang="zh-CN" dirty="0"/>
          </a:p>
        </p:txBody>
      </p:sp>
      <p:sp>
        <p:nvSpPr>
          <p:cNvPr id="8" name="QB_7_AN.314_1#c5a13e60d.blank?vop=1&amp;pid=79eea4ef9&amp;color=0,0,0&amp;vpa=161&amp;vtp=1"/>
          <p:cNvSpPr/>
          <p:nvPr/>
        </p:nvSpPr>
        <p:spPr>
          <a:xfrm>
            <a:off x="5459127" y="146900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3</a:t>
            </a:r>
            <a:endParaRPr lang="en-US" altLang="zh-CN" dirty="0"/>
          </a:p>
        </p:txBody>
      </p:sp>
      <p:sp>
        <p:nvSpPr>
          <p:cNvPr id="10" name="QB_7_AN.316_1#c5a13e60d.blank?vop=1&amp;pid=79eea4ef9&amp;color=0,0,0&amp;vpa=162&amp;vtp=1"/>
          <p:cNvSpPr/>
          <p:nvPr/>
        </p:nvSpPr>
        <p:spPr>
          <a:xfrm>
            <a:off x="1428210" y="1919406"/>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a:t>
            </a:r>
            <a:endParaRPr lang="en-US" altLang="zh-CN" dirty="0"/>
          </a:p>
        </p:txBody>
      </p:sp>
      <p:sp>
        <p:nvSpPr>
          <p:cNvPr id="11" name="QB_7_AN.317_1#c5a13e60d.blank?vop=1&amp;pid=79eea4ef9&amp;color=0,0,0&amp;vpa=163&amp;vtp=1"/>
          <p:cNvSpPr/>
          <p:nvPr/>
        </p:nvSpPr>
        <p:spPr>
          <a:xfrm>
            <a:off x="2706084" y="1919406"/>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6</a:t>
            </a:r>
            <a:endParaRPr lang="en-US" altLang="zh-CN" dirty="0"/>
          </a:p>
        </p:txBody>
      </p:sp>
      <p:sp>
        <p:nvSpPr>
          <p:cNvPr id="12" name="QB_7_AN.318_1#c5a13e60d.blank?vop=1&amp;pid=79eea4ef9&amp;color=0,0,0&amp;vpa=164&amp;vtp=1"/>
          <p:cNvSpPr/>
          <p:nvPr/>
        </p:nvSpPr>
        <p:spPr>
          <a:xfrm>
            <a:off x="3798284" y="1919406"/>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a:t>
            </a:r>
            <a:endParaRPr lang="en-US" altLang="zh-CN" dirty="0"/>
          </a:p>
        </p:txBody>
      </p:sp>
      <p:sp>
        <p:nvSpPr>
          <p:cNvPr id="13" name="QB_7_AN.319_1#c5a13e60d.blank?vop=1&amp;pid=79eea4ef9&amp;color=0,0,0&amp;vpa=165&amp;vtp=1"/>
          <p:cNvSpPr/>
          <p:nvPr/>
        </p:nvSpPr>
        <p:spPr>
          <a:xfrm>
            <a:off x="4820634" y="1919406"/>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3</a:t>
            </a:r>
            <a:endParaRPr lang="en-US" altLang="zh-CN" dirty="0"/>
          </a:p>
        </p:txBody>
      </p:sp>
      <p:sp>
        <p:nvSpPr>
          <p:cNvPr id="14" name="QB_7_AN.320_1#c5a13e60d.blank?vop=1&amp;pid=79eea4ef9&amp;color=0,0,0&amp;vpa=166&amp;vtp=1"/>
          <p:cNvSpPr/>
          <p:nvPr/>
        </p:nvSpPr>
        <p:spPr>
          <a:xfrm>
            <a:off x="5865146" y="1919406"/>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3</a:t>
            </a:r>
            <a:endParaRPr lang="en-US" altLang="zh-CN" dirty="0"/>
          </a:p>
        </p:txBody>
      </p:sp>
      <p:sp>
        <p:nvSpPr>
          <p:cNvPr id="16" name="QB_7_AN.322_1#c5a13e60d.blank?vop=1&amp;pid=79eea4ef9&amp;color=0,0,0&amp;vpa=167&amp;vtp=1"/>
          <p:cNvSpPr/>
          <p:nvPr/>
        </p:nvSpPr>
        <p:spPr>
          <a:xfrm>
            <a:off x="1428210" y="2376607"/>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p>
        </p:txBody>
      </p:sp>
      <p:sp>
        <p:nvSpPr>
          <p:cNvPr id="17" name="QB_7_AN.323_1#c5a13e60d.blank?vop=1&amp;pid=79eea4ef9&amp;color=0,0,0&amp;vpa=168&amp;vtp=1"/>
          <p:cNvSpPr/>
          <p:nvPr/>
        </p:nvSpPr>
        <p:spPr>
          <a:xfrm>
            <a:off x="2706084" y="2376607"/>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5</a:t>
            </a:r>
            <a:endParaRPr lang="en-US" altLang="zh-CN" dirty="0"/>
          </a:p>
        </p:txBody>
      </p:sp>
      <p:sp>
        <p:nvSpPr>
          <p:cNvPr id="18" name="QB_7_AN.324_1#c5a13e60d.blank?vop=1&amp;pid=79eea4ef9&amp;color=0,0,0&amp;vpa=169&amp;vtp=1"/>
          <p:cNvSpPr/>
          <p:nvPr/>
        </p:nvSpPr>
        <p:spPr>
          <a:xfrm>
            <a:off x="4025106" y="2376607"/>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3</a:t>
            </a:r>
            <a:endParaRPr lang="en-US" altLang="zh-CN" dirty="0"/>
          </a:p>
        </p:txBody>
      </p:sp>
      <p:sp>
        <p:nvSpPr>
          <p:cNvPr id="19" name="QB_7_AN.325_1#c5a13e60d.blank?vop=1&amp;pid=79eea4ef9&amp;color=0,0,0&amp;vpa=170&amp;vtp=1"/>
          <p:cNvSpPr/>
          <p:nvPr/>
        </p:nvSpPr>
        <p:spPr>
          <a:xfrm>
            <a:off x="5401342" y="2376607"/>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a:t>
            </a:r>
            <a:endParaRPr lang="en-US" altLang="zh-CN" dirty="0"/>
          </a:p>
        </p:txBody>
      </p:sp>
      <p:sp>
        <p:nvSpPr>
          <p:cNvPr id="20" name="QB_7_AN.326_1#c5a13e60d.blank?vop=1&amp;pid=79eea4ef9&amp;color=0,0,0&amp;vpa=171&amp;vtp=1"/>
          <p:cNvSpPr/>
          <p:nvPr/>
        </p:nvSpPr>
        <p:spPr>
          <a:xfrm>
            <a:off x="6594443" y="2376607"/>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p>
        </p:txBody>
      </p:sp>
      <p:sp>
        <p:nvSpPr>
          <p:cNvPr id="21" name="QB_7_AN.327_1#c5a13e60d.blank?vop=1&amp;pid=79eea4ef9&amp;color=0,0,0&amp;vpa=172&amp;vtp=1&amp;bbb=1"/>
          <p:cNvSpPr/>
          <p:nvPr/>
        </p:nvSpPr>
        <p:spPr>
          <a:xfrm>
            <a:off x="7827867" y="2376607"/>
            <a:ext cx="43338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10</a:t>
            </a:r>
            <a:endParaRPr lang="en-US" altLang="zh-CN" dirty="0"/>
          </a:p>
        </p:txBody>
      </p:sp>
      <p:sp>
        <p:nvSpPr>
          <p:cNvPr id="22" name="QB_7_AN.328_1#c5a13e60d.blank?vop=1&amp;pid=79eea4ef9&amp;color=0,0,0&amp;vpa=173&amp;vtp=1"/>
          <p:cNvSpPr/>
          <p:nvPr/>
        </p:nvSpPr>
        <p:spPr>
          <a:xfrm>
            <a:off x="9086690" y="2376607"/>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8</a:t>
            </a:r>
            <a:endParaRPr lang="en-US" altLang="zh-C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 calcmode="lin" valueType="num">
                                      <p:cBhvr additive="base">
                                        <p:cTn id="3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7">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anim calcmode="lin" valueType="num">
                                      <p:cBhvr additive="base">
                                        <p:cTn id="4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 calcmode="lin" valueType="num">
                                      <p:cBhvr additive="base">
                                        <p:cTn id="4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8">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 calcmode="lin" valueType="num">
                                      <p:cBhvr additive="base">
                                        <p:cTn id="5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0">
                                            <p:bg/>
                                          </p:spTgt>
                                        </p:tgtEl>
                                        <p:attrNameLst>
                                          <p:attrName>style.visibility</p:attrName>
                                        </p:attrNameLst>
                                      </p:cBhvr>
                                      <p:to>
                                        <p:strVal val="visible"/>
                                      </p:to>
                                    </p:set>
                                    <p:anim calcmode="lin" valueType="num">
                                      <p:cBhvr additive="base">
                                        <p:cTn id="5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10">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0">
                                            <p:txEl>
                                              <p:pRg st="0" end="0"/>
                                            </p:txEl>
                                          </p:spTgt>
                                        </p:tgtEl>
                                        <p:attrNameLst>
                                          <p:attrName>style.visibility</p:attrName>
                                        </p:attrNameLst>
                                      </p:cBhvr>
                                      <p:to>
                                        <p:strVal val="visible"/>
                                      </p:to>
                                    </p:set>
                                    <p:anim calcmode="lin" valueType="num">
                                      <p:cBhvr additive="base">
                                        <p:cTn id="6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bg/>
                                          </p:spTgt>
                                        </p:tgtEl>
                                        <p:attrNameLst>
                                          <p:attrName>style.visibility</p:attrName>
                                        </p:attrNameLst>
                                      </p:cBhvr>
                                      <p:to>
                                        <p:strVal val="visible"/>
                                      </p:to>
                                    </p:set>
                                    <p:anim calcmode="lin" valueType="num">
                                      <p:cBhvr additive="base">
                                        <p:cTn id="6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11">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1">
                                            <p:txEl>
                                              <p:pRg st="0" end="0"/>
                                            </p:txEl>
                                          </p:spTgt>
                                        </p:tgtEl>
                                        <p:attrNameLst>
                                          <p:attrName>style.visibility</p:attrName>
                                        </p:attrNameLst>
                                      </p:cBhvr>
                                      <p:to>
                                        <p:strVal val="visible"/>
                                      </p:to>
                                    </p:set>
                                    <p:anim calcmode="lin" valueType="num">
                                      <p:cBhvr additive="base">
                                        <p:cTn id="7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2">
                                            <p:bg/>
                                          </p:spTgt>
                                        </p:tgtEl>
                                        <p:attrNameLst>
                                          <p:attrName>style.visibility</p:attrName>
                                        </p:attrNameLst>
                                      </p:cBhvr>
                                      <p:to>
                                        <p:strVal val="visible"/>
                                      </p:to>
                                    </p:set>
                                    <p:anim calcmode="lin" valueType="num">
                                      <p:cBhvr additive="base">
                                        <p:cTn id="7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78" dur="500" fill="hold"/>
                                        <p:tgtEl>
                                          <p:spTgt spid="12">
                                            <p:bg/>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2">
                                            <p:txEl>
                                              <p:pRg st="0" end="0"/>
                                            </p:txEl>
                                          </p:spTgt>
                                        </p:tgtEl>
                                        <p:attrNameLst>
                                          <p:attrName>style.visibility</p:attrName>
                                        </p:attrNameLst>
                                      </p:cBhvr>
                                      <p:to>
                                        <p:strVal val="visible"/>
                                      </p:to>
                                    </p:set>
                                    <p:anim calcmode="lin" valueType="num">
                                      <p:cBhvr additive="base">
                                        <p:cTn id="8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3">
                                            <p:bg/>
                                          </p:spTgt>
                                        </p:tgtEl>
                                        <p:attrNameLst>
                                          <p:attrName>style.visibility</p:attrName>
                                        </p:attrNameLst>
                                      </p:cBhvr>
                                      <p:to>
                                        <p:strVal val="visible"/>
                                      </p:to>
                                    </p:set>
                                    <p:anim calcmode="lin" valueType="num">
                                      <p:cBhvr additive="base">
                                        <p:cTn id="8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88" dur="500" fill="hold"/>
                                        <p:tgtEl>
                                          <p:spTgt spid="13">
                                            <p:bg/>
                                          </p:spTgt>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3">
                                            <p:txEl>
                                              <p:pRg st="0" end="0"/>
                                            </p:txEl>
                                          </p:spTgt>
                                        </p:tgtEl>
                                        <p:attrNameLst>
                                          <p:attrName>style.visibility</p:attrName>
                                        </p:attrNameLst>
                                      </p:cBhvr>
                                      <p:to>
                                        <p:strVal val="visible"/>
                                      </p:to>
                                    </p:set>
                                    <p:anim calcmode="lin" valueType="num">
                                      <p:cBhvr additive="base">
                                        <p:cTn id="9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4">
                                            <p:bg/>
                                          </p:spTgt>
                                        </p:tgtEl>
                                        <p:attrNameLst>
                                          <p:attrName>style.visibility</p:attrName>
                                        </p:attrNameLst>
                                      </p:cBhvr>
                                      <p:to>
                                        <p:strVal val="visible"/>
                                      </p:to>
                                    </p:set>
                                    <p:anim calcmode="lin" valueType="num">
                                      <p:cBhvr additive="base">
                                        <p:cTn id="9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98" dur="500" fill="hold"/>
                                        <p:tgtEl>
                                          <p:spTgt spid="14">
                                            <p:bg/>
                                          </p:spTgt>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4">
                                            <p:txEl>
                                              <p:pRg st="0" end="0"/>
                                            </p:txEl>
                                          </p:spTgt>
                                        </p:tgtEl>
                                        <p:attrNameLst>
                                          <p:attrName>style.visibility</p:attrName>
                                        </p:attrNameLst>
                                      </p:cBhvr>
                                      <p:to>
                                        <p:strVal val="visible"/>
                                      </p:to>
                                    </p:set>
                                    <p:anim calcmode="lin" valueType="num">
                                      <p:cBhvr additive="base">
                                        <p:cTn id="10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16">
                                            <p:bg/>
                                          </p:spTgt>
                                        </p:tgtEl>
                                        <p:attrNameLst>
                                          <p:attrName>style.visibility</p:attrName>
                                        </p:attrNameLst>
                                      </p:cBhvr>
                                      <p:to>
                                        <p:strVal val="visible"/>
                                      </p:to>
                                    </p:set>
                                    <p:anim calcmode="lin" valueType="num">
                                      <p:cBhvr additive="base">
                                        <p:cTn id="10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108" dur="500" fill="hold"/>
                                        <p:tgtEl>
                                          <p:spTgt spid="16">
                                            <p:bg/>
                                          </p:spTgt>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6">
                                            <p:txEl>
                                              <p:pRg st="0" end="0"/>
                                            </p:txEl>
                                          </p:spTgt>
                                        </p:tgtEl>
                                        <p:attrNameLst>
                                          <p:attrName>style.visibility</p:attrName>
                                        </p:attrNameLst>
                                      </p:cBhvr>
                                      <p:to>
                                        <p:strVal val="visible"/>
                                      </p:to>
                                    </p:set>
                                    <p:anim calcmode="lin" valueType="num">
                                      <p:cBhvr additive="base">
                                        <p:cTn id="11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17">
                                            <p:bg/>
                                          </p:spTgt>
                                        </p:tgtEl>
                                        <p:attrNameLst>
                                          <p:attrName>style.visibility</p:attrName>
                                        </p:attrNameLst>
                                      </p:cBhvr>
                                      <p:to>
                                        <p:strVal val="visible"/>
                                      </p:to>
                                    </p:set>
                                    <p:anim calcmode="lin" valueType="num">
                                      <p:cBhvr additive="base">
                                        <p:cTn id="117"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118" dur="500" fill="hold"/>
                                        <p:tgtEl>
                                          <p:spTgt spid="17">
                                            <p:bg/>
                                          </p:spTgt>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17">
                                            <p:txEl>
                                              <p:pRg st="0" end="0"/>
                                            </p:txEl>
                                          </p:spTgt>
                                        </p:tgtEl>
                                        <p:attrNameLst>
                                          <p:attrName>style.visibility</p:attrName>
                                        </p:attrNameLst>
                                      </p:cBhvr>
                                      <p:to>
                                        <p:strVal val="visible"/>
                                      </p:to>
                                    </p:set>
                                    <p:anim calcmode="lin" valueType="num">
                                      <p:cBhvr additive="base">
                                        <p:cTn id="12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8">
                                            <p:bg/>
                                          </p:spTgt>
                                        </p:tgtEl>
                                        <p:attrNameLst>
                                          <p:attrName>style.visibility</p:attrName>
                                        </p:attrNameLst>
                                      </p:cBhvr>
                                      <p:to>
                                        <p:strVal val="visible"/>
                                      </p:to>
                                    </p:set>
                                    <p:anim calcmode="lin" valueType="num">
                                      <p:cBhvr additive="base">
                                        <p:cTn id="127" dur="500" fill="hold"/>
                                        <p:tgtEl>
                                          <p:spTgt spid="18">
                                            <p:bg/>
                                          </p:spTgt>
                                        </p:tgtEl>
                                        <p:attrNameLst>
                                          <p:attrName>ppt_x</p:attrName>
                                        </p:attrNameLst>
                                      </p:cBhvr>
                                      <p:tavLst>
                                        <p:tav tm="0">
                                          <p:val>
                                            <p:strVal val="#ppt_x"/>
                                          </p:val>
                                        </p:tav>
                                        <p:tav tm="100000">
                                          <p:val>
                                            <p:strVal val="#ppt_x"/>
                                          </p:val>
                                        </p:tav>
                                      </p:tavLst>
                                    </p:anim>
                                    <p:anim calcmode="lin" valueType="num">
                                      <p:cBhvr additive="base">
                                        <p:cTn id="128" dur="500" fill="hold"/>
                                        <p:tgtEl>
                                          <p:spTgt spid="18">
                                            <p:bg/>
                                          </p:spTgt>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8">
                                            <p:txEl>
                                              <p:pRg st="0" end="0"/>
                                            </p:txEl>
                                          </p:spTgt>
                                        </p:tgtEl>
                                        <p:attrNameLst>
                                          <p:attrName>style.visibility</p:attrName>
                                        </p:attrNameLst>
                                      </p:cBhvr>
                                      <p:to>
                                        <p:strVal val="visible"/>
                                      </p:to>
                                    </p:set>
                                    <p:anim calcmode="lin" valueType="num">
                                      <p:cBhvr additive="base">
                                        <p:cTn id="131"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132"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19">
                                            <p:bg/>
                                          </p:spTgt>
                                        </p:tgtEl>
                                        <p:attrNameLst>
                                          <p:attrName>style.visibility</p:attrName>
                                        </p:attrNameLst>
                                      </p:cBhvr>
                                      <p:to>
                                        <p:strVal val="visible"/>
                                      </p:to>
                                    </p:set>
                                    <p:anim calcmode="lin" valueType="num">
                                      <p:cBhvr additive="base">
                                        <p:cTn id="137" dur="500" fill="hold"/>
                                        <p:tgtEl>
                                          <p:spTgt spid="19">
                                            <p:bg/>
                                          </p:spTgt>
                                        </p:tgtEl>
                                        <p:attrNameLst>
                                          <p:attrName>ppt_x</p:attrName>
                                        </p:attrNameLst>
                                      </p:cBhvr>
                                      <p:tavLst>
                                        <p:tav tm="0">
                                          <p:val>
                                            <p:strVal val="#ppt_x"/>
                                          </p:val>
                                        </p:tav>
                                        <p:tav tm="100000">
                                          <p:val>
                                            <p:strVal val="#ppt_x"/>
                                          </p:val>
                                        </p:tav>
                                      </p:tavLst>
                                    </p:anim>
                                    <p:anim calcmode="lin" valueType="num">
                                      <p:cBhvr additive="base">
                                        <p:cTn id="138" dur="500" fill="hold"/>
                                        <p:tgtEl>
                                          <p:spTgt spid="19">
                                            <p:bg/>
                                          </p:spTgt>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19">
                                            <p:txEl>
                                              <p:pRg st="0" end="0"/>
                                            </p:txEl>
                                          </p:spTgt>
                                        </p:tgtEl>
                                        <p:attrNameLst>
                                          <p:attrName>style.visibility</p:attrName>
                                        </p:attrNameLst>
                                      </p:cBhvr>
                                      <p:to>
                                        <p:strVal val="visible"/>
                                      </p:to>
                                    </p:set>
                                    <p:anim calcmode="lin" valueType="num">
                                      <p:cBhvr additive="base">
                                        <p:cTn id="141"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42"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2" presetClass="entr" presetSubtype="4" fill="hold" grpId="0" nodeType="clickEffect">
                                  <p:stCondLst>
                                    <p:cond delay="0"/>
                                  </p:stCondLst>
                                  <p:childTnLst>
                                    <p:set>
                                      <p:cBhvr>
                                        <p:cTn id="146" dur="1" fill="hold">
                                          <p:stCondLst>
                                            <p:cond delay="0"/>
                                          </p:stCondLst>
                                        </p:cTn>
                                        <p:tgtEl>
                                          <p:spTgt spid="20">
                                            <p:bg/>
                                          </p:spTgt>
                                        </p:tgtEl>
                                        <p:attrNameLst>
                                          <p:attrName>style.visibility</p:attrName>
                                        </p:attrNameLst>
                                      </p:cBhvr>
                                      <p:to>
                                        <p:strVal val="visible"/>
                                      </p:to>
                                    </p:set>
                                    <p:anim calcmode="lin" valueType="num">
                                      <p:cBhvr additive="base">
                                        <p:cTn id="147"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148" dur="500" fill="hold"/>
                                        <p:tgtEl>
                                          <p:spTgt spid="20">
                                            <p:bg/>
                                          </p:spTgt>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20">
                                            <p:txEl>
                                              <p:pRg st="0" end="0"/>
                                            </p:txEl>
                                          </p:spTgt>
                                        </p:tgtEl>
                                        <p:attrNameLst>
                                          <p:attrName>style.visibility</p:attrName>
                                        </p:attrNameLst>
                                      </p:cBhvr>
                                      <p:to>
                                        <p:strVal val="visible"/>
                                      </p:to>
                                    </p:set>
                                    <p:anim calcmode="lin" valueType="num">
                                      <p:cBhvr additive="base">
                                        <p:cTn id="151"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52"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21">
                                            <p:bg/>
                                          </p:spTgt>
                                        </p:tgtEl>
                                        <p:attrNameLst>
                                          <p:attrName>style.visibility</p:attrName>
                                        </p:attrNameLst>
                                      </p:cBhvr>
                                      <p:to>
                                        <p:strVal val="visible"/>
                                      </p:to>
                                    </p:set>
                                    <p:anim calcmode="lin" valueType="num">
                                      <p:cBhvr additive="base">
                                        <p:cTn id="157" dur="500" fill="hold"/>
                                        <p:tgtEl>
                                          <p:spTgt spid="21">
                                            <p:bg/>
                                          </p:spTgt>
                                        </p:tgtEl>
                                        <p:attrNameLst>
                                          <p:attrName>ppt_x</p:attrName>
                                        </p:attrNameLst>
                                      </p:cBhvr>
                                      <p:tavLst>
                                        <p:tav tm="0">
                                          <p:val>
                                            <p:strVal val="#ppt_x"/>
                                          </p:val>
                                        </p:tav>
                                        <p:tav tm="100000">
                                          <p:val>
                                            <p:strVal val="#ppt_x"/>
                                          </p:val>
                                        </p:tav>
                                      </p:tavLst>
                                    </p:anim>
                                    <p:anim calcmode="lin" valueType="num">
                                      <p:cBhvr additive="base">
                                        <p:cTn id="158" dur="500" fill="hold"/>
                                        <p:tgtEl>
                                          <p:spTgt spid="21">
                                            <p:bg/>
                                          </p:spTgt>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21">
                                            <p:txEl>
                                              <p:pRg st="0" end="0"/>
                                            </p:txEl>
                                          </p:spTgt>
                                        </p:tgtEl>
                                        <p:attrNameLst>
                                          <p:attrName>style.visibility</p:attrName>
                                        </p:attrNameLst>
                                      </p:cBhvr>
                                      <p:to>
                                        <p:strVal val="visible"/>
                                      </p:to>
                                    </p:set>
                                    <p:anim calcmode="lin" valueType="num">
                                      <p:cBhvr additive="base">
                                        <p:cTn id="161"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162"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 presetClass="entr" presetSubtype="4" fill="hold" grpId="0" nodeType="clickEffect">
                                  <p:stCondLst>
                                    <p:cond delay="0"/>
                                  </p:stCondLst>
                                  <p:childTnLst>
                                    <p:set>
                                      <p:cBhvr>
                                        <p:cTn id="166" dur="1" fill="hold">
                                          <p:stCondLst>
                                            <p:cond delay="0"/>
                                          </p:stCondLst>
                                        </p:cTn>
                                        <p:tgtEl>
                                          <p:spTgt spid="22">
                                            <p:bg/>
                                          </p:spTgt>
                                        </p:tgtEl>
                                        <p:attrNameLst>
                                          <p:attrName>style.visibility</p:attrName>
                                        </p:attrNameLst>
                                      </p:cBhvr>
                                      <p:to>
                                        <p:strVal val="visible"/>
                                      </p:to>
                                    </p:set>
                                    <p:anim calcmode="lin" valueType="num">
                                      <p:cBhvr additive="base">
                                        <p:cTn id="167" dur="500" fill="hold"/>
                                        <p:tgtEl>
                                          <p:spTgt spid="22">
                                            <p:bg/>
                                          </p:spTgt>
                                        </p:tgtEl>
                                        <p:attrNameLst>
                                          <p:attrName>ppt_x</p:attrName>
                                        </p:attrNameLst>
                                      </p:cBhvr>
                                      <p:tavLst>
                                        <p:tav tm="0">
                                          <p:val>
                                            <p:strVal val="#ppt_x"/>
                                          </p:val>
                                        </p:tav>
                                        <p:tav tm="100000">
                                          <p:val>
                                            <p:strVal val="#ppt_x"/>
                                          </p:val>
                                        </p:tav>
                                      </p:tavLst>
                                    </p:anim>
                                    <p:anim calcmode="lin" valueType="num">
                                      <p:cBhvr additive="base">
                                        <p:cTn id="168" dur="500" fill="hold"/>
                                        <p:tgtEl>
                                          <p:spTgt spid="22">
                                            <p:bg/>
                                          </p:spTgt>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22">
                                            <p:txEl>
                                              <p:pRg st="0" end="0"/>
                                            </p:txEl>
                                          </p:spTgt>
                                        </p:tgtEl>
                                        <p:attrNameLst>
                                          <p:attrName>style.visibility</p:attrName>
                                        </p:attrNameLst>
                                      </p:cBhvr>
                                      <p:to>
                                        <p:strVal val="visible"/>
                                      </p:to>
                                    </p:set>
                                    <p:anim calcmode="lin" valueType="num">
                                      <p:cBhvr additive="base">
                                        <p:cTn id="171"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172"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10" grpId="0" build="p" animBg="1"/>
      <p:bldP spid="11" grpId="0" build="p" animBg="1"/>
      <p:bldP spid="12" grpId="0" build="p" animBg="1"/>
      <p:bldP spid="13" grpId="0" build="p" animBg="1"/>
      <p:bldP spid="14" grpId="0" build="p" animBg="1"/>
      <p:bldP spid="16" grpId="0" build="p" animBg="1"/>
      <p:bldP spid="17" grpId="0" build="p" animBg="1"/>
      <p:bldP spid="18" grpId="0" build="p" animBg="1"/>
      <p:bldP spid="19" grpId="0" build="p" animBg="1"/>
      <p:bldP spid="20" grpId="0" build="p" animBg="1"/>
      <p:bldP spid="21" grpId="0" build="p" animBg="1"/>
      <p:bldP spid="22"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
        <p:nvSpPr>
          <p:cNvPr id="2" name="QO_6_BD.329_1#cde929910?vop=1&amp;pid=c269ae13c&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书写下列条件下的离子方程式。</a:t>
            </a:r>
            <a:endParaRPr lang="en-US" altLang="zh-CN" sz="1800" dirty="0">
              <a:solidFill>
                <a:srgbClr val="000000"/>
              </a:solidFill>
            </a:endParaRPr>
          </a:p>
        </p:txBody>
      </p:sp>
      <mc:AlternateContent xmlns:mc="http://schemas.openxmlformats.org/markup-compatibility/2006" xmlns:a14="http://schemas.microsoft.com/office/drawing/2010/main">
        <mc:Choice Requires="a14">
          <p:sp>
            <p:nvSpPr>
              <p:cNvPr id="3" name="QB_7_BD.330_1#703484e3a?vop=1&amp;pid=cde929910&amp;color=0,0,0&amp;vtp=1&amp;bbb=1&amp;hb=1"/>
              <p:cNvSpPr/>
              <p:nvPr/>
            </p:nvSpPr>
            <p:spPr>
              <a:xfrm>
                <a:off x="832104" y="1529890"/>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a:solidFill>
                      <a:srgbClr val="000000"/>
                    </a:solidFill>
                    <a:latin typeface="微软雅黑" pitchFamily="34" charset="0"/>
                    <a:ea typeface="微软雅黑" pitchFamily="34" charset="-122"/>
                    <a:cs typeface="微软雅黑" pitchFamily="34" charset="-120"/>
                  </a:rPr>
                  <a:t>）工业上可用</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溶液与</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a:solidFill>
                      <a:srgbClr val="000000"/>
                    </a:solidFill>
                    <a:latin typeface="微软雅黑" pitchFamily="34" charset="0"/>
                    <a:ea typeface="微软雅黑" pitchFamily="34" charset="-122"/>
                    <a:cs typeface="微软雅黑" pitchFamily="34" charset="-120"/>
                  </a:rPr>
                  <a:t>溶液在稀</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a:solidFill>
                      <a:srgbClr val="000000"/>
                    </a:solidFill>
                    <a:latin typeface="微软雅黑" pitchFamily="34" charset="0"/>
                    <a:ea typeface="微软雅黑" pitchFamily="34" charset="-122"/>
                    <a:cs typeface="微软雅黑" pitchFamily="34" charset="-120"/>
                  </a:rPr>
                  <a:t>存在下制得</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气体，</a:t>
                </a:r>
                <a:r>
                  <a:rPr lang="en-US" altLang="zh-CN" sz="1800" b="0" i="0">
                    <a:solidFill>
                      <a:srgbClr val="000000"/>
                    </a:solidFill>
                    <a:latin typeface="微软雅黑" pitchFamily="34" charset="0"/>
                    <a:ea typeface="微软雅黑" pitchFamily="34" charset="-122"/>
                    <a:cs typeface="微软雅黑" pitchFamily="34" charset="-120"/>
                  </a:rPr>
                  <a:t>试写出该反应的离子方程式：</a:t>
                </a:r>
              </a:p>
              <a:p>
                <a:pPr latinLnBrk="1">
                  <a:lnSpc>
                    <a:spcPts val="3300"/>
                  </a:lnSpc>
                </a:pPr>
                <a:r>
                  <a:rPr lang="en-US" altLang="zh-CN" i="0">
                    <a:solidFill>
                      <a:srgbClr val="000000"/>
                    </a:solidFill>
                    <a:latin typeface="SimSun" pitchFamily="34" charset="0"/>
                    <a:ea typeface="SimSun" pitchFamily="34" charset="-122"/>
                    <a:cs typeface="SimSun" pitchFamily="34" charset="-120"/>
                  </a:rPr>
                  <a:t>__________________________________________</a:t>
                </a:r>
                <a:r>
                  <a:rPr lang="en-US" altLang="zh-CN" b="0" i="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dirty="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2）</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K</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Cr</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7</m:t>
                        </m:r>
                      </m:sub>
                    </m:sSub>
                  </m:oMath>
                </a14:m>
                <a:r>
                  <a:rPr lang="en-US" altLang="zh-CN" dirty="0">
                    <a:solidFill>
                      <a:srgbClr val="000000"/>
                    </a:solidFill>
                    <a:latin typeface="微软雅黑" pitchFamily="34" charset="0"/>
                    <a:ea typeface="微软雅黑" pitchFamily="34" charset="-122"/>
                    <a:cs typeface="微软雅黑" pitchFamily="34" charset="-120"/>
                  </a:rPr>
                  <a:t>能与热的稀硫酸酸化的</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dirty="0">
                    <a:solidFill>
                      <a:srgbClr val="000000"/>
                    </a:solidFill>
                    <a:latin typeface="微软雅黑" pitchFamily="34" charset="0"/>
                    <a:ea typeface="微软雅黑" pitchFamily="34" charset="-122"/>
                    <a:cs typeface="微软雅黑" pitchFamily="34" charset="-120"/>
                  </a:rPr>
                  <a:t>反应</a:t>
                </a:r>
                <a:r>
                  <a:rPr lang="en-US" altLang="zh-CN">
                    <a:solidFill>
                      <a:srgbClr val="000000"/>
                    </a:solidFill>
                    <a:latin typeface="微软雅黑" pitchFamily="34" charset="0"/>
                    <a:ea typeface="微软雅黑" pitchFamily="34" charset="-122"/>
                    <a:cs typeface="微软雅黑" pitchFamily="34" charset="-120"/>
                  </a:rPr>
                  <a:t>，生成</a:t>
                </a:r>
                <a14:m>
                  <m:oMath xmlns:m="http://schemas.openxmlformats.org/officeDocument/2006/math">
                    <m:sSup>
                      <m:sSup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Cr</m:t>
                        </m:r>
                      </m:e>
                      <m:sup>
                        <m:r>
                          <a:rPr lang="en-US" altLang="zh-CN"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，该反应的离子反应方程式为</a:t>
                </a:r>
              </a:p>
              <a:p>
                <a:pPr lvl="0" latinLnBrk="1">
                  <a:lnSpc>
                    <a:spcPts val="3300"/>
                  </a:lnSpc>
                </a:pPr>
                <a:r>
                  <a:rPr lang="en-US" altLang="zh-CN">
                    <a:solidFill>
                      <a:srgbClr val="000000"/>
                    </a:solidFill>
                    <a:latin typeface="SimSun" pitchFamily="34" charset="0"/>
                    <a:ea typeface="SimSun" pitchFamily="34" charset="-122"/>
                    <a:cs typeface="SimSun" pitchFamily="34" charset="-120"/>
                  </a:rPr>
                  <a:t>_______________________________________________</a:t>
                </a:r>
                <a:r>
                  <a:rPr lang="en-US" altLang="zh-CN">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xmlns="">
          <p:sp>
            <p:nvSpPr>
              <p:cNvPr id="3" name="QB_7_BD.330_1#703484e3a?vop=1&amp;pid=cde929910&amp;color=0,0,0&amp;vtp=1&amp;bbb=1&amp;hb=1"/>
              <p:cNvSpPr>
                <a:spLocks noRot="1" noChangeAspect="1" noMove="1" noResize="1" noEditPoints="1" noAdjustHandles="1" noChangeArrowheads="1" noChangeShapeType="1" noTextEdit="1"/>
              </p:cNvSpPr>
              <p:nvPr/>
            </p:nvSpPr>
            <p:spPr>
              <a:xfrm>
                <a:off x="832104" y="1529890"/>
                <a:ext cx="10533888" cy="1676400"/>
              </a:xfrm>
              <a:prstGeom prst="rect">
                <a:avLst/>
              </a:prstGeom>
              <a:blipFill>
                <a:blip r:embed="rId3"/>
                <a:stretch>
                  <a:fillRect l="-1389" r="-1620" b="-5455"/>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331_1#703484e3a.blank?vop=1&amp;pid=cde929910&amp;color=0,0,0&amp;vpa=174&amp;vtp=1&amp;bbb=1&amp;rh=23.75"/>
              <p:cNvSpPr/>
              <p:nvPr/>
            </p:nvSpPr>
            <p:spPr>
              <a:xfrm>
                <a:off x="874966" y="1971921"/>
                <a:ext cx="4724908" cy="301625"/>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m:t>
                        </m:r>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331_1#703484e3a.blank?vop=1&amp;pid=cde929910&amp;color=0,0,0&amp;vpa=174&amp;vtp=1&amp;bbb=1&amp;rh=23.75"/>
              <p:cNvSpPr>
                <a:spLocks noRot="1" noChangeAspect="1" noMove="1" noResize="1" noEditPoints="1" noAdjustHandles="1" noChangeArrowheads="1" noChangeShapeType="1" noTextEdit="1"/>
              </p:cNvSpPr>
              <p:nvPr/>
            </p:nvSpPr>
            <p:spPr>
              <a:xfrm>
                <a:off x="874966" y="1971921"/>
                <a:ext cx="4724908" cy="301625"/>
              </a:xfrm>
              <a:prstGeom prst="rect">
                <a:avLst/>
              </a:prstGeom>
              <a:blipFill>
                <a:blip r:embed="rId4"/>
                <a:stretch>
                  <a:fillRect l="-645" r="-516" b="-2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N.333_1#703484e3a.blank?vop=1&amp;pid=cde929910&amp;color=0,0,0&amp;vpa=175&amp;vtp=1&amp;bbb=1"/>
              <p:cNvSpPr/>
              <p:nvPr/>
            </p:nvSpPr>
            <p:spPr>
              <a:xfrm>
                <a:off x="836866" y="2810121"/>
                <a:ext cx="5373497" cy="304800"/>
              </a:xfrm>
              <a:prstGeom prst="rect">
                <a:avLst/>
              </a:prstGeom>
              <a:noFill/>
              <a:ln/>
            </p:spPr>
            <p:txBody>
              <a:bodyPr wrap="none" lIns="0" tIns="0" rIns="0" bIns="0" rtlCol="0" anchor="t"/>
              <a:lstStyle/>
              <a:p>
                <a:pPr algn="ctr" latinLnBrk="1">
                  <a:lnSpc>
                    <a:spcPts val="2400"/>
                  </a:lnSpc>
                </a:pPr>
                <a14:m>
                  <m:oMath xmlns:m="http://schemas.openxmlformats.org/officeDocument/2006/math">
                    <m:d>
                      <m:dPr>
                        <m:begChr m:val=""/>
                        <m:endChr m:val=""/>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Cr</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7</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sSubSup>
                          <m:sSub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2−</m:t>
                            </m:r>
                          </m:sup>
                        </m:sSubSup>
                        <m:r>
                          <a:rPr lang="en-US" altLang="zh-CN" b="0" i="0" dirty="0">
                            <a:solidFill>
                              <a:srgbClr val="FF0000"/>
                            </a:solidFill>
                            <a:latin typeface="Cambria Math" panose="02040503050406030204" pitchFamily="18" charset="0"/>
                            <a:ea typeface="微软雅黑" pitchFamily="34" charset="-122"/>
                            <a:cs typeface="微软雅黑" pitchFamily="34" charset="-120"/>
                          </a:rPr>
                          <m:t>+14</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FF0000"/>
                            </a:solidFill>
                            <a:latin typeface="Cambria Math" panose="02040503050406030204" pitchFamily="18" charset="0"/>
                            <a:ea typeface="微软雅黑" pitchFamily="34" charset="-122"/>
                            <a:cs typeface="微软雅黑" pitchFamily="34" charset="-120"/>
                          </a:rPr>
                          <m:t> 2</m:t>
                        </m:r>
                        <m:sSup>
                          <m:sSup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Cr</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3+</m:t>
                            </m:r>
                          </m:sup>
                        </m:sSup>
                        <m:r>
                          <a:rPr lang="en-US" altLang="zh-CN" b="0" i="0" dirty="0">
                            <a:solidFill>
                              <a:srgbClr val="FF0000"/>
                            </a:solidFill>
                            <a:latin typeface="Cambria Math" panose="02040503050406030204" pitchFamily="18" charset="0"/>
                            <a:ea typeface="微软雅黑" pitchFamily="34" charset="-122"/>
                            <a:cs typeface="微软雅黑" pitchFamily="34" charset="-120"/>
                          </a:rPr>
                          <m:t>+6</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FF0000"/>
                            </a:solidFill>
                            <a:latin typeface="Cambria Math" panose="02040503050406030204" pitchFamily="18" charset="0"/>
                            <a:ea typeface="微软雅黑" pitchFamily="34" charset="-122"/>
                            <a:cs typeface="微软雅黑" pitchFamily="34" charset="-120"/>
                          </a:rPr>
                          <m:t>↑+7</m:t>
                        </m:r>
                        <m:sSub>
                          <m:sSubPr>
                            <m:ctrlPr>
                              <a:rPr lang="en-US" altLang="zh-CN" b="0" i="1" dirty="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7_AN.333_1#703484e3a.blank?vop=1&amp;pid=cde929910&amp;color=0,0,0&amp;vpa=175&amp;vtp=1&amp;bbb=1"/>
              <p:cNvSpPr>
                <a:spLocks noRot="1" noChangeAspect="1" noMove="1" noResize="1" noEditPoints="1" noAdjustHandles="1" noChangeArrowheads="1" noChangeShapeType="1" noTextEdit="1"/>
              </p:cNvSpPr>
              <p:nvPr/>
            </p:nvSpPr>
            <p:spPr>
              <a:xfrm>
                <a:off x="836866" y="2810121"/>
                <a:ext cx="5373497" cy="304800"/>
              </a:xfrm>
              <a:prstGeom prst="rect">
                <a:avLst/>
              </a:prstGeom>
              <a:blipFill>
                <a:blip r:embed="rId5"/>
                <a:stretch>
                  <a:fillRect l="-454" r="-454" b="-220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9991</Words>
  <Application>Microsoft Office PowerPoint</Application>
  <PresentationFormat>宽屏</PresentationFormat>
  <Paragraphs>1622</Paragraphs>
  <Slides>162</Slides>
  <Notes>160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162</vt:i4>
      </vt:variant>
    </vt:vector>
  </HeadingPairs>
  <TitlesOfParts>
    <vt:vector size="170" baseType="lpstr">
      <vt:lpstr>Arial (正文)</vt:lpstr>
      <vt:lpstr>SimHei</vt:lpstr>
      <vt:lpstr>华文细黑</vt:lpstr>
      <vt:lpstr>SimSun</vt:lpstr>
      <vt:lpstr>微软雅黑</vt:lpstr>
      <vt:lpstr>Arial</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4</cp:revision>
  <dcterms:created xsi:type="dcterms:W3CDTF">2025-05-14T13:50:22Z</dcterms:created>
  <dcterms:modified xsi:type="dcterms:W3CDTF">2025-05-14T15:02:34Z</dcterms:modified>
  <cp:category/>
  <cp:contentStatus/>
</cp:coreProperties>
</file>