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37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5f6a91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c3d6a0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df01d5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5f6a91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c3d6a0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df01d5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a29daae1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_2_BD#3a29daae1.fixed?pid=6b0413ee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“创意设计”</a:t>
                </a:r>
                <a14:m>
                  <m:oMath xmlns:m="http://schemas.openxmlformats.org/officeDocument/2006/math"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𝐅𝐞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𝐎𝐇</m:t>
                    </m:r>
                    <m:sSub>
                      <m:sSubPr>
                        <m:ctrlPr>
                          <a:rPr lang="en-US" altLang="zh-CN" sz="4400" b="1" i="1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4400" b="1" i="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的制备装置</a:t>
                </a:r>
                <a:endParaRPr lang="en-US" altLang="zh-CN" sz="4400" dirty="0"/>
              </a:p>
            </p:txBody>
          </p:sp>
        </mc:Choice>
        <mc:Fallback xmlns="">
          <p:sp>
            <p:nvSpPr>
              <p:cNvPr id="3" name="C_2_BD#3a29daae1.fixed?pid=6b0413ee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999404ef7?pid=fc3d6a022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极易被空气中的氧气氧化，如果仅仅按照课本的实验设计思路，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很难观察到理想的实验现象。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因此实际操作过程中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，为了更好地观察白色絮状沉淀的生成，需要对课本实验装置进行改进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。本通法旨在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帮你顺利捋清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制备装置的创意设计思路及注意事项。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999404ef7?pid=fc3d6a02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77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49e074e5c?htil=2&amp;sp=1&amp;pid=1df01d5bc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1.基础实验思路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将吸有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溶液的长胶头滴管插入新制备的亚铁盐溶液的液面以下［这是中学阶段唯一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一个把胶头滴管插入反应溶液的实验，目的是防止滴加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溶液时带入空气，使生成的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与空气中的氧气接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触而被氧化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，缓缓挤出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49e074e5c?htil=2&amp;sp=1&amp;pid=1df01d5b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4#49e074e5c?pid=1df01d5bc&amp;color=0,0,0&amp;vtp=1&amp;bbb=1"/>
              <p:cNvSpPr/>
              <p:nvPr/>
            </p:nvSpPr>
            <p:spPr>
              <a:xfrm>
                <a:off x="832104" y="2740144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实验成功关键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溶液中不含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等氧化性物质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极易被氧化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溶液要现用现配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并放入少量的铁粉以防止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为了防止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配制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溶液的蒸馏水和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溶液要煮沸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尽可能除去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制备过程中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保证生成的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在密闭的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隔绝空气的体系中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P_4#49e074e5c?pid=1df01d5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40144"/>
                <a:ext cx="10533888" cy="2514600"/>
              </a:xfrm>
              <a:prstGeom prst="rect">
                <a:avLst/>
              </a:prstGeom>
              <a:blipFill>
                <a:blip r:embed="rId4"/>
                <a:stretch>
                  <a:fillRect l="-138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4#49e074e5c?htil=2&amp;sp=1&amp;pid=1df01d5bc&amp;color=0,0,0&amp;vtp=1&amp;bt=1&amp;bbb=1&amp;hb=1&amp;uw=1"/>
          <p:cNvSpPr/>
          <p:nvPr/>
        </p:nvSpPr>
        <p:spPr>
          <a:xfrm>
            <a:off x="7120192" y="1467350"/>
            <a:ext cx="914463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pic>
        <p:nvPicPr>
          <p:cNvPr id="4" name="P_4_BD#49e074e5c?htil=1&amp;pid=1df01d5bc&amp;color=0,0,0&amp;tib=255,255,255&amp;vtp=1&amp;bt=1" descr="preencoded.png">
            <a:extLst>
              <a:ext uri="{FF2B5EF4-FFF2-40B4-BE49-F238E27FC236}">
                <a16:creationId xmlns:a16="http://schemas.microsoft.com/office/drawing/2014/main" id="{4715101E-0686-6541-85FA-EF5FE526935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1048" y="1467350"/>
            <a:ext cx="694944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49e074e5c?sp=1&amp;pid=1df01d5bc&amp;color=0,0,0&amp;vtp=1&amp;bt=1&amp;bbb=1&amp;hb=1"/>
              <p:cNvSpPr/>
              <p:nvPr/>
            </p:nvSpPr>
            <p:spPr>
              <a:xfrm>
                <a:off x="832104" y="1080000"/>
                <a:ext cx="10533888" cy="1181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2.制备装置的创意设计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为了防止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氧化，在设计制备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装置时，一般从两个角度考虑，一是反应试剂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是反应环境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#49e074e5c?sp=1&amp;pid=1df01d5b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81100"/>
              </a:xfrm>
              <a:prstGeom prst="rect">
                <a:avLst/>
              </a:prstGeom>
              <a:blipFill>
                <a:blip r:embed="rId3"/>
                <a:stretch>
                  <a:fillRect l="-1389" t="-515" r="-116" b="-87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4_BD#49e074e5c?colgroup=2,7,45&amp;pid=1df01d5b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070845"/>
                  </p:ext>
                </p:extLst>
              </p:nvPr>
            </p:nvGraphicFramePr>
            <p:xfrm>
              <a:off x="832104" y="2384544"/>
              <a:ext cx="10497312" cy="3695256"/>
            </p:xfrm>
            <a:graphic>
              <a:graphicData uri="http://schemas.openxmlformats.org/drawingml/2006/table">
                <a:tbl>
                  <a:tblPr/>
                  <a:tblGrid>
                    <a:gridCol w="630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36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30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346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6631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有机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层覆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盖法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500"/>
                            </a:lnSpc>
                          </a:pPr>
                          <a:r>
                            <a:rPr lang="en-US" altLang="zh-CN" sz="42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在试管中加入适量的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5%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并覆盖一层苯或煤油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再用长胶头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（不能用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密度比水大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会沉到底部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不能起到液封作用）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滴管注入不含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由于苯或煤油的液封作用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防止了生成的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被氧化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以可较长时间观察到白色的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1136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护法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300"/>
                            </a:lnSpc>
                          </a:pPr>
                          <a:r>
                            <a:rPr lang="en-US" altLang="zh-CN" sz="47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先由短胶头滴管滴加稀硫酸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稀硫酸和铁粉反应生成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待导管口有气泡连续均匀地冒出时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停止滴加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稀硫酸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再将长胶头滴管中的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溶液滴入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从而可较长时间观察到白色的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292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先打开弹簧夹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Ⅰ中稀硫酸与铁粉反应产生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一段时间后在试管Ⅱ的出口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B处检验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的纯度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纯净后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说明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已将装置内的空气排尽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然后关闭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使生成的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将试管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溶液压入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这样可长时间观察到白色的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4_BD#49e074e5c?colgroup=2,7,45&amp;pid=1df01d5bc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070845"/>
                  </p:ext>
                </p:extLst>
              </p:nvPr>
            </p:nvGraphicFramePr>
            <p:xfrm>
              <a:off x="832104" y="2384544"/>
              <a:ext cx="10497312" cy="3695256"/>
            </p:xfrm>
            <a:graphic>
              <a:graphicData uri="http://schemas.openxmlformats.org/drawingml/2006/table">
                <a:tbl>
                  <a:tblPr/>
                  <a:tblGrid>
                    <a:gridCol w="630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36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30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3464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6631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有机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层覆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盖法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500"/>
                            </a:lnSpc>
                          </a:pPr>
                          <a:r>
                            <a:rPr lang="en-US" altLang="zh-CN" sz="42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116" t="-26923" r="-146" b="-16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1136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性气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护法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300"/>
                            </a:lnSpc>
                          </a:pPr>
                          <a:r>
                            <a:rPr lang="en-US" altLang="zh-CN" sz="4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116" t="-159036" r="-146" b="-1084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8292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116" t="-241573" r="-146" b="-11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49e074e5c.table_image?tii=1&amp;pid=1df01d5bc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2922580"/>
            <a:ext cx="74980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49e074e5c.table_image?tii=2&amp;pid=1df01d5bc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4015701"/>
            <a:ext cx="1170432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49e074e5c.table_image?tii=3&amp;pid=1df01d5bc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052" y="5113139"/>
            <a:ext cx="1344168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4_BD#49e074e5c?colgroup=2,7,45&amp;pid=1df01d5bc&amp;color=0,0,0&amp;vtp=1&amp;bbb=1&amp;hb=1&amp;uw=1"/>
          <p:cNvSpPr/>
          <p:nvPr/>
        </p:nvSpPr>
        <p:spPr>
          <a:xfrm>
            <a:off x="4489822" y="5367743"/>
            <a:ext cx="1778064" cy="3937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08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14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49e074e5c?pid=1df01d5bc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空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气中成分干扰实验时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都需要排尽装置内的空气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在制目标产物的反应开始前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通气体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或先产生某气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体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作用大都是排尽装置内的空气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1_1#c82e93410?vop=1&amp;pid=35f6a91a2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某实验小组欲采用如图装置制备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并验证其性质，其实验步骤如下所示。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O_4_BD.1_1#c82e93410?vop=1&amp;pid=35f6a91a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c82e93410?vop=1&amp;pid=35f6a91a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1619369"/>
            <a:ext cx="370332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1_3#c82e93410?vop=1&amp;pid=35f6a91a2&amp;color=0,0,0&amp;vtp=1&amp;bbb=1&amp;hb=1"/>
              <p:cNvSpPr/>
              <p:nvPr/>
            </p:nvSpPr>
            <p:spPr>
              <a:xfrm>
                <a:off x="832104" y="3613269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实验步骤：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.检查装置的气密性后，关闭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⋯⋯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，使装置1中产生的气体进入装置2中，排尽装置2中的空气。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.待装置2中的空气排尽后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，将装置1中溶液压入装置2中，并观察现象。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Ⅲ.关闭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，使装置3中产生的气体通入装置2中，并观察现象。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4_BD.1_3#c82e93410?vop=1&amp;pid=35f6a91a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13269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r="-5093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4#c82e93410?vop=1&amp;pid=35f6a91a2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BD.2_1#794df724a?vop=1&amp;pid=c82e93410&amp;color=0,0,0&amp;vtp=1&amp;bbb=1&amp;hb=1"/>
              <p:cNvSpPr/>
              <p:nvPr/>
            </p:nvSpPr>
            <p:spPr>
              <a:xfrm>
                <a:off x="832104" y="15329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为恒压滴液漏斗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，其作用是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2中的长玻璃管的作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5_BD.2_1#794df724a?vop=1&amp;pid=c82e9341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_1#794df724a.blank?vop=1&amp;pid=c82e93410&amp;color=0,0,0&amp;vpa=1&amp;vtp=1&amp;bbb=1"/>
          <p:cNvSpPr/>
          <p:nvPr/>
        </p:nvSpPr>
        <p:spPr>
          <a:xfrm>
            <a:off x="4854035" y="1502466"/>
            <a:ext cx="35956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使恒压滴液漏斗中的液体顺利滴下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5_AN.4_1#794df724a.blank?vop=1&amp;pid=c82e93410&amp;color=0,0,0&amp;vpa=2&amp;vtp=1&amp;bbb=1"/>
          <p:cNvSpPr/>
          <p:nvPr/>
        </p:nvSpPr>
        <p:spPr>
          <a:xfrm>
            <a:off x="1282160" y="1921566"/>
            <a:ext cx="40909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平衡气压（或排出装置1、2中的空气）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6" name="QB_5_AS.5_1#794df724a?vop=1&amp;pid=c82e93410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05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S.5_1#794df724a?vop=1&amp;pid=c82e93410&amp;color=0,0,0&amp;vtp=1&amp;bbb=1&amp;hb=1"/>
              <p:cNvSpPr/>
              <p:nvPr/>
            </p:nvSpPr>
            <p:spPr>
              <a:xfrm>
                <a:off x="832104" y="239654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恒压滴液漏斗可以保证其盛有的液体能顺利滴下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排尽装置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1、2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中的空气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让空气沿长玻璃管排出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因此长玻璃管的作用是排出装置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1、2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中的空气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平衡压强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防止装置中因压强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过大而发生危险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AS.5_1#794df724a?vop=1&amp;pid=c82e9341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6546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225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BD.6_1#6e4366270?vop=1&amp;pid=c82e93410&amp;color=0,0,0&amp;vtp=1&amp;bbb=1"/>
          <p:cNvSpPr/>
          <p:nvPr/>
        </p:nvSpPr>
        <p:spPr>
          <a:xfrm>
            <a:off x="832104" y="36665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请补充步骤Ⅰ实验操作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：关闭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，打开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AN.7_1#6e4366270.blank?vop=1&amp;pid=c82e93410&amp;color=0,0,0&amp;vpa=3&amp;vtp=1&amp;bbb=1"/>
              <p:cNvSpPr/>
              <p:nvPr/>
            </p:nvSpPr>
            <p:spPr>
              <a:xfrm>
                <a:off x="4551616" y="3694303"/>
                <a:ext cx="140462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5_AN.7_1#6e4366270.blank?vop=1&amp;pid=c82e93410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1616" y="3694303"/>
                <a:ext cx="1404620" cy="292100"/>
              </a:xfrm>
              <a:prstGeom prst="rect">
                <a:avLst/>
              </a:prstGeom>
              <a:blipFill>
                <a:blip r:embed="rId6"/>
                <a:stretch>
                  <a:fillRect l="-2609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8_1#6e4366270.blank?vop=1&amp;pid=c82e93410&amp;color=0,0,0&amp;vpa=4&amp;vtp=1&amp;bbb=1"/>
              <p:cNvSpPr/>
              <p:nvPr/>
            </p:nvSpPr>
            <p:spPr>
              <a:xfrm>
                <a:off x="6697917" y="3694303"/>
                <a:ext cx="134855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5_AN.8_1#6e4366270.blank?vop=1&amp;pid=c82e93410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7917" y="3694303"/>
                <a:ext cx="1348550" cy="292100"/>
              </a:xfrm>
              <a:prstGeom prst="rect">
                <a:avLst/>
              </a:prstGeom>
              <a:blipFill>
                <a:blip r:embed="rId7"/>
                <a:stretch>
                  <a:fillRect l="-2715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QB_5_AS.9_1#6e4366270?vop=1&amp;pid=c82e93410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845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5_AS.9_1#6e4366270?vop=1&amp;pid=c82e93410&amp;color=0,0,0&amp;vtp=1&amp;bbb=1&amp;hb=1"/>
              <p:cNvSpPr/>
              <p:nvPr/>
            </p:nvSpPr>
            <p:spPr>
              <a:xfrm>
                <a:off x="832104" y="41205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该实验制备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容易被氧气氧化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需要先排出装置内的空气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2" name="QB_5_AS.9_1#6e4366270?vop=1&amp;pid=c82e9341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20571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811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0_1#429ec2c27?vop=1&amp;pid=c82e93410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步骤Ⅲ装置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2中的现象是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，其发生反应的化学方程式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3" name="QB_5_AN.11_1#429ec2c27.blank?vop=1&amp;pid=c82e93410&amp;color=0,0,0&amp;vpa=5&amp;vtp=1&amp;bbb=1"/>
          <p:cNvSpPr/>
          <p:nvPr/>
        </p:nvSpPr>
        <p:spPr>
          <a:xfrm>
            <a:off x="3961860" y="1048512"/>
            <a:ext cx="4510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白色沉淀逐渐变为灰绿色，最后变为红褐色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12_1#429ec2c27.blank?vop=1&amp;pid=c82e93410&amp;color=0,0,0&amp;vpa=6&amp;vtp=1&amp;bbb=1&amp;rh=23.75"/>
              <p:cNvSpPr/>
              <p:nvPr/>
            </p:nvSpPr>
            <p:spPr>
              <a:xfrm>
                <a:off x="1090866" y="1518285"/>
                <a:ext cx="38383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12_1#429ec2c27.blank?vop=1&amp;pid=c82e93410&amp;color=0,0,0&amp;vpa=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866" y="1518285"/>
                <a:ext cx="3838321" cy="301625"/>
              </a:xfrm>
              <a:prstGeom prst="rect">
                <a:avLst/>
              </a:prstGeom>
              <a:blipFill>
                <a:blip r:embed="rId3"/>
                <a:stretch>
                  <a:fillRect l="-635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13_1#429ec2c27?vop=1&amp;pid=c82e93410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S.13_1#429ec2c27?vop=1&amp;pid=c82e93410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催化下分解成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进入装置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观察到白色沉淀逐渐变为灰绿色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最后变为红褐色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5_AS.13_1#429ec2c27?vop=1&amp;pid=c82e9341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44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4#f2f752b4e?pid=35f6a91a2&amp;color=0,0,0&amp;vtp=1&amp;bbb=1&amp;hb=1"/>
          <p:cNvSpPr/>
          <p:nvPr/>
        </p:nvSpPr>
        <p:spPr>
          <a:xfrm>
            <a:off x="832104" y="278098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 spc="-5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恒</a:t>
            </a:r>
            <a:r>
              <a:rPr lang="en-US" altLang="zh-CN" sz="1800" b="0" i="0" spc="-5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压滴液漏斗的原理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通过一个支管与反应瓶相连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使得上方可以封闭</a:t>
            </a:r>
            <a:r>
              <a:rPr lang="en-US" altLang="zh-CN" sz="1800" b="0" i="0" spc="-5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以防止液体挥发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同时保证盛有的</a:t>
            </a:r>
            <a:r>
              <a:rPr lang="en-US" altLang="zh-CN" sz="1800" b="0" i="0" spc="-5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液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体能够顺利滴下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下方的压强保持不变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对于有气体产生的反应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可以使该</a:t>
            </a:r>
            <a:r>
              <a:rPr lang="en-US" altLang="zh-CN" b="0" i="0" spc="-5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反应中气体体积的测量更准确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pc="-5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662</Words>
  <Application>Microsoft Office PowerPoint</Application>
  <PresentationFormat>宽屏</PresentationFormat>
  <Paragraphs>81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2025-05-14T15:46:48Z</dcterms:created>
  <dcterms:modified xsi:type="dcterms:W3CDTF">2025-05-14T16:15:11Z</dcterms:modified>
  <cp:category/>
  <cp:contentStatus/>
</cp:coreProperties>
</file>