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90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fe3586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f2534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e54974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fe3586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f2534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e54974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0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5" Type="http://schemas.openxmlformats.org/officeDocument/2006/relationships/image" Target="../media/image20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4.png"/><Relationship Id="rId5" Type="http://schemas.openxmlformats.org/officeDocument/2006/relationships/image" Target="../media/image20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9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_1#036befadb?vop=1&amp;pid=5ecc0a57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气体发生装置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常温下用亚硫酸钠固体与浓硫酸反应制取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，实验过程中需要控制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产生的速率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。请在虚线框内将装置A补充完整。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5_BD.2_1#036befadb?vop=1&amp;pid=5ecc0a57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3_1#036befadb?vop=1&amp;pid=5ecc0a57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1536" y="2041644"/>
            <a:ext cx="132588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AS.4_1#036befadb?vop=1&amp;pid=5ecc0a57a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8835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S.4_1#036befadb?vop=1&amp;pid=5ecc0a57a&amp;color=0,0,0&amp;vtp=1&amp;bbb=1&amp;hb=1"/>
              <p:cNvSpPr/>
              <p:nvPr/>
            </p:nvSpPr>
            <p:spPr>
              <a:xfrm>
                <a:off x="832104" y="3324344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气体发生装置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常温下用亚硫酸钠固体与浓硫酸反应制取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实验过程中需要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控制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产生的速率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则盛放浓硫酸的仪器是分液漏斗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不需要加热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所以不需要酒精灯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用圆底烧瓶盛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放亚硫酸钠固体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则装置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的图如答案所示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S.4_1#036befadb?vop=1&amp;pid=5ecc0a57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24344"/>
                <a:ext cx="10531904" cy="1257300"/>
              </a:xfrm>
              <a:prstGeom prst="rect">
                <a:avLst/>
              </a:prstGeom>
              <a:blipFill>
                <a:blip r:embed="rId6"/>
                <a:stretch>
                  <a:fillRect l="-1390" r="-521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5_1#26e26efb6?vop=1&amp;pid=5ecc0a57a&amp;color=0,0,0&amp;vtp=1&amp;bt=1&amp;bbb=1"/>
              <p:cNvSpPr/>
              <p:nvPr/>
            </p:nvSpPr>
            <p:spPr>
              <a:xfrm>
                <a:off x="832104" y="1080000"/>
                <a:ext cx="10533888" cy="45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装置B中生成硫代硫酸钠的实质是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5_1#26e26efb6?vop=1&amp;pid=5ecc0a57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57200"/>
              </a:xfrm>
              <a:prstGeom prst="rect">
                <a:avLst/>
              </a:prstGeom>
              <a:blipFill>
                <a:blip r:embed="rId3"/>
                <a:stretch>
                  <a:fillRect l="-1389" b="-17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6_1#00a7cca83?vop=1&amp;pid=26e26efb6&amp;color=0,0,0&amp;vtp=1&amp;bbb=1"/>
              <p:cNvSpPr/>
              <p:nvPr/>
            </p:nvSpPr>
            <p:spPr>
              <a:xfrm>
                <a:off x="832104" y="15336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是由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反应得到。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6_BD.6_1#00a7cca83?vop=1&amp;pid=26e26efb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3644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7_1#00a7cca83.blank?vop=1&amp;pid=26e26efb6&amp;color=0,0,0&amp;vpa=1&amp;vtp=1&amp;bbb=1"/>
              <p:cNvSpPr/>
              <p:nvPr/>
            </p:nvSpPr>
            <p:spPr>
              <a:xfrm>
                <a:off x="1787779" y="1568759"/>
                <a:ext cx="4857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N.7_1#00a7cca83.blank?vop=1&amp;pid=26e26efb6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7779" y="1568759"/>
                <a:ext cx="485712" cy="279400"/>
              </a:xfrm>
              <a:prstGeom prst="rect">
                <a:avLst/>
              </a:prstGeom>
              <a:blipFill>
                <a:blip r:embed="rId5"/>
                <a:stretch>
                  <a:fillRect l="-5000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8_1#00a7cca83.blank?vop=1&amp;pid=26e26efb6&amp;color=0,0,0&amp;vpa=2&amp;vtp=1&amp;bbb=1"/>
              <p:cNvSpPr/>
              <p:nvPr/>
            </p:nvSpPr>
            <p:spPr>
              <a:xfrm>
                <a:off x="2587879" y="1568759"/>
                <a:ext cx="60763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8_1#00a7cca83.blank?vop=1&amp;pid=26e26efb6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879" y="1568759"/>
                <a:ext cx="607632" cy="279400"/>
              </a:xfrm>
              <a:prstGeom prst="rect">
                <a:avLst/>
              </a:prstGeom>
              <a:blipFill>
                <a:blip r:embed="rId6"/>
                <a:stretch>
                  <a:fillRect l="-5051" r="-4040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6_AS.9_1#00a7cca83?vop=1&amp;pid=26e26efb6&amp;color=0,0,0&amp;tib=255,255,255&amp;iip=3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1050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S.9_1#00a7cca83?vop=1&amp;pid=26e26efb6&amp;color=0,0,0&amp;vtp=1&amp;bbb=1"/>
              <p:cNvSpPr/>
              <p:nvPr/>
            </p:nvSpPr>
            <p:spPr>
              <a:xfrm>
                <a:off x="832104" y="1983915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水和硫化钠反应生成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反应得到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6_AS.9_1#00a7cca83?vop=1&amp;pid=26e26efb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3915"/>
                <a:ext cx="10531904" cy="469900"/>
              </a:xfrm>
              <a:prstGeom prst="rect">
                <a:avLst/>
              </a:prstGeom>
              <a:blipFill>
                <a:blip r:embed="rId8"/>
                <a:stretch>
                  <a:fillRect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BD.10_1#c78e7924f?vop=1&amp;pid=26e26efb6&amp;color=0,0,0&amp;vtp=1&amp;bbb=1"/>
              <p:cNvSpPr/>
              <p:nvPr/>
            </p:nvSpPr>
            <p:spPr>
              <a:xfrm>
                <a:off x="832104" y="243794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实验过程中有大量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6_BD.10_1#c78e7924f?vop=1&amp;pid=26e26efb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37940"/>
                <a:ext cx="10533888" cy="469900"/>
              </a:xfrm>
              <a:prstGeom prst="rect">
                <a:avLst/>
              </a:prstGeom>
              <a:blipFill>
                <a:blip r:embed="rId9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6_AN.11_1#c78e7924f.blank?vop=1&amp;pid=26e26efb6&amp;color=0,0,0&amp;vpa=3&amp;vtp=1&amp;bbb=1&amp;rh=23.75"/>
              <p:cNvSpPr/>
              <p:nvPr/>
            </p:nvSpPr>
            <p:spPr>
              <a:xfrm>
                <a:off x="5475479" y="2440932"/>
                <a:ext cx="337559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6_AN.11_1#c78e7924f.blank?vop=1&amp;pid=26e26efb6&amp;color=0,0,0&amp;vpa=3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479" y="2440932"/>
                <a:ext cx="3375597" cy="301625"/>
              </a:xfrm>
              <a:prstGeom prst="rect">
                <a:avLst/>
              </a:prstGeom>
              <a:blipFill>
                <a:blip r:embed="rId10"/>
                <a:stretch>
                  <a:fillRect l="-542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B_6_AS.12_1#c78e7924f?vop=1&amp;pid=26e26efb6&amp;color=0,0,0&amp;tib=255,255,255&amp;iip=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95597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6_AS.12_1#c78e7924f?vop=1&amp;pid=26e26efb6&amp;color=0,0,0&amp;vtp=1&amp;bbb=1&amp;hb=1"/>
              <p:cNvSpPr/>
              <p:nvPr/>
            </p:nvSpPr>
            <p:spPr>
              <a:xfrm>
                <a:off x="832104" y="2891965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实验过程中有大量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因为二氧化硫和水反应生成亚硫酸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亚硫酸和碳酸钠反应生成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二氧化碳和亚硫酸钠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6_AS.12_1#c78e7924f?vop=1&amp;pid=26e26efb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91965"/>
                <a:ext cx="10531904" cy="838200"/>
              </a:xfrm>
              <a:prstGeom prst="rect">
                <a:avLst/>
              </a:prstGeom>
              <a:blipFill>
                <a:blip r:embed="rId11"/>
                <a:stretch>
                  <a:fillRect l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5_BD.13_1#0c3e9e2dc?vop=1&amp;pid=5ecc0a57a&amp;color=0,0,0&amp;vtp=1&amp;bbb=1"/>
          <p:cNvSpPr/>
          <p:nvPr/>
        </p:nvSpPr>
        <p:spPr>
          <a:xfrm>
            <a:off x="832104" y="373360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中的试剂为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合理即可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N.14_1#0c3e9e2dc.blank?vop=1&amp;pid=5ecc0a57a&amp;color=0,0,0&amp;vpa=4&amp;vtp=1&amp;bbb=1"/>
              <p:cNvSpPr/>
              <p:nvPr/>
            </p:nvSpPr>
            <p:spPr>
              <a:xfrm>
                <a:off x="3295110" y="3762938"/>
                <a:ext cx="11969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5_AN.14_1#0c3e9e2dc.blank?vop=1&amp;pid=5ecc0a57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110" y="3762938"/>
                <a:ext cx="1196975" cy="279400"/>
              </a:xfrm>
              <a:prstGeom prst="rect">
                <a:avLst/>
              </a:prstGeom>
              <a:blipFill>
                <a:blip r:embed="rId12"/>
                <a:stretch>
                  <a:fillRect l="-510" t="-32609" r="-5102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N.15_1#0c3e9e2dc.blank?vop=1&amp;pid=5ecc0a57a&amp;color=0,0,0&amp;vpa=5&amp;vtp=1&amp;bbb=1"/>
              <p:cNvSpPr/>
              <p:nvPr/>
            </p:nvSpPr>
            <p:spPr>
              <a:xfrm>
                <a:off x="6825711" y="3762938"/>
                <a:ext cx="28209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防止其污染环境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QB_5_AN.15_1#0c3e9e2dc.blank?vop=1&amp;pid=5ecc0a57a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5711" y="3762938"/>
                <a:ext cx="2820924" cy="279400"/>
              </a:xfrm>
              <a:prstGeom prst="rect">
                <a:avLst/>
              </a:prstGeom>
              <a:blipFill>
                <a:blip r:embed="rId13"/>
                <a:stretch>
                  <a:fillRect l="-2597" t="-32609" r="-2381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QB_5_AS.16_1#0c3e9e2dc?vop=1&amp;pid=5ecc0a57a&amp;color=0,0,0&amp;tib=255,255,255&amp;iip=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24788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5_AS.16_1#0c3e9e2dc?vop=1&amp;pid=5ecc0a57a&amp;color=0,0,0&amp;vtp=1&amp;bbb=1&amp;hb=1"/>
              <p:cNvSpPr/>
              <p:nvPr/>
            </p:nvSpPr>
            <p:spPr>
              <a:xfrm>
                <a:off x="832104" y="418387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二氧化硫有毒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且属于酸性氧化物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能被碱液吸收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中试剂为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合理即可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其作用是吸收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防止其污染环境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6" name="QB_5_AS.16_1#0c3e9e2dc?vop=1&amp;pid=5ecc0a57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83872"/>
                <a:ext cx="10531904" cy="838200"/>
              </a:xfrm>
              <a:prstGeom prst="rect">
                <a:avLst/>
              </a:prstGeom>
              <a:blipFill>
                <a:blip r:embed="rId14"/>
                <a:stretch>
                  <a:fillRect l="-1390" r="-28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  <p:bldP spid="1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7_1#4592cc505?vop=1&amp;pid=5ecc0a57a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当装置B中溶液的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约为7时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应停止通入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，否则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的产率下降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其原因是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5_BD.17_1#4592cc505?vop=1&amp;pid=5ecc0a57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521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8_1#4592cc505.blank?vop=1&amp;pid=5ecc0a57a&amp;color=0,0,0&amp;vpa=6&amp;vtp=1&amp;bbb=1&amp;hb=1"/>
              <p:cNvSpPr/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发生分解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B_5_AN.18_1#4592cc505.blank?vop=1&amp;pid=5ecc0a57a&amp;color=0,0,0&amp;vpa=6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r="-13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19_1#4592cc505?vop=1&amp;pid=5ecc0a57a&amp;color=0,0,0&amp;tib=255,255,255&amp;iip=6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9_1#4592cc505?vop=1&amp;pid=5ecc0a57a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在中性溶液中较稳定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在酸性溶液中分解产生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所以当装置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中溶液的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约为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应停止通入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否则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在酸性条件下分解导致其产率下降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S.19_1#4592cc505?vop=1&amp;pid=5ecc0a57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042" r="-144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1f2d6c5f3?pid=5ecc0a57a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_BD#1f2d6c5f3?pid=5ecc0a57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20_1#2e641ddf8?sp=1&amp;vop=1&amp;pid=5ecc0a57a&amp;color=0,0,0&amp;vtp=1&amp;bbb=1"/>
              <p:cNvSpPr/>
              <p:nvPr/>
            </p:nvSpPr>
            <p:spPr>
              <a:xfrm>
                <a:off x="832104" y="152989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产生的原因：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元素的化合价分别为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提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出假设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等含氯的氧化性微粒氧化了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价的硫元素。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也可能氧化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价的硫元素。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O_5_BD.20_1#2e641ddf8?sp=1&amp;vop=1&amp;pid=5ecc0a57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514600"/>
              </a:xfrm>
              <a:prstGeom prst="rect">
                <a:avLst/>
              </a:prstGeom>
              <a:blipFill>
                <a:blip r:embed="rId4"/>
                <a:stretch>
                  <a:fillRect l="-1389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0_2#2e641ddf8?vop=1&amp;pid=5ecc0a57a&amp;color=0,0,0&amp;mp=1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设计实验方案（如图乙所示）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5_BD.20_2#2e641ddf8?vop=1&amp;pid=5ecc0a57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20_3#2e641ddf8?vop=1&amp;pid=5ecc0a57a&amp;color=0,0,0&amp;mp=1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1617909"/>
            <a:ext cx="4498848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0_4#2e641ddf8?vop=1&amp;pid=5ecc0a57a&amp;color=0,0,0&amp;mp=1&amp;vtp=1&amp;bbb=1"/>
              <p:cNvSpPr/>
              <p:nvPr/>
            </p:nvSpPr>
            <p:spPr>
              <a:xfrm>
                <a:off x="832104" y="3599109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中实验步骤如表：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20_4#2e641ddf8?vop=1&amp;pid=5ecc0a57a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99109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57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" name="QO_5_BD.20_5#2e641ddf8?colgroup=7,48&amp;vop=1&amp;pid=5ecc0a57a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9748622"/>
                  </p:ext>
                </p:extLst>
              </p:nvPr>
            </p:nvGraphicFramePr>
            <p:xfrm>
              <a:off x="832104" y="4145209"/>
              <a:ext cx="10506456" cy="1022604"/>
            </p:xfrm>
            <a:graphic>
              <a:graphicData uri="http://schemas.openxmlformats.org/drawingml/2006/table">
                <a:tbl>
                  <a:tblPr/>
                  <a:tblGrid>
                    <a:gridCol w="1563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42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⋅5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配制成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0.2 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向其中加入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饱和氯水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=2.4)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溶液立即出现浑浊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经检验浑浊物为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继续滴加氯水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浑浊度增大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最后消失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溶液变澄清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" name="QO_5_BD.20_5#2e641ddf8?colgroup=7,48&amp;vop=1&amp;pid=5ecc0a57a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9748622"/>
                  </p:ext>
                </p:extLst>
              </p:nvPr>
            </p:nvGraphicFramePr>
            <p:xfrm>
              <a:off x="832104" y="4145209"/>
              <a:ext cx="10506456" cy="1022604"/>
            </p:xfrm>
            <a:graphic>
              <a:graphicData uri="http://schemas.openxmlformats.org/drawingml/2006/table">
                <a:tbl>
                  <a:tblPr/>
                  <a:tblGrid>
                    <a:gridCol w="15636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428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587" r="-136" b="-2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587" t="-98246" r="-136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继续滴加氯水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浑浊度增大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最后消失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溶液变澄清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21_1#5c53d14f3?vop=1&amp;pid=2e641ddf8&amp;color=0,0,0&amp;mp=1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中向试管中加入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21_1#5c53d14f3?vop=1&amp;pid=2e641ddf8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22_1#5c53d14f3.blank?vop=1&amp;pid=2e641ddf8&amp;color=0,0,0&amp;mp=1&amp;vpa=7&amp;vtp=1&amp;bbb=1"/>
              <p:cNvSpPr/>
              <p:nvPr/>
            </p:nvSpPr>
            <p:spPr>
              <a:xfrm>
                <a:off x="2880773" y="1108837"/>
                <a:ext cx="22780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=2.4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B_6_AN.22_1#5c53d14f3.blank?vop=1&amp;pid=2e641ddf8&amp;color=0,0,0&amp;mp=1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773" y="1108837"/>
                <a:ext cx="2278063" cy="279400"/>
              </a:xfrm>
              <a:prstGeom prst="rect">
                <a:avLst/>
              </a:prstGeom>
              <a:blipFill>
                <a:blip r:embed="rId4"/>
                <a:stretch>
                  <a:fillRect l="-268" t="-32609" r="-2949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AS.23_1#5c53d14f3?vop=1&amp;pid=2e641ddf8&amp;color=0,0,0&amp;tib=255,255,255&amp;iip=7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S.23_1#5c53d14f3?vop=1&amp;pid=2e641ddf8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控制变量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向溶液中加入盐酸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应与所加氯水的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中加入的是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=2.4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的盐酸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6_AS.23_1#5c53d14f3?vop=1&amp;pid=2e641ddf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BD.24_1#d1f46dce1?vop=1&amp;pid=2e641ddf8&amp;color=0,0,0&amp;vtp=1&amp;bbb=1&amp;hb=1"/>
              <p:cNvSpPr/>
              <p:nvPr/>
            </p:nvSpPr>
            <p:spPr>
              <a:xfrm>
                <a:off x="832104" y="23933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依据现象可得，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产生的主要原因是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说明理由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6_BD.24_1#d1f46dce1?vop=1&amp;pid=2e641ddf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371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r="-1273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25_1#d1f46dce1.blank?vop=1&amp;pid=2e641ddf8&amp;color=0,0,0&amp;vpa=8&amp;vtp=1&amp;bbb=1"/>
          <p:cNvSpPr/>
          <p:nvPr/>
        </p:nvSpPr>
        <p:spPr>
          <a:xfrm>
            <a:off x="4722273" y="2362891"/>
            <a:ext cx="3367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氯气等含氯的氧化性微粒的氧化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AN.26_1#d1f46dce1.blank?vop=1&amp;pid=2e641ddf8&amp;color=0,0,0&amp;vpa=9&amp;vtp=1&amp;bbb=1&amp;hb=1"/>
              <p:cNvSpPr/>
              <p:nvPr/>
            </p:nvSpPr>
            <p:spPr>
              <a:xfrm>
                <a:off x="832104" y="23552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相对于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中存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在含氯的氧化性微粒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，此时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中反应速率比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中慢且浑浊度小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6_AN.26_1#d1f46dce1.blank?vop=1&amp;pid=2e641ddf8&amp;color=0,0,0&amp;vpa=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271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1390" r="-40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6_AS.27_1#d1f46dce1?vop=1&amp;pid=2e641ddf8&amp;color=0,0,0&amp;tib=255,255,255&amp;iip=8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209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6_AS.27_1#d1f46dce1?vop=1&amp;pid=2e641ddf8&amp;color=0,0,0&amp;vtp=1&amp;bbb=1&amp;hb=1"/>
              <p:cNvSpPr/>
              <p:nvPr/>
            </p:nvSpPr>
            <p:spPr>
              <a:xfrm>
                <a:off x="832104" y="32569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相对于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中存在含氯的氧化性微粒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中反应速率比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中慢且浑浊度小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由此得出氯气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等含氯的氧化性微粒的氧化是主要因素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酸性条件下分解及氧气氧化是次要因素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6_AS.27_1#d1f46dce1?vop=1&amp;pid=2e641ddf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56971"/>
                <a:ext cx="10531904" cy="838200"/>
              </a:xfrm>
              <a:prstGeom prst="rect">
                <a:avLst/>
              </a:prstGeom>
              <a:blipFill>
                <a:blip r:embed="rId9"/>
                <a:stretch>
                  <a:fillRect l="-1390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fbaac8d2b?vop=1&amp;pid=5ecc0a57a&amp;color=0,0,0&amp;vtp=1&amp;bt=1&amp;bbb=1"/>
          <p:cNvSpPr/>
          <p:nvPr/>
        </p:nvSpPr>
        <p:spPr>
          <a:xfrm>
            <a:off x="832104" y="1078992"/>
            <a:ext cx="107775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（6）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步骤3，继续加入氯水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沉淀消失的原因是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写化学方程式）。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29_1#fbaac8d2b.blank?vop=1&amp;pid=5ecc0a57a&amp;color=0,0,0&amp;vpa=10&amp;vtp=1&amp;bbb=1&amp;rh=23.75"/>
              <p:cNvSpPr/>
              <p:nvPr/>
            </p:nvSpPr>
            <p:spPr>
              <a:xfrm>
                <a:off x="5827966" y="1081532"/>
                <a:ext cx="35716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6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29_1#fbaac8d2b.blank?vop=1&amp;pid=5ecc0a57a&amp;color=0,0,0&amp;vpa=1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966" y="1081532"/>
                <a:ext cx="3571621" cy="301625"/>
              </a:xfrm>
              <a:prstGeom prst="rect">
                <a:avLst/>
              </a:prstGeom>
              <a:blipFill>
                <a:blip r:embed="rId3"/>
                <a:stretch>
                  <a:fillRect l="-683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30_1#fbaac8d2b?vop=1&amp;pid=5ecc0a57a&amp;color=0,0,0&amp;tib=255,255,255&amp;iip=9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7991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30_1#fbaac8d2b?vop=1&amp;pid=5ecc0a57a&amp;color=0,0,0&amp;vtp=1&amp;bbb=1&amp;hb=1"/>
              <p:cNvSpPr/>
              <p:nvPr/>
            </p:nvSpPr>
            <p:spPr>
              <a:xfrm>
                <a:off x="832104" y="1495425"/>
                <a:ext cx="10531904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和水反应生成盐酸和硫酸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6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所以继续加入氯水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沉淀消失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30_1#fbaac8d2b?vop=1&amp;pid=5ecc0a57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1904" cy="876300"/>
              </a:xfrm>
              <a:prstGeom prst="rect">
                <a:avLst/>
              </a:prstGeom>
              <a:blipFill>
                <a:blip r:embed="rId5"/>
                <a:stretch>
                  <a:fillRect l="-1390" r="-1621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47c7fef5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747c7fef5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“价—类”二维思想梳理含硫物质的相互转化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6c3e6e3e?pid=05f253422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硫及其化合物之间的转化既涉及氧化还原反应，又涉及非氧化还原反应，是不是觉得非常复杂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教你从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“价—类”二维图的角度分析物质的性质与转化的妙招，你会发现元素化合物之间的转化有迹可循。</a:t>
            </a:r>
            <a:endParaRPr lang="en-US" altLang="zh-CN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ce499480?pid=7e5497488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从物质类别角度分析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含硫物质包括氢化物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单质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氧化物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酸和盐等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通过氧化还原反应可实现含有不同价态硫元素的物质之间的转化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通过非氧化还原反应可实现含有相同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价态硫元素的物质间的转化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1.含硫物质的“价—类</a:t>
            </a: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二维图分析</a:t>
            </a:r>
            <a:endParaRPr lang="en-US" altLang="zh-CN" dirty="0"/>
          </a:p>
        </p:txBody>
      </p:sp>
      <p:pic>
        <p:nvPicPr>
          <p:cNvPr id="4" name="P_4_BD#4ce499480?pid=7e549748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5072" y="2854444"/>
            <a:ext cx="417880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ce499480?sp=1&amp;pid=7e5497488&amp;color=0,0,0&amp;vtp=1&amp;bt=1&amp;bbb=1"/>
              <p:cNvSpPr/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硫及其化合物之间的转化规律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的价态变化的转化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pc="-10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pc="-10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邻位价态原则</a:t>
                </a:r>
                <a:r>
                  <a:rPr lang="en-US" altLang="zh-CN" spc="-10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：当硫元素的化合价升高或降低时，一般升高或降低到其相邻的价态，即台阶式升降，</a:t>
                </a:r>
                <a:r>
                  <a:rPr lang="en-US" altLang="zh-CN" spc="-10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pc="-10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algn="ctr" latinLnBrk="1">
                  <a:lnSpc>
                    <a:spcPts val="8200"/>
                  </a:lnSpc>
                </a:pP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−2</m:t>
                        </m:r>
                      </m:lim>
                    </m:limUpp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⇌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lim>
                        </m:limLow>
                      </m:e>
                      <m:li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不足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</m:t>
                        </m:r>
                      </m:lim>
                    </m:limUpp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⇌</m:t>
                            </m:r>
                          </m:e>
                          <m:lim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lim>
                        </m:limLow>
                      </m:e>
                      <m:li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</m:t>
                        </m:r>
                      </m:e>
                      <m:li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455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.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ce499480?sp=1&amp;pid=7e549748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blipFill>
                <a:blip r:embed="rId3"/>
                <a:stretch>
                  <a:fillRect l="-1389" r="-21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4ce499480?pid=7e5497488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820" y="2324854"/>
            <a:ext cx="319125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4ce499480?pid=7e5497488&amp;color=0,0,0&amp;mp=1&amp;vtp=1&amp;bt=1&amp;bbb=1&amp;hb=1"/>
              <p:cNvSpPr/>
              <p:nvPr/>
            </p:nvSpPr>
            <p:spPr>
              <a:xfrm>
                <a:off x="832104" y="1080000"/>
                <a:ext cx="10533888" cy="3619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相邻价态的粒子之间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不发生氧化还原反应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和浓硫酸之间不发生氧化还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归中规律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当硫元素的高价态物质与低价态物质反应时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一般生成中间价态物质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含硫物质的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连续氧化规律</a:t>
                </a:r>
                <a:endParaRPr lang="en-US" altLang="zh-CN" sz="1800" dirty="0"/>
              </a:p>
              <a:p>
                <a:pPr algn="ctr" latinLnBrk="1">
                  <a:lnSpc>
                    <a:spcPts val="117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硫元素</m:t>
                    </m:r>
                    <m:d>
                      <m:dPr>
                        <m:begChr m:val="{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altLang="zh-CN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足量</m:t>
                                      </m:r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O</m:t>
                                      </m:r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O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mPr>
                              <m:mr>
                                <m:e>
                                  <m:groupChr>
                                    <m:groupChrPr>
                                      <m:chr m:val="→"/>
                                      <m:vertJc m:val="bot"/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altLang="zh-CN" b="0" i="1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  <m:sub>
                                          <m:r>
                                            <a:rPr lang="en-US" altLang="zh-CN" b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O</m:t>
                                      </m:r>
                                    </m:e>
                                  </m:groupChr>
                                </m:e>
                              </m:mr>
                              <m:mr>
                                <m:e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</m:e>
                              </m:mr>
                            </m:m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SO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4ce499480?pid=7e5497488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619500"/>
              </a:xfrm>
              <a:prstGeom prst="rect">
                <a:avLst/>
              </a:prstGeom>
              <a:blipFill>
                <a:blip r:embed="rId3"/>
                <a:stretch>
                  <a:fillRect l="-1389" b="-1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ce499480?sp=1&amp;pid=7e5497488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（2）同价态含硫物质之间的转化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4ce499480?colgroup=28,28&amp;pid=7e5497488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0383095"/>
                  </p:ext>
                </p:extLst>
              </p:nvPr>
            </p:nvGraphicFramePr>
            <p:xfrm>
              <a:off x="832104" y="1622425"/>
              <a:ext cx="10515600" cy="1757680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价硫的化合物之间的转化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−2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价硫的化合物之间的转化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168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5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400"/>
                            </a:lnSpc>
                          </a:pPr>
                          <a:r>
                            <a:rPr lang="en-US" altLang="zh-CN" sz="5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4ce499480?colgroup=28,28&amp;pid=7e5497488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0383095"/>
                  </p:ext>
                </p:extLst>
              </p:nvPr>
            </p:nvGraphicFramePr>
            <p:xfrm>
              <a:off x="832104" y="1622425"/>
              <a:ext cx="10515600" cy="1757680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6" t="-1786" r="-100232" b="-51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116" t="-1786" r="-232" b="-510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168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5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400"/>
                            </a:lnSpc>
                          </a:pPr>
                          <a:r>
                            <a:rPr lang="en-US" altLang="zh-CN" sz="5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4ce499480.table_image?tii=1&amp;pid=7e5497488&amp;color=0,0,0&amp;mp=1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408" y="2113915"/>
            <a:ext cx="4965192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4ce499480.table_image?tii=2&amp;pid=7e5497488&amp;color=0,0,0&amp;mp=1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5392" y="2081911"/>
            <a:ext cx="4306824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P_4#4ce499480?pid=7e5497488&amp;color=0,0,0&amp;vtp=1&amp;bt=1&amp;bbb=1"/>
          <p:cNvSpPr/>
          <p:nvPr/>
        </p:nvSpPr>
        <p:spPr>
          <a:xfrm>
            <a:off x="832104" y="35147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拓展</a:t>
            </a:r>
            <a:endParaRPr lang="en-US" altLang="zh-CN" sz="1800" dirty="0"/>
          </a:p>
        </p:txBody>
      </p:sp>
      <p:pic>
        <p:nvPicPr>
          <p:cNvPr id="7" name="P_4_BD#4ce499480?pid=7e5497488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4060825"/>
            <a:ext cx="787298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ce499480?sp=1&amp;pid=7e5497488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的转化途径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ce499480?sp=1&amp;pid=7e549748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4ce499480?colgroup=2,13,39&amp;pid=7e549748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029184"/>
                  </p:ext>
                </p:extLst>
              </p:nvPr>
            </p:nvGraphicFramePr>
            <p:xfrm>
              <a:off x="832104" y="1622544"/>
              <a:ext cx="10506456" cy="2150618"/>
            </p:xfrm>
            <a:graphic>
              <a:graphicData uri="http://schemas.openxmlformats.org/drawingml/2006/table">
                <a:tbl>
                  <a:tblPr/>
                  <a:tblGrid>
                    <a:gridCol w="649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4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①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②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较难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需要催化剂及加热条件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且为可逆反应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不能完全转化为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34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①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②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较容易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易溶于水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且与水反应生成亚硫酸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亚硫酸易被氧化为硫酸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容易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在水溶液中能被强氧化剂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）氧化为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4ce499480?colgroup=2,13,39&amp;pid=7e549748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029184"/>
                  </p:ext>
                </p:extLst>
              </p:nvPr>
            </p:nvGraphicFramePr>
            <p:xfrm>
              <a:off x="832104" y="1622544"/>
              <a:ext cx="10506456" cy="2150618"/>
            </p:xfrm>
            <a:graphic>
              <a:graphicData uri="http://schemas.openxmlformats.org/drawingml/2006/table">
                <a:tbl>
                  <a:tblPr/>
                  <a:tblGrid>
                    <a:gridCol w="6492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060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转化过程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4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293" t="-47107" r="-279157" b="-1528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4958" t="-47107" r="-168" b="-1528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3444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293" t="-148333" r="-279157" b="-5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4958" t="-148333" r="-168" b="-5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途径3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293" t="-532143" r="-279157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4958" t="-532143" r="-168" b="-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4ce499480?pid=7e5497488&amp;color=0,0,0&amp;vtp=1&amp;bbb=1&amp;hb=1"/>
              <p:cNvSpPr/>
              <p:nvPr/>
            </p:nvSpPr>
            <p:spPr>
              <a:xfrm>
                <a:off x="832104" y="39085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途径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用于浓硫酸的工业生产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途径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是酸雨形成的主要途径之一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途径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在物质制备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与转化中应用广泛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三种物质中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最难被氧化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最容易被氧化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4ce499480?pid=7e54974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085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5ecc0a57a?vop=1&amp;pid=9fe3586f1&amp;color=0,0,0&amp;vtp=1&amp;bt=1&amp;bb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实验小组制备五水硫代硫酸钠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并探究其性质。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料：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在中性溶液中较稳定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，在酸性溶液中分解产生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为原料制备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，装置如图甲所示：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4_BD.1_1#5ecc0a57a?vop=1&amp;pid=9fe3586f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5ecc0a57a?vop=1&amp;pid=9fe3586f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280" y="2448044"/>
            <a:ext cx="313639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423</Words>
  <Application>Microsoft Office PowerPoint</Application>
  <PresentationFormat>宽屏</PresentationFormat>
  <Paragraphs>112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2025-05-14T15:53:47Z</dcterms:created>
  <dcterms:modified xsi:type="dcterms:W3CDTF">2025-05-14T15:54:53Z</dcterms:modified>
  <cp:category/>
  <cp:contentStatus/>
</cp:coreProperties>
</file>