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180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c9f4ac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601050e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4a2535f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c9f4ac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601050e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4a2535f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5_1#205fd1cab?sp=1&amp;vop=1&amp;pid=978e7738b&amp;color=0,0,0&amp;vtp=1&amp;bt=1&amp;bbb=1"/>
              <p:cNvSpPr/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配平下面离子方程式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</m:oMath>
                </a14:m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QB_5_BD.5_1#205fd1cab?sp=1&amp;vop=1&amp;pid=978e7738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b="-86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6_1#205fd1cab.blank?vop=1&amp;pid=978e7738b&amp;color=0,0,0&amp;vpa=2&amp;vtp=1"/>
          <p:cNvSpPr/>
          <p:nvPr/>
        </p:nvSpPr>
        <p:spPr>
          <a:xfrm>
            <a:off x="837660" y="1427662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dirty="0"/>
          </a:p>
        </p:txBody>
      </p:sp>
      <p:sp>
        <p:nvSpPr>
          <p:cNvPr id="4" name="QB_5_AN.7_1#205fd1cab.blank?vop=1&amp;pid=978e7738b&amp;color=0,0,0&amp;vpa=3&amp;vtp=1"/>
          <p:cNvSpPr/>
          <p:nvPr/>
        </p:nvSpPr>
        <p:spPr>
          <a:xfrm>
            <a:off x="1994884" y="1427662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endParaRPr lang="en-US" altLang="zh-CN" dirty="0"/>
          </a:p>
        </p:txBody>
      </p:sp>
      <p:sp>
        <p:nvSpPr>
          <p:cNvPr id="5" name="QB_5_AN.8_1#205fd1cab.blank?vop=1&amp;pid=978e7738b&amp;color=0,0,0&amp;vpa=4&amp;vtp=1"/>
          <p:cNvSpPr/>
          <p:nvPr/>
        </p:nvSpPr>
        <p:spPr>
          <a:xfrm>
            <a:off x="3079020" y="1427662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endParaRPr lang="en-US" altLang="zh-CN" dirty="0"/>
          </a:p>
        </p:txBody>
      </p:sp>
      <p:sp>
        <p:nvSpPr>
          <p:cNvPr id="6" name="QB_5_AN.9_1#205fd1cab.blank?vop=1&amp;pid=978e7738b&amp;color=0,0,0&amp;vpa=5&amp;vtp=1"/>
          <p:cNvSpPr/>
          <p:nvPr/>
        </p:nvSpPr>
        <p:spPr>
          <a:xfrm>
            <a:off x="3937857" y="1427662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dirty="0"/>
          </a:p>
        </p:txBody>
      </p:sp>
      <p:sp>
        <p:nvSpPr>
          <p:cNvPr id="7" name="QB_5_AN.10_1#205fd1cab.blank?vop=1&amp;pid=978e7738b&amp;color=0,0,0&amp;vpa=6&amp;vtp=1"/>
          <p:cNvSpPr/>
          <p:nvPr/>
        </p:nvSpPr>
        <p:spPr>
          <a:xfrm>
            <a:off x="5042694" y="1427662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endParaRPr lang="en-US" altLang="zh-CN" dirty="0"/>
          </a:p>
        </p:txBody>
      </p:sp>
      <p:sp>
        <p:nvSpPr>
          <p:cNvPr id="8" name="QB_5_AN.11_1#205fd1cab.blank?vop=1&amp;pid=978e7738b&amp;color=0,0,0&amp;vpa=7&amp;vtp=1"/>
          <p:cNvSpPr/>
          <p:nvPr/>
        </p:nvSpPr>
        <p:spPr>
          <a:xfrm>
            <a:off x="6045930" y="1427662"/>
            <a:ext cx="300038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</a:t>
            </a:r>
            <a:endParaRPr lang="en-US" altLang="zh-CN" dirty="0"/>
          </a:p>
        </p:txBody>
      </p:sp>
      <p:pic>
        <p:nvPicPr>
          <p:cNvPr id="9" name="QB_5_AS.12_1#205fd1cab?vop=1&amp;pid=978e7738b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2111628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0" name="QB_5_AS.12_1#205fd1cab?vop=1&amp;pid=978e7738b&amp;color=0,0,0&amp;vtp=1&amp;bbb=1"/>
          <p:cNvSpPr/>
          <p:nvPr/>
        </p:nvSpPr>
        <p:spPr>
          <a:xfrm>
            <a:off x="832104" y="1990526"/>
            <a:ext cx="10531904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900" b="0" i="0" kern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第一步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标变价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找最小公倍数</a:t>
            </a:r>
            <a:endParaRPr lang="en-US" altLang="zh-CN" sz="1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5_AS.12_2#205fd1cab?vop=1&amp;pid=978e7738b&amp;color=0,0,0&amp;vtp=1&amp;bbb=1"/>
              <p:cNvSpPr/>
              <p:nvPr/>
            </p:nvSpPr>
            <p:spPr>
              <a:xfrm>
                <a:off x="832104" y="2406451"/>
                <a:ext cx="10533888" cy="2692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limUpp>
                          <m:limUppPr>
                            <m:ctrlPr>
                              <a:rPr lang="en-US" altLang="zh-CN" sz="1800" b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+7</m:t>
                            </m:r>
                          </m:lim>
                        </m:limUpp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↓5×2</m:t>
                        </m:r>
                      </m:lim>
                    </m:limLow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limUpp>
                          <m:limUp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−1</m:t>
                            </m:r>
                          </m:lim>
                        </m:limUpp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↑1×2×5</m:t>
                        </m:r>
                      </m:lim>
                    </m:limLow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</m:lim>
                    </m:limUp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limUpp>
                              <m:limUpp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limUp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lim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0</m:t>
                                </m:r>
                              </m:lim>
                            </m:limUpp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二步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电荷守恒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u="sng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个单位负电荷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个单位正电荷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根据电荷守恒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左边补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6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三步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凑水查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16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配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平该离子方程式得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+6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sSup>
                          <m:s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↑+8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11" name="QB_5_AS.12_2#205fd1cab?vop=1&amp;pid=978e7738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06451"/>
                <a:ext cx="10533888" cy="2692400"/>
              </a:xfrm>
              <a:prstGeom prst="rect">
                <a:avLst/>
              </a:prstGeom>
              <a:blipFill>
                <a:blip r:embed="rId5"/>
                <a:stretch>
                  <a:fillRect l="-1389" b="-34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13_1#8f7a5797c?vop=1&amp;pid=978e7738b&amp;color=0,0,0&amp;vtp=1&amp;bt=1&amp;bbb=1"/>
              <p:cNvSpPr/>
              <p:nvPr/>
            </p:nvSpPr>
            <p:spPr>
              <a:xfrm>
                <a:off x="832104" y="1078992"/>
                <a:ext cx="10636060" cy="469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氧化废水中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的离子方程式为</a:t>
                </a:r>
                <a:r>
                  <a:rPr lang="en-US" altLang="zh-CN" sz="180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13_1#8f7a5797c?vop=1&amp;pid=978e7738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636060" cy="469900"/>
              </a:xfrm>
              <a:prstGeom prst="rect">
                <a:avLst/>
              </a:prstGeom>
              <a:blipFill>
                <a:blip r:embed="rId3"/>
                <a:stretch>
                  <a:fillRect l="-1376" r="-516" b="-168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14_1#8f7a5797c.blank?vop=1&amp;pid=978e7738b&amp;color=0,0,0&amp;vpa=8&amp;vtp=1&amp;bbb=1&amp;rh=23.75"/>
              <p:cNvSpPr/>
              <p:nvPr/>
            </p:nvSpPr>
            <p:spPr>
              <a:xfrm>
                <a:off x="6588189" y="1081532"/>
                <a:ext cx="4512247" cy="3016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5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↓+4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14_1#8f7a5797c.blank?vop=1&amp;pid=978e7738b&amp;color=0,0,0&amp;vpa=8&amp;vtp=1&amp;bbb=1&amp;rh=23.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189" y="1081532"/>
                <a:ext cx="4512247" cy="301625"/>
              </a:xfrm>
              <a:prstGeom prst="rect">
                <a:avLst/>
              </a:prstGeom>
              <a:blipFill>
                <a:blip r:embed="rId4"/>
                <a:stretch>
                  <a:fillRect l="-676" b="-22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5_AS.15_1#8f7a5797c?vop=1&amp;pid=978e7738b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1593779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15_1#8f7a5797c?vop=1&amp;pid=978e7738b&amp;color=0,0,0&amp;vtp=1&amp;bbb=1&amp;hb=1"/>
              <p:cNvSpPr/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第一步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找到氧化剂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还原产物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33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既是氧化产物又是还原产物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5_AS.15_1#8f7a5797c?vop=1&amp;pid=978e7738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29771"/>
                <a:ext cx="10531904" cy="838200"/>
              </a:xfrm>
              <a:prstGeom prst="rect">
                <a:avLst/>
              </a:prstGeom>
              <a:blipFill>
                <a:blip r:embed="rId6"/>
                <a:stretch>
                  <a:fillRect l="-811" r="-1274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15_2#8f7a5797c?vop=1&amp;pid=978e7738b&amp;color=0,0,0&amp;vtp=1&amp;bbb=1"/>
              <p:cNvSpPr/>
              <p:nvPr/>
            </p:nvSpPr>
            <p:spPr>
              <a:xfrm>
                <a:off x="832104" y="2359025"/>
                <a:ext cx="10533888" cy="1854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第二步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标变价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找最小公倍数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limUpp>
                          <m:limUppPr>
                            <m:ctrlPr>
                              <a:rPr lang="en-US" altLang="zh-CN" sz="1800" b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+7</m:t>
                            </m:r>
                          </m:lim>
                        </m:limUpp>
                        <m:sSubSup>
                          <m:sSubSu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↓3×2</m:t>
                        </m:r>
                      </m:lim>
                    </m:limLow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limUpp>
                          <m:limUppPr>
                            <m:ctrlPr>
                              <a:rPr lang="en-US" altLang="zh-CN" sz="1800" b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sSup>
                              <m:sSup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Mn</m:t>
                                </m:r>
                              </m:e>
                              <m:sup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2+</m:t>
                                </m:r>
                              </m:sup>
                            </m:sSup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+2</m:t>
                            </m:r>
                          </m:lim>
                        </m:limUpp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↑2×3</m:t>
                        </m:r>
                      </m:lim>
                    </m:limLow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d>
                          <m:dPr>
                            <m:begChr m:val=""/>
                            <m:endChr m:val=""/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limUpp>
                              <m:limUpp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limUp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Mn</m:t>
                                </m:r>
                              </m:e>
                              <m:lim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+4</m:t>
                                </m:r>
                              </m:lim>
                            </m:limUpp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O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↓</m:t>
                            </m:r>
                          </m:e>
                        </m:d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2+3=5</m:t>
                        </m:r>
                      </m:lim>
                    </m:limLow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边化合价两种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故从左边开始配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右边化学计量数等于左侧两系数的加和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u="sng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1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____</a:t>
                </a:r>
                <a:endParaRPr lang="en-US" altLang="zh-CN" sz="1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5_AS.15_2#8f7a5797c?vop=1&amp;pid=978e7738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359025"/>
                <a:ext cx="10533888" cy="1854200"/>
              </a:xfrm>
              <a:prstGeom prst="rect">
                <a:avLst/>
              </a:prstGeom>
              <a:blipFill>
                <a:blip r:embed="rId7"/>
                <a:stretch>
                  <a:fillRect l="-1389" b="-49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AS.15_3#8f7a5797c?vop=1&amp;pid=978e7738b&amp;color=0,0,0&amp;mp=1&amp;vtp=1&amp;bt=1&amp;bbb=1&amp;hb=1"/>
              <p:cNvSpPr/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第三步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电荷守恒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个单位正电荷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右边为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0，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结合溶液环境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若为碱性条件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溶液中不可能存在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故根据电荷守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u="sng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</m:e>
                    </m:d>
                  </m:oMath>
                </a14:m>
                <a:r>
                  <a:rPr lang="en-US" altLang="zh-CN" sz="1800" b="0" i="0" u="sng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第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四步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凑水查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右边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左边补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配平得离子方程式为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Sup>
                          <m:sSub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2+</m:t>
                            </m:r>
                          </m:sup>
                        </m:s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5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↓+4</m:t>
                        </m:r>
                        <m:sSup>
                          <m:sSup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B_5_AS.15_3#8f7a5797c?vop=1&amp;pid=978e7738b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2514600"/>
              </a:xfrm>
              <a:prstGeom prst="rect">
                <a:avLst/>
              </a:prstGeom>
              <a:blipFill>
                <a:blip r:embed="rId3"/>
                <a:stretch>
                  <a:fillRect l="-1389" r="-347" b="-36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99d07bdc0.fixed?pid=f319183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大招攻略</a:t>
            </a:r>
            <a:endParaRPr lang="en-US" altLang="zh-CN" sz="5400" dirty="0"/>
          </a:p>
        </p:txBody>
      </p:sp>
      <p:sp>
        <p:nvSpPr>
          <p:cNvPr id="3" name="C_2_BD#99d07bdc0.fixed?pid=f31918302&amp;color=255,255,255&amp;vtp=1&amp;bbb=1&amp;hb=1"/>
          <p:cNvSpPr/>
          <p:nvPr/>
        </p:nvSpPr>
        <p:spPr>
          <a:xfrm>
            <a:off x="393192" y="2880360"/>
            <a:ext cx="11411712" cy="1625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6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“超详解”陌生氧化还原反应化学（</a:t>
            </a:r>
            <a:r>
              <a:rPr lang="en-US" altLang="zh-CN" sz="4400" b="1" i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或离子</a:t>
            </a:r>
            <a:r>
              <a:rPr lang="en-US" altLang="zh-CN" sz="4400" b="1" i="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</a:p>
          <a:p>
            <a:pPr algn="ctr" latinLnBrk="1">
              <a:lnSpc>
                <a:spcPts val="6400"/>
              </a:lnSpc>
            </a:pPr>
            <a:r>
              <a:rPr lang="en-US" altLang="zh-CN" sz="4400" b="1" i="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方程式的配平方法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243e146f0?pid=0601050e0&amp;color=0,0,0&amp;vtp=1&amp;bt=1&amp;bbb=1&amp;hb=1"/>
          <p:cNvSpPr/>
          <p:nvPr/>
        </p:nvSpPr>
        <p:spPr>
          <a:xfrm>
            <a:off x="832104" y="1078992"/>
            <a:ext cx="10533888" cy="1257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氧化还原反应化学（或离子）方程式的配平就像一个“升级打怪”的过程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掌握基础的氧化还原反应</a:t>
            </a:r>
          </a:p>
          <a:p>
            <a:pPr latinLnBrk="1">
              <a:lnSpc>
                <a:spcPts val="3300"/>
              </a:lnSpc>
            </a:pP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（或离子）方程式配平之后，有些同学遇到“大怪兽”又不知该如何配平了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本大招将教会你一些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</a:t>
            </a:r>
            <a:r>
              <a:rPr lang="en-US" altLang="zh-CN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打怪秘籍”，让你能游刃有余地配平陌生的氧化还原反应化学（或离子）方程式。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147f7358?sp=1&amp;pid=a4a2535f6&amp;color=0,0,0&amp;vtp=1&amp;bt=1&amp;bbb=1"/>
          <p:cNvSpPr/>
          <p:nvPr/>
        </p:nvSpPr>
        <p:spPr>
          <a:xfrm>
            <a:off x="832104" y="1078992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秘籍1——正向配平法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5_BD#2c83d9b2a?pid=7147f7358&amp;color=0,0,0&amp;vtp=1&amp;bbb=1&amp;hb=1"/>
              <p:cNvSpPr/>
              <p:nvPr/>
            </p:nvSpPr>
            <p:spPr>
              <a:xfrm>
                <a:off x="832104" y="1558102"/>
                <a:ext cx="10533888" cy="4406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8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当氧化剂（或还原剂）部分参与氧化还原反应时，化学计量数分两部分：作氧化剂（或还原剂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的物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质和参加非氧化还原反应的物质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。此时可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先配平元素化合价全变的物质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，再观察配平其他物质。如：</a:t>
                </a:r>
                <a:endParaRPr lang="en-US" altLang="zh-CN" sz="1800" dirty="0"/>
              </a:p>
              <a:p>
                <a:pPr latinLnBrk="1">
                  <a:lnSpc>
                    <a:spcPts val="28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——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分析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(0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→+2</m:t>
                        </m:r>
                      </m:e>
                    </m:d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↑2×3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化学计量数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(+5</m:t>
                    </m:r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→+2</m:t>
                        </m:r>
                      </m:e>
                    </m:d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↓3×2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化学计量数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28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（2）配平元素化合价全变的物质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8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元素只部分变价，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元素没变价，则化学计量数2应配在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元素化合价为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28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前，这样才能使元素化合价升降总数相等。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9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limUpp>
                          <m:limUpp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</m:t>
                            </m:r>
                          </m:e>
                          <m:lim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0</m:t>
                            </m:r>
                          </m:lim>
                        </m:limUpp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u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3×↑2</m:t>
                        </m:r>
                      </m:lim>
                    </m:limLow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</m:lim>
                    </m:limUpp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——3</m:t>
                    </m:r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</m:lim>
                    </m:limUp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limUpp>
                      <m:limUp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</m:lim>
                    </m:limUpp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limLow>
                      <m:limLow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d>
                          <m:dPr>
                            <m:begChr m:val=""/>
                            <m:endChr m:val=""/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limUpp>
                              <m:limUppPr>
                                <m:ctrlPr>
                                  <a:rPr lang="en-US" altLang="zh-CN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limUp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N</m:t>
                                </m:r>
                              </m:e>
                              <m:lim>
                                <m:r>
                                  <a:rPr lang="en-US" altLang="zh-CN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+2</m:t>
                                </m:r>
                              </m:lim>
                            </m:limUpp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↑</m:t>
                            </m:r>
                          </m:e>
                        </m:d>
                      </m:e>
                      <m:li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2×↓3</m:t>
                        </m:r>
                      </m:lim>
                    </m:limLow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kern="0" spc="-99900" smtClean="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vl="0" latinLnBrk="1">
                  <a:lnSpc>
                    <a:spcPts val="28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（3）观察法配平其他物质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2800"/>
                  </a:lnSpc>
                </a:pPr>
                <a:r>
                  <a:rPr lang="en-US" altLang="zh-CN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稀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3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↑+4</m:t>
                        </m:r>
                        <m:sSub>
                          <m:sSubPr>
                            <m:ctrlPr>
                              <a:rPr lang="en-US" altLang="zh-CN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P_5_BD#2c83d9b2a?pid=7147f735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58102"/>
                <a:ext cx="10533888" cy="4406900"/>
              </a:xfrm>
              <a:prstGeom prst="rect">
                <a:avLst/>
              </a:prstGeom>
              <a:blipFill>
                <a:blip r:embed="rId3"/>
                <a:stretch>
                  <a:fillRect l="-1389" t="-692" r="-1331" b="-23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4cf64d7b?sp=1&amp;pid=a4a2535f6&amp;color=0,0,0&amp;vtp=1&amp;bt=1&amp;bbb=1"/>
          <p:cNvSpPr/>
          <p:nvPr/>
        </p:nvSpPr>
        <p:spPr>
          <a:xfrm>
            <a:off x="832104" y="1078992"/>
            <a:ext cx="10533888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秘籍2——逆向配平法（单一一种元素变价，从化合价态多的那边开始配）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5_BD#9cbff4b71?pid=14cf64d7b&amp;color=0,0,0&amp;vtp=1&amp;bbb=1"/>
              <p:cNvSpPr/>
              <p:nvPr/>
            </p:nvSpPr>
            <p:spPr>
              <a:xfrm>
                <a:off x="832104" y="1570233"/>
                <a:ext cx="10533888" cy="19177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——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limLow>
                          <m:limLowPr>
                            <m:ctrlPr>
                              <a:rPr lang="en-US" altLang="zh-CN" sz="1800" b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</m:t>
                            </m:r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​</m:t>
                            </m:r>
                          </m:lim>
                        </m:limLow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</m:t>
                        </m:r>
                      </m:lim>
                    </m:limUp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——</m:t>
                    </m:r>
                    <m:limUpp>
                      <m:limUp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limLow>
                          <m:limLow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LowPr>
                          <m:e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Na</m:t>
                                </m:r>
                              </m:e>
                              <m:sub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2</m:t>
                                </m:r>
                              </m:sub>
                            </m:sSub>
                            <m:limUpp>
                              <m:limUppPr>
                                <m:ctrlPr>
                                  <a:rPr lang="en-US" altLang="zh-CN" sz="1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limUp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S</m:t>
                                </m:r>
                              </m:e>
                              <m:lim>
                                <m:r>
                                  <a:rPr lang="en-US" altLang="zh-CN" sz="1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−2</m:t>
                                </m:r>
                              </m:lim>
                            </m:limUpp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 </m:t>
                            </m:r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2×↓2</m:t>
                            </m:r>
                          </m:lim>
                        </m:limLow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lim>
                    </m:limUp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+</m:t>
                    </m:r>
                    <m:limLow>
                      <m:limLow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Low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Na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limUpp>
                          <m:limUpp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limUpp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</m:t>
                            </m:r>
                          </m:e>
                          <m:lim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+4</m:t>
                            </m:r>
                          </m:lim>
                        </m:limUpp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</m:e>
                      <m:li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1×↑4</m:t>
                        </m:r>
                      </m:lim>
                    </m:limLow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化学计量数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2配在含降价元素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前，化学计量数1配在含升价元素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，观察法配平：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3" name="P_5_BD#9cbff4b71?pid=14cf64d7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70233"/>
                <a:ext cx="10533888" cy="1917700"/>
              </a:xfrm>
              <a:prstGeom prst="rect">
                <a:avLst/>
              </a:prstGeom>
              <a:blipFill>
                <a:blip r:embed="rId3"/>
                <a:stretch>
                  <a:fillRect r="-289" b="-19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463ffb07?sp=1&amp;pid=a4a2535f6&amp;color=0,0,0&amp;vtp=1&amp;bt=1&amp;bbb=1"/>
          <p:cNvSpPr/>
          <p:nvPr/>
        </p:nvSpPr>
        <p:spPr>
          <a:xfrm>
            <a:off x="832104" y="1078992"/>
            <a:ext cx="10533888" cy="8493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秘籍3——缺项配平法</a:t>
            </a:r>
            <a:endParaRPr lang="en-US" altLang="zh-CN" sz="2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5_BD#4533b1b83?pid=c463ffb07&amp;color=0,0,0&amp;vtp=1&amp;bbb=1&amp;hb=1"/>
              <p:cNvSpPr/>
              <p:nvPr/>
            </p:nvSpPr>
            <p:spPr>
              <a:xfrm>
                <a:off x="832104" y="1570233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缺项是指某些反应物或者生成物在化学（或离子）方程式中没有写出来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一般为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。应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对此类化学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（或离子）方程式的配平，我们遵循以下补项原则：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P_5_BD#4533b1b83?pid=c463ffb0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570233"/>
                <a:ext cx="10533888" cy="838200"/>
              </a:xfrm>
              <a:prstGeom prst="rect">
                <a:avLst/>
              </a:prstGeom>
              <a:blipFill>
                <a:blip r:embed="rId3"/>
                <a:stretch>
                  <a:fillRect l="-1389" r="-1447" b="-109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P_5_BD#4533b1b83?colgroup=15,20,20&amp;pid=c463ffb0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8959700"/>
                  </p:ext>
                </p:extLst>
              </p:nvPr>
            </p:nvGraphicFramePr>
            <p:xfrm>
              <a:off x="832104" y="2531555"/>
              <a:ext cx="10515600" cy="1704340"/>
            </p:xfrm>
            <a:graphic>
              <a:graphicData uri="http://schemas.openxmlformats.org/drawingml/2006/table">
                <a:tbl>
                  <a:tblPr/>
                  <a:tblGrid>
                    <a:gridCol w="2944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酸碱性条件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缺什么或多什么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补什么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少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少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P_5_BD#4533b1b83?colgroup=15,20,20&amp;pid=c463ffb07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8959700"/>
                  </p:ext>
                </p:extLst>
              </p:nvPr>
            </p:nvGraphicFramePr>
            <p:xfrm>
              <a:off x="832104" y="2531555"/>
              <a:ext cx="10515600" cy="1704340"/>
            </p:xfrm>
            <a:graphic>
              <a:graphicData uri="http://schemas.openxmlformats.org/drawingml/2006/table">
                <a:tbl>
                  <a:tblPr/>
                  <a:tblGrid>
                    <a:gridCol w="2944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408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酸碱性条件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缺什么或多什么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补什么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7814" t="-101786" r="-100161" b="-3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78100" t="-101786" r="-322" b="-3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7814" t="-201786" r="-100161" b="-2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78100" t="-201786" r="-322" b="-2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4086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0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7814" t="-301786" r="-100161" b="-1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78100" t="-301786" r="-322" b="-1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408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7814" t="-401786" r="-100161" b="-160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78100" t="-401786" r="-322" b="-16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533b1b83?pid=c463ffb07&amp;color=0,0,0&amp;vtp=1&amp;bt=1&amp;bbb=1"/>
          <p:cNvSpPr/>
          <p:nvPr/>
        </p:nvSpPr>
        <p:spPr>
          <a:xfrm>
            <a:off x="832104" y="1078992"/>
            <a:ext cx="105338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1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配平步骤：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P_5_BD#4533b1b83?colgroup=11,44&amp;pid=c463ffb07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2888266"/>
                  </p:ext>
                </p:extLst>
              </p:nvPr>
            </p:nvGraphicFramePr>
            <p:xfrm>
              <a:off x="832104" y="1567878"/>
              <a:ext cx="10506456" cy="2870645"/>
            </p:xfrm>
            <a:graphic>
              <a:graphicData uri="http://schemas.openxmlformats.org/drawingml/2006/table">
                <a:tbl>
                  <a:tblPr/>
                  <a:tblGrid>
                    <a:gridCol w="2295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113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202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详解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385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第一步：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两剂两产物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根据题目信息找出氧化剂和还原剂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氧化产物和还原产物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2385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写出氧化剂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还原剂——氧化产物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还原产物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07314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第二步：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得失电子守恒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①标出变价元素的化合价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并列出元素化合价的变化值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（为了避免配平系数出现分数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可根据元素守恒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进行初步配平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2385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②确定元素化合价变化值的最小公倍数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使元素化合价升降总数相等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2385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第三步：</a:t>
                          </a: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电荷守恒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离子方程式）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①计算式子左右两侧的电荷数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2385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dirty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配平左右两侧电荷数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（看环境补离子</a:t>
                          </a: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酸性环境补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碱性环境补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1400" b="0" i="1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OH</m:t>
                                  </m:r>
                                </m:e>
                                <m:sup>
                                  <m:r>
                                    <a:rPr lang="en-US" altLang="zh-CN" sz="1400" b="0" i="0" spc="-100" dirty="0">
                                      <a:solidFill>
                                        <a:srgbClr val="00A0AF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−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1400" b="0" i="0" dirty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第四步：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原子守恒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根据原子守恒在化学（或离子）方程式的左（或右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）</a:t>
                          </a: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1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1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US" altLang="zh-CN" sz="1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 smtClean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P_5_BD#4533b1b83?colgroup=11,44&amp;pid=c463ffb07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2888266"/>
                  </p:ext>
                </p:extLst>
              </p:nvPr>
            </p:nvGraphicFramePr>
            <p:xfrm>
              <a:off x="832104" y="1567878"/>
              <a:ext cx="10506456" cy="2870645"/>
            </p:xfrm>
            <a:graphic>
              <a:graphicData uri="http://schemas.openxmlformats.org/drawingml/2006/table">
                <a:tbl>
                  <a:tblPr/>
                  <a:tblGrid>
                    <a:gridCol w="2295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113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202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1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详解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BEEF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385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第一步：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两剂两产物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根据题目信息找出氧化剂和还原剂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氧化产物和还原产物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2385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062" t="-201887" r="-148" b="-6113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07314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第二步：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得失电子守恒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①标出变价元素的化合价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并列出元素化合价的变化值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（为了避免配平系数出现分数</a:t>
                          </a:r>
                          <a:r>
                            <a:rPr lang="en-US" altLang="zh-CN" sz="1400" b="0" i="0" spc="-10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可根据元素守恒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22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进行初步配平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楷体" pitchFamily="34" charset="-122"/>
                              <a:cs typeface="微软雅黑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2385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②确定元素化合价变化值的最小公倍数</a:t>
                          </a:r>
                          <a:r>
                            <a:rPr lang="en-US" altLang="zh-CN" sz="14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使元素化合价升降总数相等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2385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23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第三步：</a:t>
                          </a:r>
                          <a:r>
                            <a:rPr lang="en-US" altLang="zh-CN" sz="1400" b="0" i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电荷守恒</a:t>
                          </a:r>
                          <a:r>
                            <a:rPr lang="en-US" altLang="zh-CN" sz="14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400" b="0" i="0" smtClean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smtClean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（</a:t>
                          </a: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离子方程式）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①计算式子左右两侧的电荷数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2385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062" t="-692453" r="-148" b="-1207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238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00"/>
                            </a:lnSpc>
                          </a:pPr>
                          <a:r>
                            <a:rPr lang="en-US" altLang="zh-CN" sz="14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第四步：</a:t>
                          </a:r>
                          <a:r>
                            <a:rPr lang="en-US" altLang="zh-CN" sz="1400" b="0" i="0" dirty="0">
                              <a:solidFill>
                                <a:srgbClr val="00A0A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原子守恒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062" t="-792453" r="-148" b="-207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5_BD#4533b1b83?pid=c463ffb07&amp;color=0,0,0&amp;vtp=1&amp;bbb=1&amp;hb=1"/>
              <p:cNvSpPr/>
              <p:nvPr/>
            </p:nvSpPr>
            <p:spPr>
              <a:xfrm>
                <a:off x="832104" y="4577778"/>
                <a:ext cx="10533888" cy="1511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根据配平步骤我们来试一试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NaBiO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铋酸钠）固体（黄色，不溶于冷水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的混合溶液里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，加热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溶液显紫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红色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的溶液为无色）。配平该反应的离子方程式：</a:t>
                </a:r>
                <a:endParaRPr lang="en-US" altLang="zh-CN" sz="1800" dirty="0"/>
              </a:p>
              <a:p>
                <a:pPr latinLnBrk="1">
                  <a:lnSpc>
                    <a:spcPts val="32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□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NaBiO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□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</m:oMath>
                </a14:m>
                <a:r>
                  <a:rPr lang="en-US" altLang="zh-CN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☐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____</a:t>
                </a:r>
                <a:endParaRPr lang="en-US" altLang="zh-CN" dirty="0"/>
              </a:p>
            </p:txBody>
          </p:sp>
        </mc:Choice>
        <mc:Fallback>
          <p:sp>
            <p:nvSpPr>
              <p:cNvPr id="4" name="P_5_BD#4533b1b83?pid=c463ffb0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4577778"/>
                <a:ext cx="10533888" cy="1511300"/>
              </a:xfrm>
              <a:prstGeom prst="rect">
                <a:avLst/>
              </a:prstGeom>
              <a:blipFill>
                <a:blip r:embed="rId4"/>
                <a:stretch>
                  <a:fillRect l="-1389" t="-1613" r="-1215" b="-48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4533b1b83?pid=c463ffb07&amp;color=0,0,0&amp;vtp=1&amp;bt=1&amp;bbb=1&amp;hb=1"/>
              <p:cNvSpPr/>
              <p:nvPr/>
            </p:nvSpPr>
            <p:spPr>
              <a:xfrm>
                <a:off x="832104" y="1080000"/>
                <a:ext cx="10533888" cy="3429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溶液呈紫红色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说明有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，元素化合价变化分析如下：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(+5→+3)↓2×5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化学计量数）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kern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(+2→+7)↑5×2</m:t>
                        </m:r>
                      </m:e>
                    </m:d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化学计量数）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把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5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NaBiO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前，把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配在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再由观察法可知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的化学计量数为5，即：</a:t>
                </a:r>
                <a:endParaRPr lang="en-US" altLang="zh-CN" sz="1800" dirty="0"/>
              </a:p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NaBiO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5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Sup>
                      <m:sSub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+□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____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根据电荷守恒可知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，右侧有18个单位正电荷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则左侧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前的化学计量数应为14；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根据原子守恒可知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要在右边补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NaBiO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+14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5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Sup>
                      <m:sSub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+7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5_BD#4533b1b83?pid=c463ffb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429000"/>
              </a:xfrm>
              <a:prstGeom prst="rect">
                <a:avLst/>
              </a:prstGeom>
              <a:blipFill>
                <a:blip r:embed="rId3"/>
                <a:stretch>
                  <a:fillRect l="-1389" r="-26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978e7738b?vop=1&amp;pid=6c9f4aca4&amp;color=0,0,0&amp;vtp=1&amp;bt=1&amp;bbb=1"/>
          <p:cNvSpPr/>
          <p:nvPr/>
        </p:nvSpPr>
        <p:spPr>
          <a:xfrm>
            <a:off x="832104" y="1080000"/>
            <a:ext cx="10533888" cy="469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示例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氧化还原反应是一类重要的化学反应。</a:t>
            </a:r>
            <a:endParaRPr lang="en-US" altLang="zh-CN" sz="1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5_BD.2_1#7c3a2ae4f?vop=1&amp;pid=978e7738b&amp;color=0,0,0&amp;vtp=1&amp;bbb=1&amp;hb=1"/>
              <p:cNvSpPr/>
              <p:nvPr/>
            </p:nvSpPr>
            <p:spPr>
              <a:xfrm>
                <a:off x="832104" y="1492369"/>
                <a:ext cx="10533888" cy="87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的离子方程式中，对化学计量数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判断正确的是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填序号）。</a:t>
                </a:r>
                <a:endParaRPr lang="en-US" altLang="zh-CN" dirty="0"/>
              </a:p>
            </p:txBody>
          </p:sp>
        </mc:Choice>
        <mc:Fallback>
          <p:sp>
            <p:nvSpPr>
              <p:cNvPr id="3" name="QC_5_BD.2_1#7c3a2ae4f?vop=1&amp;pid=978e7738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492369"/>
                <a:ext cx="10533888" cy="876300"/>
              </a:xfrm>
              <a:prstGeom prst="rect">
                <a:avLst/>
              </a:prstGeom>
              <a:blipFill>
                <a:blip r:embed="rId3"/>
                <a:stretch>
                  <a:fillRect l="-1389" r="-231" b="-104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3_1#7c3a2ae4f.blank?vop=1&amp;pid=978e7738b&amp;color=0,0,0&amp;vpa=1&amp;vtp=1"/>
          <p:cNvSpPr/>
          <p:nvPr/>
        </p:nvSpPr>
        <p:spPr>
          <a:xfrm>
            <a:off x="824960" y="1919089"/>
            <a:ext cx="327025" cy="419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D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2_2#7c3a2ae4f.choices?vop=1&amp;pid=978e7738b&amp;color=0,0,0&amp;vtp=1&amp;bbb=1"/>
              <p:cNvSpPr/>
              <p:nvPr/>
            </p:nvSpPr>
            <p:spPr>
              <a:xfrm>
                <a:off x="832104" y="2403015"/>
                <a:ext cx="10533888" cy="83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是还原剂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</a:t>
                </a:r>
                <a:endParaRPr lang="en-US" altLang="zh-CN" sz="1800" dirty="0"/>
              </a:p>
              <a:p>
                <a:pPr marL="0" marR="0" lvl="0" indent="0" defTabSz="91440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894" algn="l"/>
                  </a:tabLst>
                  <a:defRPr/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是氧化剂</a:t>
                </a:r>
                <a:r>
                  <a:rPr lang="en-US" altLang="zh-CN" sz="1800" b="0" i="0" spc="-1030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</m:t>
                    </m:r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是还原剂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5" name="QC_5_BD.2_2#7c3a2ae4f.choices?vop=1&amp;pid=978e7738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403015"/>
                <a:ext cx="10533888" cy="838200"/>
              </a:xfrm>
              <a:prstGeom prst="rect">
                <a:avLst/>
              </a:prstGeom>
              <a:blipFill>
                <a:blip r:embed="rId4"/>
                <a:stretch>
                  <a:fillRect l="-1389" b="-1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5_AS.4_1#7c3a2ae4f?vop=1&amp;pid=978e7738b&amp;color=0,0,0&amp;tib=255,255,255&amp;iip=1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330623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5_AS.4_1#7c3a2ae4f?vop=1&amp;pid=978e7738b&amp;color=0,0,0&amp;vtp=1&amp;bbb=1&amp;hb=1"/>
              <p:cNvSpPr/>
              <p:nvPr/>
            </p:nvSpPr>
            <p:spPr>
              <a:xfrm>
                <a:off x="832104" y="3266615"/>
                <a:ext cx="10531904" cy="1257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根据氧原子守恒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根据氢原子守恒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R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原子守恒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根据电荷守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恒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𝑦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在反应中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R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的化合价升高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是还原剂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是氧化产物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氧元素化合价降低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是还原产物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C_5_AS.4_1#7c3a2ae4f?vop=1&amp;pid=978e7738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266615"/>
                <a:ext cx="10531904" cy="1257300"/>
              </a:xfrm>
              <a:prstGeom prst="rect">
                <a:avLst/>
              </a:prstGeom>
              <a:blipFill>
                <a:blip r:embed="rId6"/>
                <a:stretch>
                  <a:fillRect l="-1390" r="-3416" b="-72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</Words>
  <Application>Microsoft Office PowerPoint</Application>
  <PresentationFormat>宽屏</PresentationFormat>
  <Paragraphs>118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2025-05-14T15:40:46Z</dcterms:created>
  <dcterms:modified xsi:type="dcterms:W3CDTF">2025-05-14T15:42:10Z</dcterms:modified>
  <cp:category/>
  <cp:contentStatus/>
</cp:coreProperties>
</file>