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262" autoAdjust="0"/>
    <p:restoredTop sz="94610"/>
  </p:normalViewPr>
  <p:slideViewPr>
    <p:cSldViewPr snapToGrid="0" snapToObjects="1">
      <p:cViewPr varScale="1">
        <p:scale>
          <a:sx n="96" d="100"/>
          <a:sy n="96" d="100"/>
        </p:scale>
        <p:origin x="10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4750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b366fdf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f00a3e4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5372784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b366fdf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1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f00a3e4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5372784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a5199a77c.fixed?pid=6b0413ee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a5199a77c.fixed?pid=6b0413eea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铁的“价—类”二维图及其应用</a:t>
            </a:r>
            <a:endParaRPr lang="en-US" altLang="zh-CN" sz="44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433b4c906?pid=cf00a3e4e&amp;color=0,0,0&amp;vtp=1&amp;bt=1&amp;bbb=1&amp;hb=1"/>
          <p:cNvSpPr/>
          <p:nvPr/>
        </p:nvSpPr>
        <p:spPr>
          <a:xfrm>
            <a:off x="832104" y="1078992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在化学学习的过程中，元素化合物的知识往往给人留下“繁杂、混乱、难以掌握”的印象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。本大招将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利用铁的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“价—类”二维图，帮助你轻松地厘清铁单质以及各种含铁化合物之间的转化关系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。这种直观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的二维图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，不仅能够帮助你更好地理解铁元素在不同化合物中的价态变化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，还能让你清晰地看到铁与不同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化合物之间的相互转化路径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，从而在学习和记忆上达到事半功倍的效果。</a:t>
            </a:r>
            <a:endParaRPr lang="en-US" altLang="zh-CN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84ff784ba?sp=1&amp;pid=05372784c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1.铁的“价—类”二维图</a:t>
            </a:r>
            <a:endParaRPr lang="en-US" altLang="zh-CN" sz="1800" dirty="0"/>
          </a:p>
        </p:txBody>
      </p:sp>
      <p:pic>
        <p:nvPicPr>
          <p:cNvPr id="3" name="P_4_BD#84ff784ba?pid=05372784c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2816" y="1622544"/>
            <a:ext cx="3694176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P_4_BD#84ff784ba?colgroup=9,12,33&amp;pid=05372784c&amp;color=0,0,0&amp;mp=1&amp;vtp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5048909"/>
                  </p:ext>
                </p:extLst>
              </p:nvPr>
            </p:nvGraphicFramePr>
            <p:xfrm>
              <a:off x="832104" y="1078992"/>
              <a:ext cx="10497312" cy="3715767"/>
            </p:xfrm>
            <a:graphic>
              <a:graphicData uri="http://schemas.openxmlformats.org/drawingml/2006/table">
                <a:tbl>
                  <a:tblPr/>
                  <a:tblGrid>
                    <a:gridCol w="18470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505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1996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价态变化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转化路径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化学或离子方程式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220153"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0→+20→+30→+2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+3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3+</m:t>
                                      </m:r>
                                    </m:sup>
                                  </m:sSup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5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+3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点燃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+4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高温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+4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点燃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045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+2→+3+2→0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3+</m:t>
                                      </m:r>
                                    </m:sup>
                                  </m:sSup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4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 4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高温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05429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+3→0+3→+2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5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+3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高温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+3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Al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高温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2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3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Cu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P_4_BD#84ff784ba?colgroup=9,12,33&amp;pid=05372784c&amp;color=0,0,0&amp;mp=1&amp;vtp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5048909"/>
                  </p:ext>
                </p:extLst>
              </p:nvPr>
            </p:nvGraphicFramePr>
            <p:xfrm>
              <a:off x="832104" y="1078992"/>
              <a:ext cx="10497312" cy="3715767"/>
            </p:xfrm>
            <a:graphic>
              <a:graphicData uri="http://schemas.openxmlformats.org/drawingml/2006/table">
                <a:tbl>
                  <a:tblPr/>
                  <a:tblGrid>
                    <a:gridCol w="18470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505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1996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价态变化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转化路径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化学或离子方程式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220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30" t="-28500" r="-469307" b="-17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5622" t="-28500" r="-253731" b="-17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9352" t="-28500" r="-196" b="-178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045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30" t="-141989" r="-469307" b="-966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5622" t="-141989" r="-253731" b="-966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9352" t="-141989" r="-196" b="-966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0542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30" t="-253179" r="-469307" b="-11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5622" t="-253179" r="-253731" b="-11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9352" t="-253179" r="-196" b="-11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#84ff784ba?pid=05372784c&amp;color=0,0,0&amp;vtp=1&amp;bt=1&amp;bbb=1"/>
              <p:cNvSpPr/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拓展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横向变化体现了同价态不同类别物质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氧化物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碱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盐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之间的转化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碱性氧化物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都能溶于酸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转化为盐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反应生成对应的碱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难溶性的碱易分解生成对应的氧化物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但难溶性的碱性氧化物一般不与水反应生成对应的碱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纵向变化体现不同价态同类别物质之间的转化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主要体现物质的氧化性或还原性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斜向变化体现不同价态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不同类别物质之间的转化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主要体现物质的氧化性或还原性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P_4#84ff784ba?pid=05372784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blipFill>
                <a:blip r:embed="rId3"/>
                <a:stretch>
                  <a:fillRect l="-1389" b="-33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#84ff784ba?sp=1&amp;pid=05372784c&amp;color=0,0,0&amp;vtp=1&amp;bt=1&amp;bb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2.铁的“价—类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”二维图的应用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（1）根据铁的“价—类”二维图设计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的制备路径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P_4#84ff784ba?sp=1&amp;pid=05372784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P_4_BD#84ff784ba?colgroup=6,11,37&amp;pid=05372784c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996424"/>
                  </p:ext>
                </p:extLst>
              </p:nvPr>
            </p:nvGraphicFramePr>
            <p:xfrm>
              <a:off x="832104" y="2041644"/>
              <a:ext cx="10515600" cy="1700784"/>
            </p:xfrm>
            <a:graphic>
              <a:graphicData uri="http://schemas.openxmlformats.org/drawingml/2006/table">
                <a:tbl>
                  <a:tblPr/>
                  <a:tblGrid>
                    <a:gridCol w="12984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037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0134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转化思路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转化路径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反应的离子方程式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979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价态转化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=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=−3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3997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39979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物质类别转化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 −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2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3997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P_4_BD#84ff784ba?colgroup=6,11,37&amp;pid=05372784c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996424"/>
                  </p:ext>
                </p:extLst>
              </p:nvPr>
            </p:nvGraphicFramePr>
            <p:xfrm>
              <a:off x="832104" y="2041644"/>
              <a:ext cx="10515600" cy="1700784"/>
            </p:xfrm>
            <a:graphic>
              <a:graphicData uri="http://schemas.openxmlformats.org/drawingml/2006/table">
                <a:tbl>
                  <a:tblPr/>
                  <a:tblGrid>
                    <a:gridCol w="12984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037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0134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转化思路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转化路径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反应的离子方程式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979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价态转化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9116" t="-100000" r="-318508" b="-308929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0043" t="-50000" r="-174" b="-10446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3997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9116" t="-200000" r="-318508" b="-208929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39979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物质类别转化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9116" t="-300000" r="-318508" b="-108929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0043" t="-150000" r="-174" b="-446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3997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9116" t="-400000" r="-318508" b="-8929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4ff784ba?sp=1&amp;pid=05372784c&amp;color=0,0,0&amp;mp=1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（2）工艺流程中含铁化合物的制备应用</a:t>
            </a:r>
            <a:endParaRPr lang="en-US" altLang="zh-CN" sz="1800" dirty="0"/>
          </a:p>
        </p:txBody>
      </p:sp>
      <p:pic>
        <p:nvPicPr>
          <p:cNvPr id="3" name="P_4_BD#84ff784ba?pid=05372784c&amp;color=0,0,0&amp;mp=1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5264" y="1625600"/>
            <a:ext cx="5687568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1_1#32f98d57b?htil=1&amp;vop=1&amp;pid=1b366fdf0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17737" y="1066291"/>
            <a:ext cx="2163379" cy="1637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4_BD.1_2#32f98d57b?htil=1&amp;vop=1&amp;pid=1b366fdf0&amp;color=0,0,0&amp;vtp=1&amp;bt=1&amp;bbb=1&amp;hs=1"/>
          <p:cNvSpPr/>
          <p:nvPr/>
        </p:nvSpPr>
        <p:spPr>
          <a:xfrm>
            <a:off x="832104" y="1078992"/>
            <a:ext cx="8375904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部分含铁物质的类别与相应化合价关系如图所示。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下列推断不合理的是(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4" name="QC_4_AN.2_1#32f98d57b.bracket?vop=1&amp;pid=1b366fdf0&amp;color=0,0,0&amp;vpa=1&amp;vtp=1"/>
          <p:cNvSpPr/>
          <p:nvPr/>
        </p:nvSpPr>
        <p:spPr>
          <a:xfrm>
            <a:off x="8675147" y="1075817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1_3#32f98d57b.choices?htil=1&amp;vop=1&amp;pid=1b366fdf0&amp;color=0,0,0&amp;vtp=1&amp;bbb=1&amp;hs=1"/>
              <p:cNvSpPr/>
              <p:nvPr/>
            </p:nvSpPr>
            <p:spPr>
              <a:xfrm>
                <a:off x="832104" y="1529771"/>
                <a:ext cx="8375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295902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既可被氧化，也可被还原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295902" algn="l"/>
                  </a:tabLst>
                  <a:defRPr/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加入稀氨水中制得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的胶体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在氯气中燃烧，产物只有1种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4_BD.1_3#32f98d57b.choices?htil=1&amp;vop=1&amp;pid=1b366fdf0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8375904" cy="838200"/>
              </a:xfrm>
              <a:prstGeom prst="rect">
                <a:avLst/>
              </a:prstGeom>
              <a:blipFill>
                <a:blip r:embed="rId4"/>
                <a:stretch>
                  <a:fillRect l="-1747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C_4_AS.3_1#32f98d57b?vop=1&amp;pid=1b366fdf0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510" y="294537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4_AS.3_1#32f98d57b?vop=1&amp;pid=1b366fdf0&amp;color=0,0,0&amp;vtp=1&amp;bbb=1&amp;hb=1&amp;hs=1"/>
              <p:cNvSpPr/>
              <p:nvPr/>
            </p:nvSpPr>
            <p:spPr>
              <a:xfrm>
                <a:off x="830048" y="2845889"/>
                <a:ext cx="10531904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题图中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为亚铁盐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为铁盐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与铁盐可发生反应生成</a:t>
                </a:r>
                <a:endParaRPr lang="en-US" altLang="zh-CN" sz="1800" b="0" i="0" dirty="0">
                  <a:solidFill>
                    <a:srgbClr val="000000"/>
                  </a:solidFill>
                  <a:latin typeface="微软雅黑" pitchFamily="34" charset="0"/>
                  <a:ea typeface="楷体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亚铁盐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合理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价为铁元素的中间价态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既有还原性也有氧化性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亚铁盐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既可被氧化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也可被还原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合理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铁盐与稀氨水反应会生成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沉淀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制备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胶体</a:t>
                </a:r>
                <a:endParaRPr lang="en-US" altLang="zh-CN" sz="1800" b="0" i="0" dirty="0">
                  <a:solidFill>
                    <a:srgbClr val="000000"/>
                  </a:solidFill>
                  <a:latin typeface="微软雅黑" pitchFamily="34" charset="0"/>
                  <a:ea typeface="楷体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的操作为向沸水中逐滴加入饱和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继续煮沸至液体呈红褐色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停止加热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不合理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铁在氯气中</a:t>
                </a:r>
                <a:endParaRPr lang="en-US" altLang="zh-CN" sz="1800" b="0" i="0" dirty="0">
                  <a:solidFill>
                    <a:srgbClr val="000000"/>
                  </a:solidFill>
                  <a:latin typeface="微软雅黑" pitchFamily="34" charset="0"/>
                  <a:ea typeface="楷体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 err="1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燃烧</a:t>
                </a:r>
                <a:r>
                  <a:rPr lang="en-US" altLang="zh-CN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 err="1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只能生成氯化铁</a:t>
                </a:r>
                <a:r>
                  <a:rPr lang="en-US" altLang="zh-CN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 err="1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合理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C_4_AS.3_1#32f98d57b?vop=1&amp;pid=1b366fdf0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048" y="2845889"/>
                <a:ext cx="10531904" cy="2095500"/>
              </a:xfrm>
              <a:prstGeom prst="rect">
                <a:avLst/>
              </a:prstGeom>
              <a:blipFill>
                <a:blip r:embed="rId6"/>
                <a:stretch>
                  <a:fillRect l="-1331" r="-1389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479</Words>
  <Application>Microsoft Office PowerPoint</Application>
  <PresentationFormat>宽屏</PresentationFormat>
  <Paragraphs>66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 (正文)</vt:lpstr>
      <vt:lpstr>SimHei</vt:lpstr>
      <vt:lpstr>SimSun</vt:lpstr>
      <vt:lpstr>微软雅黑</vt:lpstr>
      <vt:lpstr>Arial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3</cp:revision>
  <dcterms:created xsi:type="dcterms:W3CDTF">2025-05-14T15:47:52Z</dcterms:created>
  <dcterms:modified xsi:type="dcterms:W3CDTF">2025-05-14T16:17:04Z</dcterms:modified>
  <cp:category/>
  <cp:contentStatus/>
</cp:coreProperties>
</file>