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37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f69b37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c4ef05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d342a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f69b37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c4ef05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342a2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11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6_1#7a742567c?vop=1&amp;pid=2c81de272&amp;color=0,0,0&amp;mp=1&amp;tib=255,255,255&amp;iip=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S.6_1#7a742567c?vop=1&amp;pid=2c81de272&amp;color=0,0,0&amp;mp=1&amp;vtp=1&amp;bt=1&amp;bbb=1&amp;hb=1"/>
              <p:cNvSpPr/>
              <p:nvPr/>
            </p:nvSpPr>
            <p:spPr>
              <a:xfrm>
                <a:off x="832104" y="1080000"/>
                <a:ext cx="10531904" cy="129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实验室通过加热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的混合物制取氨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根据思路剖析可知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装置连接顺序为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AS.6_1#7a742567c?vop=1&amp;pid=2c81de272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1295400"/>
              </a:xfrm>
              <a:prstGeom prst="rect">
                <a:avLst/>
              </a:prstGeom>
              <a:blipFill>
                <a:blip r:embed="rId4"/>
                <a:stretch>
                  <a:fillRect l="-1390" r="-1042" b="-70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BD.7_1#b23b5b087?vop=1&amp;pid=2c81de272&amp;color=0,0,0&amp;vtp=1&amp;bbb=1"/>
          <p:cNvSpPr/>
          <p:nvPr/>
        </p:nvSpPr>
        <p:spPr>
          <a:xfrm>
            <a:off x="832104" y="2359144"/>
            <a:ext cx="10533888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fontAlgn="b" latinLnBrk="1">
              <a:lnSpc>
                <a:spcPts val="6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工业上以氮气和氢气为原料合成氨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，该反应的化学方程式为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3600" b="0" i="0" u="sng" kern="0" spc="-99900">
                <a:solidFill>
                  <a:srgbClr val="FF00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8_1#b23b5b087.blank?vop=1&amp;pid=2c81de272&amp;color=0,0,0&amp;vpa=3&amp;vtp=1&amp;bbb=1&amp;rh=52.38"/>
              <p:cNvSpPr/>
              <p:nvPr/>
            </p:nvSpPr>
            <p:spPr>
              <a:xfrm>
                <a:off x="7123367" y="2289167"/>
                <a:ext cx="2858897" cy="66522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limUpp>
                      <m:limUp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⇌</m:t>
                            </m:r>
                          </m:e>
                          <m:lim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催化剂</m:t>
                            </m:r>
                          </m:lim>
                        </m:limLow>
                      </m:e>
                      <m:li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高温、高压</m:t>
                        </m:r>
                      </m:lim>
                    </m:limUp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8_1#b23b5b087.blank?vop=1&amp;pid=2c81de272&amp;color=0,0,0&amp;vpa=3&amp;vtp=1&amp;bbb=1&amp;rh=52.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3367" y="2289167"/>
                <a:ext cx="2858897" cy="665226"/>
              </a:xfrm>
              <a:prstGeom prst="rect">
                <a:avLst/>
              </a:prstGeom>
              <a:blipFill>
                <a:blip r:embed="rId5"/>
                <a:stretch>
                  <a:fillRect b="-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6_AS.9_1#b23b5b087?vop=1&amp;pid=2c81de272&amp;color=0,0,0&amp;tib=255,255,255&amp;iip=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9500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9_1#b23b5b087?vop=1&amp;pid=2c81de272&amp;color=0,0,0&amp;vtp=1&amp;bbb=1&amp;hb=1"/>
              <p:cNvSpPr/>
              <p:nvPr/>
            </p:nvSpPr>
            <p:spPr>
              <a:xfrm>
                <a:off x="832104" y="3230999"/>
                <a:ext cx="10531904" cy="1155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工业上用氮气和氢气在高温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高压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催化剂作用下制取氨气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limUpp>
                      <m:limUp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⇌</m:t>
                            </m:r>
                          </m:e>
                          <m:li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催化剂</m:t>
                            </m:r>
                          </m:lim>
                        </m:limLow>
                      </m:e>
                      <m:li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高温、高压</m:t>
                        </m:r>
                      </m:lim>
                    </m:limUp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AS.9_1#b23b5b087?vop=1&amp;pid=2c81de2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30999"/>
                <a:ext cx="10531904" cy="11557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0_1#9ed5ee97e?vop=1&amp;pid=2c81de272&amp;color=0,0,0&amp;vtp=1&amp;bt=1&amp;bbb=1&amp;hb=1"/>
              <p:cNvSpPr/>
              <p:nvPr/>
            </p:nvSpPr>
            <p:spPr>
              <a:xfrm>
                <a:off x="832104" y="1080000"/>
                <a:ext cx="10533888" cy="1485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我国科研团队借助一种固体催化剂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LDH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，在常温、常压和可见光条件下合成了氨，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其过程如图所示。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该反应的化学方程式为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800" b="0" i="0" u="sng" kern="0" spc="-9990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反应中每转移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6_BD.10_1#9ed5ee97e?vop=1&amp;pid=2c81de2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485900"/>
              </a:xfrm>
              <a:prstGeom prst="rect">
                <a:avLst/>
              </a:prstGeom>
              <a:blipFill>
                <a:blip r:embed="rId3"/>
                <a:stretch>
                  <a:fillRect l="-1389" r="-1794" b="-6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0_2#9ed5ee97e?vop=1&amp;pid=2c81de27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8656" y="2676644"/>
            <a:ext cx="169164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1_1#9ed5ee97e.blank?vop=1&amp;pid=2c81de272&amp;color=0,0,0&amp;vpa=4&amp;vtp=1&amp;bbb=1&amp;rh=38.12"/>
              <p:cNvSpPr/>
              <p:nvPr/>
            </p:nvSpPr>
            <p:spPr>
              <a:xfrm>
                <a:off x="3160967" y="1494528"/>
                <a:ext cx="3130296" cy="4841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可见光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b="0" baseline="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LDH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1_1#9ed5ee97e.blank?vop=1&amp;pid=2c81de272&amp;color=0,0,0&amp;vpa=4&amp;vtp=1&amp;bbb=1&amp;rh=38.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967" y="1494528"/>
                <a:ext cx="3130296" cy="48412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2_1#9ed5ee97e.blank?vop=1&amp;pid=2c81de272&amp;color=0,0,0&amp;vpa=5&amp;vtp=1"/>
          <p:cNvSpPr/>
          <p:nvPr/>
        </p:nvSpPr>
        <p:spPr>
          <a:xfrm>
            <a:off x="5528596" y="2116320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6" name="QB_6_AS.13_1#9ed5ee97e?vop=1&amp;pid=2c81de272&amp;color=0,0,0&amp;tib=255,255,255&amp;iip=9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82015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3_1#9ed5ee97e?vop=1&amp;pid=2c81de272&amp;color=0,0,0&amp;vtp=1&amp;bbb=1&amp;hb=1"/>
              <p:cNvSpPr/>
              <p:nvPr/>
            </p:nvSpPr>
            <p:spPr>
              <a:xfrm>
                <a:off x="832104" y="3756144"/>
                <a:ext cx="10531904" cy="1371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由题图可知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氮气与水在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LDH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作用和可见光条件下生成氧气和氨气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可见光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sz="1800" b="0" baseline="1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LDH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反应中生成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氨气转移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则每转移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物质的量为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AS.13_1#9ed5ee97e?vop=1&amp;pid=2c81de2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56144"/>
                <a:ext cx="10531904" cy="1371600"/>
              </a:xfrm>
              <a:prstGeom prst="rect">
                <a:avLst/>
              </a:prstGeom>
              <a:blipFill>
                <a:blip r:embed="rId7"/>
                <a:stretch>
                  <a:fillRect l="-1390" b="-7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4_1#f5da9f894?sp=1&amp;vop=1&amp;pid=2d625b548&amp;color=0,0,0&amp;vtp=1&amp;bt=1&amp;bbb=1"/>
              <p:cNvSpPr/>
              <p:nvPr/>
            </p:nvSpPr>
            <p:spPr>
              <a:xfrm>
                <a:off x="832104" y="1080000"/>
                <a:ext cx="10533888" cy="107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氮肥的制备和应用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要转化途径如下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转化所需试剂及条件已略去）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：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mPr>
                          <m:m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groupChr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M</m:t>
                                  </m:r>
                                </m:e>
                              </m:groupCh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硝酸盐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14_1#f5da9f894?sp=1&amp;vop=1&amp;pid=2d625b54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0795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5_1#ec02042a5?vop=1&amp;pid=f5da9f894&amp;color=0,0,0&amp;vtp=1&amp;bbb=1"/>
              <p:cNvSpPr/>
              <p:nvPr/>
            </p:nvSpPr>
            <p:spPr>
              <a:xfrm>
                <a:off x="832104" y="21559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BD.15_1#ec02042a5?vop=1&amp;pid=f5da9f89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155944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6_1#ec02042a5.blank?vop=1&amp;pid=f5da9f894&amp;color=0,0,0&amp;vpa=6&amp;vtp=1&amp;bbb=1&amp;rh=23.75"/>
              <p:cNvSpPr/>
              <p:nvPr/>
            </p:nvSpPr>
            <p:spPr>
              <a:xfrm>
                <a:off x="4548315" y="2159246"/>
                <a:ext cx="306686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16_1#ec02042a5.blank?vop=1&amp;pid=f5da9f894&amp;color=0,0,0&amp;vpa=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8315" y="2159246"/>
                <a:ext cx="3066860" cy="301625"/>
              </a:xfrm>
              <a:prstGeom prst="rect">
                <a:avLst/>
              </a:prstGeom>
              <a:blipFill>
                <a:blip r:embed="rId5"/>
                <a:stretch>
                  <a:fillRect l="-795" r="-994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AS.17_1#ec02042a5?vop=1&amp;pid=f5da9f894&amp;color=0,0,0&amp;tib=255,255,255&amp;iip=10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72122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7_1#ec02042a5?vop=1&amp;pid=f5da9f894&amp;color=0,0,0&amp;vtp=1&amp;bbb=1"/>
              <p:cNvSpPr/>
              <p:nvPr/>
            </p:nvSpPr>
            <p:spPr>
              <a:xfrm>
                <a:off x="832104" y="2559169"/>
                <a:ext cx="10531904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AS.17_1#ec02042a5?vop=1&amp;pid=f5da9f89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559169"/>
                <a:ext cx="10531904" cy="508000"/>
              </a:xfrm>
              <a:prstGeom prst="rect">
                <a:avLst/>
              </a:prstGeom>
              <a:blipFill>
                <a:blip r:embed="rId7"/>
                <a:stretch>
                  <a:fillRect b="-14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8_1#4b33d6326?vop=1&amp;pid=f5da9f894&amp;color=0,0,0&amp;vtp=1&amp;bbb=1"/>
              <p:cNvSpPr/>
              <p:nvPr/>
            </p:nvSpPr>
            <p:spPr>
              <a:xfrm>
                <a:off x="832104" y="3076567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，请你写出一个化合物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18_1#4b33d6326?vop=1&amp;pid=f5da9f89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76567"/>
                <a:ext cx="10533888" cy="469900"/>
              </a:xfrm>
              <a:prstGeom prst="rect">
                <a:avLst/>
              </a:prstGeom>
              <a:blipFill>
                <a:blip r:embed="rId8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9_1#4b33d6326.blank?vop=1&amp;pid=f5da9f894&amp;color=0,0,0&amp;vpa=7&amp;vtp=1&amp;bbb=1"/>
              <p:cNvSpPr/>
              <p:nvPr/>
            </p:nvSpPr>
            <p:spPr>
              <a:xfrm>
                <a:off x="7069996" y="3106920"/>
                <a:ext cx="19573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1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（合理即可）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6_AN.19_1#4b33d6326.blank?vop=1&amp;pid=f5da9f894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9996" y="3106920"/>
                <a:ext cx="1957324" cy="279400"/>
              </a:xfrm>
              <a:prstGeom prst="rect">
                <a:avLst/>
              </a:prstGeom>
              <a:blipFill>
                <a:blip r:embed="rId9"/>
                <a:stretch>
                  <a:fillRect l="-623" t="-33333" r="-3427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6_AS.20_1#4b33d6326?vop=1&amp;pid=f5da9f894&amp;color=0,0,0&amp;tib=255,255,255&amp;iip=1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64794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S.20_1#4b33d6326?vop=1&amp;pid=f5da9f894&amp;color=0,0,0&amp;vtp=1&amp;bbb=1"/>
              <p:cNvSpPr/>
              <p:nvPr/>
            </p:nvSpPr>
            <p:spPr>
              <a:xfrm>
                <a:off x="832104" y="3526838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化合物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的化学式可以为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6_AS.20_1#4b33d6326?vop=1&amp;pid=f5da9f89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26838"/>
                <a:ext cx="10531904" cy="469900"/>
              </a:xfrm>
              <a:prstGeom prst="rect">
                <a:avLst/>
              </a:prstGeom>
              <a:blipFill>
                <a:blip r:embed="rId10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QO_4_EX.21_1#2d625b548?vop=1&amp;pid=af69b3783&amp;color=0,0,0&amp;tib=255,255,255&amp;iip=12&amp;vtp=1" descr="preencoded.pn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01965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O_4_EX.21_1#2d625b548?vop=1&amp;pid=af69b3783&amp;color=0,0,0&amp;vtp=1&amp;bbb=1"/>
              <p:cNvSpPr/>
              <p:nvPr/>
            </p:nvSpPr>
            <p:spPr>
              <a:xfrm>
                <a:off x="832104" y="3980863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气体制备常见实验装置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发生装置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干燥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收集装置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尾气处理装置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2" name="QO_4_EX.21_1#2d625b548?vop=1&amp;pid=af69b378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80863"/>
                <a:ext cx="10531904" cy="469900"/>
              </a:xfrm>
              <a:prstGeom prst="rect">
                <a:avLst/>
              </a:prstGeom>
              <a:blipFill>
                <a:blip r:embed="rId12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5b952e58c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5b952e58c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铵氨同源制氨气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182425e2b?pid=7c4ef057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氨气的合成可以用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，但是高温、高压、催化剂的条件让我们望而止步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，本通法将介绍两个方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——铵盐制备和氨水制备，轻松制备氨气。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182425e2b?pid=7c4ef057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33aeacd2d?sp=1&amp;pid=9d342a2db&amp;color=0,0,0&amp;vtp=1&amp;bt=1&amp;bbb=1"/>
              <p:cNvSpPr/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.铵盐制备法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（1）原理：加热铵盐和碱的混合物制取氨气。铵盐一般选用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，碱一般选用熟石灰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，反应的化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学方程式为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33aeacd2d?sp=1&amp;pid=9d342a2d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714500"/>
              </a:xfrm>
              <a:prstGeom prst="rect">
                <a:avLst/>
              </a:prstGeom>
              <a:blipFill>
                <a:blip r:embed="rId3"/>
                <a:stretch>
                  <a:fillRect l="-1389" b="-56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4_BD#33aeacd2d?colgroup=11,45&amp;pid=9d342a2d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441689"/>
                  </p:ext>
                </p:extLst>
              </p:nvPr>
            </p:nvGraphicFramePr>
            <p:xfrm>
              <a:off x="832104" y="2892544"/>
              <a:ext cx="10506456" cy="2795715"/>
            </p:xfrm>
            <a:graphic>
              <a:graphicData uri="http://schemas.openxmlformats.org/drawingml/2006/table">
                <a:tbl>
                  <a:tblPr/>
                  <a:tblGrid>
                    <a:gridCol w="21945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311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试剂选择及操作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原因分析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一般不选用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受热分解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产物复杂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且易发生爆炸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等其他气体）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一般不选用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反应生成的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为微溶物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不利于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的逸出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且反应后试管难清洗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一般不选用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受热分解会产生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使收集到的氨气不纯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50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直接加热氯化铵不可行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化学方程式为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生成的气体混合物若不加以分离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冷却后可能又会变为原来的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反应物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熟石灰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易吸水结块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高温下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对玻璃的腐蚀性较强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4_BD#33aeacd2d?colgroup=11,45&amp;pid=9d342a2d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441689"/>
                  </p:ext>
                </p:extLst>
              </p:nvPr>
            </p:nvGraphicFramePr>
            <p:xfrm>
              <a:off x="832104" y="2892544"/>
              <a:ext cx="10506456" cy="2795715"/>
            </p:xfrm>
            <a:graphic>
              <a:graphicData uri="http://schemas.openxmlformats.org/drawingml/2006/table">
                <a:tbl>
                  <a:tblPr/>
                  <a:tblGrid>
                    <a:gridCol w="21945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311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试剂选择及操作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原因分析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8" t="-101786" r="-379444" b="-63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101786" r="-147" b="-63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8" t="-201786" r="-379444" b="-53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201786" r="-147" b="-53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8" t="-301786" r="-379444" b="-43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301786" r="-147" b="-43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505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直接加热氯化铵不可行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181452" r="-147" b="-967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8" t="-311607" r="-37944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623214" r="-147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466" t="-723214" r="-147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33aeacd2d?pid=9d342a2db&amp;color=0,0,0&amp;vtp=1&amp;bt=1&amp;bbb=1"/>
              <p:cNvSpPr/>
              <p:nvPr/>
            </p:nvSpPr>
            <p:spPr>
              <a:xfrm>
                <a:off x="832104" y="1078992"/>
                <a:ext cx="10533888" cy="1498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（2）装置类型及实验装置</a:t>
                </a:r>
                <a:endParaRPr lang="en-US" altLang="zh-CN" sz="1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装置类型：固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△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（与用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的混合物加热制取氧气的发生装置相同）。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实验装置：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_BD#33aeacd2d?pid=9d342a2d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498600"/>
              </a:xfrm>
              <a:prstGeom prst="rect">
                <a:avLst/>
              </a:prstGeom>
              <a:blipFill>
                <a:blip r:embed="rId3"/>
                <a:stretch>
                  <a:fillRect b="-60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33aeacd2d?pid=9d342a2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0912" y="2692400"/>
            <a:ext cx="216712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33aeacd2d?pid=9d342a2db&amp;color=0,0,0&amp;vtp=1&amp;bbb=1&amp;hb=1"/>
              <p:cNvSpPr/>
              <p:nvPr/>
            </p:nvSpPr>
            <p:spPr>
              <a:xfrm>
                <a:off x="832104" y="43561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实验室制取气体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选择发生装置的依据是所选用试剂的状态和反应条件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则气体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的发生装置同制取氢气的一样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故需熟记常见气体的发生装置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制取气体的整套装置常包含四个部分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即发生装置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净化装置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收集装置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尾气处理装置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P_4_BD#33aeacd2d?pid=9d342a2d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5610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463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33aeacd2d?sp=1&amp;pid=9d342a2db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的干燥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_BD#33aeacd2d?sp=1&amp;pid=9d342a2d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33aeacd2d?pid=9d342a2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280" y="1619369"/>
            <a:ext cx="3145536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33aeacd2d?pid=9d342a2db&amp;color=0,0,0&amp;vtp=1&amp;bbb=1&amp;hb=1"/>
              <p:cNvSpPr/>
              <p:nvPr/>
            </p:nvSpPr>
            <p:spPr>
              <a:xfrm>
                <a:off x="832104" y="2990969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通常用碱石灰而不用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、浓硫酸和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干燥氨气，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是碱性气体，不能用酸性氧化物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、酸干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⋅8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（络合物））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常用的干燥装置如图甲、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乙所示：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的收集方法：氨气的密度比空气小且极易溶于水，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常用向下排空气法收集。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（5）验满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试纸法：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湿润的红色石蕊试纸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放置在试管口附近，若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试纸变蓝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，说明已经收集满。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发烟法：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蘸有浓盐酸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的玻璃棒靠近试管口，若有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白烟生成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，说明已经收集满。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P_4_BD#33aeacd2d?pid=9d342a2d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90969"/>
                <a:ext cx="10533888" cy="2514600"/>
              </a:xfrm>
              <a:prstGeom prst="rect">
                <a:avLst/>
              </a:prstGeom>
              <a:blipFill>
                <a:blip r:embed="rId5"/>
                <a:stretch>
                  <a:fillRect l="-1389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3aeacd2d?sp=1&amp;pid=9d342a2db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（6）尾气处理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多余的氨气要吸收掉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（可在导管口放一团用水或稀硫酸浸湿的棉花团）以避免污染空气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。一般多余的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气体需进行尾气处理并</a:t>
            </a:r>
            <a:r>
              <a:rPr lang="en-US" altLang="zh-CN" b="0" i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注意防倒吸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，常采用如图甲、乙、丙、丁装置。</a:t>
            </a:r>
            <a:endParaRPr lang="en-US" altLang="zh-CN" dirty="0"/>
          </a:p>
        </p:txBody>
      </p:sp>
      <p:graphicFrame>
        <p:nvGraphicFramePr>
          <p:cNvPr id="9" name="P_4_BD#33aeacd2d?colgroup=11,17,8,17&amp;pid=9d342a2db&amp;color=0,0,0&amp;vtp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164298"/>
              </p:ext>
            </p:extLst>
          </p:nvPr>
        </p:nvGraphicFramePr>
        <p:xfrm>
          <a:off x="832104" y="2451100"/>
          <a:ext cx="10497312" cy="2001520"/>
        </p:xfrm>
        <a:graphic>
          <a:graphicData uri="http://schemas.openxmlformats.org/drawingml/2006/table">
            <a:tbl>
              <a:tblPr/>
              <a:tblGrid>
                <a:gridCol w="2194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4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64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591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1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吸收装置</a:t>
                      </a: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（在装置中连接</a:t>
                      </a:r>
                    </a:p>
                    <a:p>
                      <a:pPr marL="0" indent="0" algn="ctr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防护装置</a:t>
                      </a:r>
                      <a:r>
                        <a:rPr lang="en-US" altLang="zh-CN" sz="1400" b="0" i="0" spc="-10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平衡气压或贮</a:t>
                      </a:r>
                    </a:p>
                    <a:p>
                      <a:pPr marL="0" lvl="0" indent="0"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存倒吸液</a:t>
                      </a:r>
                      <a:r>
                        <a:rPr lang="en-US" altLang="zh-CN" sz="1400" b="0" i="0" dirty="0">
                          <a:solidFill>
                            <a:srgbClr val="00A0AF"/>
                          </a:solidFill>
                          <a:latin typeface="微软雅黑" pitchFamily="34" charset="0"/>
                          <a:ea typeface="楷体" pitchFamily="34" charset="-122"/>
                          <a:cs typeface="微软雅黑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900"/>
                        </a:lnSpc>
                      </a:pP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</a:t>
                      </a:r>
                      <a:r>
                        <a:rPr lang="en-US" altLang="zh-CN" sz="51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400"/>
                        </a:lnSpc>
                      </a:pPr>
                      <a:r>
                        <a:rPr lang="en-US" altLang="zh-CN" sz="420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7700"/>
                        </a:lnSpc>
                      </a:pPr>
                      <a:r>
                        <a:rPr lang="en-US" altLang="zh-CN" sz="430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6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原理分析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A0A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大肚缓冲作用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：倒吸的液体进入漏斗或</a:t>
                      </a:r>
                    </a:p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干燥管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导致液面下降</a:t>
                      </a:r>
                      <a:r>
                        <a:rPr lang="en-US" altLang="zh-CN" sz="14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与漏斗或干燥</a:t>
                      </a: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管分离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不溶液体的隔离作</a:t>
                      </a:r>
                    </a:p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A0A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用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：氨气不直接与水</a:t>
                      </a: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接触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A0A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大肚缓冲作用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：在吸收装置前加安全</a:t>
                      </a:r>
                    </a:p>
                    <a:p>
                      <a:pPr marL="0" indent="0"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瓶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用来接收倒吸的液体</a:t>
                      </a:r>
                      <a:r>
                        <a:rPr lang="en-US" altLang="zh-CN" sz="1400" b="0" i="0" spc="-10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防止其进入</a:t>
                      </a:r>
                    </a:p>
                    <a:p>
                      <a:pPr marL="0" lvl="0" indent="0"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前端装置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4_BD#33aeacd2d.table_image?tii=1&amp;pid=9d342a2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5129" y="2751264"/>
            <a:ext cx="393192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33aeacd2d.table_image?tii=2&amp;pid=9d342a2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3472" y="2540952"/>
            <a:ext cx="448056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33aeacd2d.table_image?tii=3&amp;pid=9d342a2d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3136" y="2578862"/>
            <a:ext cx="749808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33aeacd2d.table_image?tii=4&amp;pid=9d342a2db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2872" y="2569718"/>
            <a:ext cx="86868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3aeacd2d?sp=1&amp;pid=9d342a2db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2.氨水制备法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33aeacd2d?colgroup=6,37,11&amp;pid=9d342a2d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9695949"/>
                  </p:ext>
                </p:extLst>
              </p:nvPr>
            </p:nvGraphicFramePr>
            <p:xfrm>
              <a:off x="832104" y="1619369"/>
              <a:ext cx="10506456" cy="3538284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7893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1078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或原理）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气体发生装置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5280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加热浓氨水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⋅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不稳定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受热易分解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②加热温度不易过高）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5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321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浓氨水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溶于水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放热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促进一水合氨分解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浓度的增大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有利于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的逸出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1243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浓氨水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⋅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的作用：①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吸水</a:t>
                          </a:r>
                          <a:r>
                            <a:rPr lang="en-US" altLang="zh-CN" sz="1400" b="0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放热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促进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逸出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增大溶液中的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浓度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减少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的溶解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33aeacd2d?colgroup=6,37,11&amp;pid=9d342a2db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9695949"/>
                  </p:ext>
                </p:extLst>
              </p:nvPr>
            </p:nvGraphicFramePr>
            <p:xfrm>
              <a:off x="832104" y="1619369"/>
              <a:ext cx="10506456" cy="3538284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7893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1078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或原理）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气体发生装置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5280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加热浓氨水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726" t="-25561" r="-44222" b="-139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5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321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3" t="-183007" r="-699074" b="-1032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726" t="-183007" r="-44222" b="-103268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1243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3" t="-288667" r="-699074" b="-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726" t="-288667" r="-44222" b="-533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33aeacd2d.table_image?tii=5&amp;pid=9d342a2d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2388" y="2078855"/>
            <a:ext cx="493776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33aeacd2d.table_image?tii=6&amp;pid=9d342a2d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8329" y="3601276"/>
            <a:ext cx="98755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33aeacd2d.table_image?tii=7&amp;pid=9d342a2db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9276" y="3660047"/>
            <a:ext cx="932688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1_1#2d625b548?vop=1&amp;pid=af69b3783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氨是一种重要的化工原料，其中约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用来生产各种氮肥。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1_1#2d625b548?vop=1&amp;pid=af69b378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2_1#2c81de272?vop=1&amp;pid=2d625b548&amp;color=0,0,0&amp;vtp=1&amp;bbb=1"/>
          <p:cNvSpPr/>
          <p:nvPr/>
        </p:nvSpPr>
        <p:spPr>
          <a:xfrm>
            <a:off x="832104" y="1492369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氨气的制备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3_1#7a742567c?sp=1&amp;vop=1&amp;pid=2c81de272&amp;color=0,0,0&amp;vtp=1&amp;bbb=1&amp;hb=1"/>
              <p:cNvSpPr/>
              <p:nvPr/>
            </p:nvSpPr>
            <p:spPr>
              <a:xfrm>
                <a:off x="832104" y="194264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实验室通过加热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的混合物制取氨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，该反应的化学方程式为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。实验室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用该反应原理制取并收集一瓶干燥的氨气，从图中选择合适的装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置，其连接顺序为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按从左到右的气流方向，用小写字母和箭头表示）。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3_1#7a742567c?sp=1&amp;vop=1&amp;pid=2c81de2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264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133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BD.3_1#7a742567c?vop=1&amp;pid=2c81de272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349" y="4047736"/>
            <a:ext cx="95097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6_BD.3_1#7a742567c?vop=1&amp;pid=2c81de272&amp;color=0,0,0&amp;tib=255,255,255&amp;iip=2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2192" y="3599680"/>
            <a:ext cx="54864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B_6_BD.3_2#7a742567c?vop=1&amp;pid=2c81de272&amp;color=0,0,0&amp;tib=255,255,255&amp;iip=3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851" y="4642096"/>
            <a:ext cx="877824" cy="4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B_6_BD.3_2#7a742567c?vop=1&amp;pid=2c81de272&amp;color=0,0,0&amp;tib=255,255,255&amp;iip=4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549" y="4148320"/>
            <a:ext cx="493776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B_6_BD.3_2#7a742567c?vop=1&amp;pid=2c81de272&amp;color=0,0,0&amp;tib=255,255,255&amp;iip=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7336" y="4111744"/>
            <a:ext cx="758952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QB_6_BD.3_2#7a742567c?vop=1&amp;pid=2c81de272&amp;color=0,0,0&amp;tib=255,255,255&amp;iip=6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7436" y="4157464"/>
            <a:ext cx="75895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4_1#7a742567c.blank?vop=1&amp;pid=2c81de272&amp;color=0,0,0&amp;vpa=1&amp;vtp=1&amp;bbb=1&amp;rh=26.9&amp;hb=1"/>
              <p:cNvSpPr/>
              <p:nvPr/>
            </p:nvSpPr>
            <p:spPr>
              <a:xfrm>
                <a:off x="832104" y="1904540"/>
                <a:ext cx="10531904" cy="762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980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4_1#7a742567c.blank?vop=1&amp;pid=2c81de272&amp;color=0,0,0&amp;vpa=1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04540"/>
                <a:ext cx="10531904" cy="762000"/>
              </a:xfrm>
              <a:prstGeom prst="rect">
                <a:avLst/>
              </a:prstGeom>
              <a:blipFill>
                <a:blip r:embed="rId11"/>
                <a:stretch>
                  <a:fillRect l="-1042" b="-56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6_AN.5_1#7a742567c.blank?vop=1&amp;pid=2c81de272&amp;color=0,0,0&amp;vpa=2&amp;vtp=1&amp;bbb=1"/>
              <p:cNvSpPr/>
              <p:nvPr/>
            </p:nvSpPr>
            <p:spPr>
              <a:xfrm>
                <a:off x="9066467" y="2829742"/>
                <a:ext cx="22955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3" name="QB_6_AN.5_1#7a742567c.blank?vop=1&amp;pid=2c81de272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6467" y="2829742"/>
                <a:ext cx="2295525" cy="279400"/>
              </a:xfrm>
              <a:prstGeom prst="rect">
                <a:avLst/>
              </a:prstGeom>
              <a:blipFill>
                <a:blip r:embed="rId12"/>
                <a:stretch>
                  <a:fillRect r="-1326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678</Words>
  <Application>Microsoft Office PowerPoint</Application>
  <PresentationFormat>宽屏</PresentationFormat>
  <Paragraphs>114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2025-05-14T15:56:53Z</dcterms:created>
  <dcterms:modified xsi:type="dcterms:W3CDTF">2025-05-14T16:28:46Z</dcterms:modified>
  <cp:category/>
  <cp:contentStatus/>
</cp:coreProperties>
</file>