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262" autoAdjust="0"/>
    <p:restoredTop sz="94610"/>
  </p:normalViewPr>
  <p:slideViewPr>
    <p:cSldViewPr snapToGrid="0" snapToObjects="1">
      <p:cViewPr varScale="1">
        <p:scale>
          <a:sx n="96" d="100"/>
          <a:sy n="96" d="100"/>
        </p:scale>
        <p:origin x="108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7358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1a648f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fbb7ab14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f5c2da5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81a648f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0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bb7ab14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5c2da5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44990f4e5.fixed?pid=9599d53ba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大招攻略</a:t>
            </a:r>
            <a:endParaRPr lang="en-US" altLang="zh-CN" sz="5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_2_BD#44990f4e5.fixed?pid=9599d53ba&amp;color=255,255,255&amp;vtp=1&amp;bbb=1"/>
              <p:cNvSpPr/>
              <p:nvPr/>
            </p:nvSpPr>
            <p:spPr>
              <a:xfrm>
                <a:off x="0" y="2880360"/>
                <a:ext cx="12188952" cy="135432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400"/>
                  </a:lnSpc>
                </a:pPr>
                <a:r>
                  <a:rPr lang="en-US" altLang="zh-CN" sz="4400" b="1" i="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sz="4400" b="1" i="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𝒑𝑽</m:t>
                    </m:r>
                    <m:r>
                      <a:rPr lang="en-US" altLang="zh-CN" sz="4400" b="1" i="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4400" b="1" i="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𝒏𝑹𝑻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4400" b="1" i="0" dirty="0">
                    <a:solidFill>
                      <a:srgbClr val="FFFFF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4400" b="1" i="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”渗透式解读阿伏加德罗定律</a:t>
                </a:r>
                <a:endParaRPr lang="en-US" altLang="zh-CN" sz="4400" dirty="0"/>
              </a:p>
            </p:txBody>
          </p:sp>
        </mc:Choice>
        <mc:Fallback xmlns="">
          <p:sp>
            <p:nvSpPr>
              <p:cNvPr id="3" name="C_2_BD#44990f4e5.fixed?pid=9599d53ba&amp;color=255,255,25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880360"/>
                <a:ext cx="12188952" cy="1354328"/>
              </a:xfrm>
              <a:prstGeom prst="rect">
                <a:avLst/>
              </a:prstGeom>
              <a:blipFill>
                <a:blip r:embed="rId3"/>
                <a:stretch>
                  <a:fillRect t="-144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_BD#76f47858e?pid=fbb7ab14c&amp;color=0,0,0&amp;vtp=1&amp;bt=1&amp;bbb=1&amp;hb=1"/>
              <p:cNvSpPr/>
              <p:nvPr/>
            </p:nvSpPr>
            <p:spPr>
              <a:xfrm>
                <a:off x="832104" y="1078992"/>
                <a:ext cx="10533888" cy="1727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我们在“物质的量”这一节中学习了气体摩尔体积及其相关计算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这里面涉及了三个物理量，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分别是物质的量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、气体摩尔体积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、气体体积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，但除了这三个物理量外，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气体还和很多物理量有关系，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如温度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𝑇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、压强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𝑝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、质量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、摩尔质量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𝑀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、密度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，考试中通常也会同时考查多个物理量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，这就使得同学们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很难弄清楚它们之间的关系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。本大招通过理想气体状态方程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𝑝𝑉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𝑛𝑅𝑇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，带同学们掌握它们之间的关系。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P_4_BD#76f47858e?pid=fbb7ab14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1727200"/>
              </a:xfrm>
              <a:prstGeom prst="rect">
                <a:avLst/>
              </a:prstGeom>
              <a:blipFill>
                <a:blip r:embed="rId3"/>
                <a:stretch>
                  <a:fillRect l="-1389" r="-3241" b="-53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56d11d997?sp=1&amp;pid=f5c2da597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1.理想气体状态方程及其变式</a:t>
            </a:r>
            <a:endParaRPr lang="en-US" altLang="zh-CN" sz="1800" dirty="0"/>
          </a:p>
        </p:txBody>
      </p:sp>
      <p:pic>
        <p:nvPicPr>
          <p:cNvPr id="3" name="P_4_BD#56d11d997?pid=f5c2da597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02237" y="1622544"/>
            <a:ext cx="3984478" cy="2961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4_BD#56d11d997?pid=f5c2da597&amp;color=0,0,0&amp;vtp=1&amp;bbb=1&amp;hb=1"/>
              <p:cNvSpPr/>
              <p:nvPr/>
            </p:nvSpPr>
            <p:spPr>
              <a:xfrm>
                <a:off x="832104" y="4719504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理想气体状态方程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𝑝𝑉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𝑛𝑅𝑇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，其中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是常数，对于剩下4个物理量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，如果我们知道其中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3个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，就能求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出剩下的1个物理量。如果我们知道其中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2个物理量，就能求出剩下的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2个物理量的关系。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</a:t>
                </a:r>
                <a:r>
                  <a:rPr lang="en-US" altLang="zh-CN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“化”</a:t>
                </a:r>
                <a:r>
                  <a:rPr lang="en-US" altLang="zh-CN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知三求一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知二求比例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4" name="P_4_BD#56d11d997?pid=f5c2da59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719504"/>
                <a:ext cx="10533888" cy="1257300"/>
              </a:xfrm>
              <a:prstGeom prst="rect">
                <a:avLst/>
              </a:prstGeom>
              <a:blipFill>
                <a:blip r:embed="rId4"/>
                <a:stretch>
                  <a:fillRect l="-1389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P_4_BD#56d11d997?pid=f5c2da597&amp;color=0,0,0&amp;vtp=1&amp;bbb=1&amp;hb=1&amp;uw=1"/>
          <p:cNvSpPr/>
          <p:nvPr/>
        </p:nvSpPr>
        <p:spPr>
          <a:xfrm>
            <a:off x="8971090" y="4675054"/>
            <a:ext cx="2259012" cy="50800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3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u="wavy">
                <a:solidFill>
                  <a:srgbClr val="000000"/>
                </a:solidFill>
                <a:latin typeface="SimSun" panose="02010600030101010101" pitchFamily="2" charset="-122"/>
              </a:rPr>
              <a:t>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6" name="P_4_BD#56d11d997?pid=f5c2da597&amp;color=0,0,0&amp;vtp=1&amp;bbb=1&amp;hb=1&amp;uw=1"/>
          <p:cNvSpPr/>
          <p:nvPr/>
        </p:nvSpPr>
        <p:spPr>
          <a:xfrm>
            <a:off x="832104" y="5094154"/>
            <a:ext cx="1962150" cy="50800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3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u="wavy">
                <a:solidFill>
                  <a:srgbClr val="000000"/>
                </a:solidFill>
                <a:latin typeface="SimSun" panose="02010600030101010101" pitchFamily="2" charset="-122"/>
              </a:rPr>
              <a:t>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7" name="P_4_BD#56d11d997?pid=f5c2da597&amp;color=0,0,0&amp;vtp=1&amp;bbb=1&amp;hb=1&amp;uw=1"/>
          <p:cNvSpPr/>
          <p:nvPr/>
        </p:nvSpPr>
        <p:spPr>
          <a:xfrm>
            <a:off x="3937254" y="5094154"/>
            <a:ext cx="5524564" cy="50800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3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u="wavy">
                <a:solidFill>
                  <a:srgbClr val="000000"/>
                </a:solidFill>
                <a:latin typeface="SimSun" panose="02010600030101010101" pitchFamily="2" charset="-122"/>
              </a:rPr>
              <a:t>                       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56d11d997?sp=1&amp;pid=f5c2da597&amp;color=0,0,0&amp;vtp=1&amp;bt=1&amp;bbb=1&amp;hb=1"/>
          <p:cNvSpPr/>
          <p:nvPr/>
        </p:nvSpPr>
        <p:spPr>
          <a:xfrm>
            <a:off x="832104" y="1080000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2.阿伏加德罗定律（知三求一）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意大利科学家阿伏加德罗首先提出：在相同温度和压强下，相同体积的任何气体都含有相同数目的分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子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因此称为阿伏加德罗定律。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在阿伏加德罗定律中有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“四同”：同温、同压、同体积、同分子数目，有“三同”就可定“一同”。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P_4_BD#56d11d997?colgroup=11,11,32&amp;pid=f5c2da597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40603757"/>
                  </p:ext>
                </p:extLst>
              </p:nvPr>
            </p:nvGraphicFramePr>
            <p:xfrm>
              <a:off x="832104" y="2854444"/>
              <a:ext cx="10515600" cy="1704340"/>
            </p:xfrm>
            <a:graphic>
              <a:graphicData uri="http://schemas.openxmlformats.org/drawingml/2006/table">
                <a:tbl>
                  <a:tblPr/>
                  <a:tblGrid>
                    <a:gridCol w="23134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037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9984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对应关系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阿伏加德罗定律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同温同压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𝑝𝑉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𝑛𝑅𝑇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同体积的两种气体必含有相同数目的分子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同分子数目的两种气体必然同体积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同温同体积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𝑝𝑉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𝑛𝑅𝑇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同压强的两种气体必含有相同数目的分子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同分子数目的两种气体必然同压强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P_4_BD#56d11d997?colgroup=11,11,32&amp;pid=f5c2da597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40603757"/>
                  </p:ext>
                </p:extLst>
              </p:nvPr>
            </p:nvGraphicFramePr>
            <p:xfrm>
              <a:off x="832104" y="2854444"/>
              <a:ext cx="10515600" cy="1704340"/>
            </p:xfrm>
            <a:graphic>
              <a:graphicData uri="http://schemas.openxmlformats.org/drawingml/2006/table">
                <a:tbl>
                  <a:tblPr/>
                  <a:tblGrid>
                    <a:gridCol w="23134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037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9984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对应关系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阿伏加德罗定律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同温同压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5540" t="-50893" r="-273407" b="-10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同体积的两种气体必含有相同数目的分子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同分子数目的两种气体必然同体积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同温同体积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5540" t="-150893" r="-273407" b="-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同压强的两种气体必含有相同数目的分子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同分子数目的两种气体必然同压强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P_4#56d11d997?sp=1&amp;pid=f5c2da597&amp;color=0,0,0&amp;vtp=1&amp;bt=1&amp;bbb=1&amp;hb=1&amp;uw=1"/>
          <p:cNvSpPr/>
          <p:nvPr/>
        </p:nvSpPr>
        <p:spPr>
          <a:xfrm>
            <a:off x="4946904" y="1467350"/>
            <a:ext cx="6469064" cy="50800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3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u="wavy">
                <a:solidFill>
                  <a:srgbClr val="000000"/>
                </a:solidFill>
                <a:latin typeface="SimSun" panose="02010600030101010101" pitchFamily="2" charset="-122"/>
              </a:rPr>
              <a:t>                               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P_4#56d11d997?sp=1&amp;pid=f5c2da597&amp;color=0,0,0&amp;vtp=1&amp;bt=1&amp;bbb=1&amp;hb=1&amp;uw=1"/>
          <p:cNvSpPr/>
          <p:nvPr/>
        </p:nvSpPr>
        <p:spPr>
          <a:xfrm>
            <a:off x="832104" y="1886450"/>
            <a:ext cx="3200400" cy="50800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3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u="wavy">
                <a:solidFill>
                  <a:srgbClr val="000000"/>
                </a:solidFill>
                <a:latin typeface="SimSun" panose="02010600030101010101" pitchFamily="2" charset="-122"/>
              </a:rPr>
              <a:t>  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#56d11d997?sp=1&amp;pid=f5c2da597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3.阿伏加德罗定律的推论（知二求比例）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根据阿伏加德罗定律及理想气体状态方程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𝑝𝑉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𝑛𝑅𝑇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不同的限定条件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，可得到阿伏加德罗定律的多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种推论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，熟练掌握它们，解答有关问题时，可达到事半功倍的效果。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P_4#56d11d997?sp=1&amp;pid=f5c2da59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8" name="P_4_BD#56d11d997?colgroup=6,8,7,32&amp;pid=f5c2da597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3704318"/>
                  </p:ext>
                </p:extLst>
              </p:nvPr>
            </p:nvGraphicFramePr>
            <p:xfrm>
              <a:off x="832104" y="2448044"/>
              <a:ext cx="10506456" cy="2916747"/>
            </p:xfrm>
            <a:graphic>
              <a:graphicData uri="http://schemas.openxmlformats.org/drawingml/2006/table">
                <a:tbl>
                  <a:tblPr/>
                  <a:tblGrid>
                    <a:gridCol w="12710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1907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45389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606247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对应关系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比例关系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文字描述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07505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𝑇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𝑝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相同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𝑉</m:t>
                                  </m:r>
                                </m:num>
                                <m:den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𝑛</m:t>
                                  </m:r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𝑅𝑇</m:t>
                                  </m:r>
                                </m:num>
                                <m:den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𝑝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（定值）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𝑉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𝑉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①气体体积之比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气体的物质的量之比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气体的分子数之比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endParaRPr lang="en-US" altLang="zh-CN" sz="1200" spc="-100" dirty="0"/>
                        </a:p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气体体积分数等于气体的物质的量分数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1823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𝑀</m:t>
                                  </m:r>
                                </m:num>
                                <m:den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𝜌</m:t>
                                  </m:r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𝑅𝑇</m:t>
                                  </m:r>
                                </m:num>
                                <m:den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𝑝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（定值）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𝜌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𝜌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𝑀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𝑀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气体密度之比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A0AF"/>
                                  </a:solidFill>
                                  <a:latin typeface="Cambria Math" panose="02040503050406030204" pitchFamily="18" charset="0"/>
                                  <a:ea typeface="楷体" pitchFamily="34" charset="-122"/>
                                  <a:cs typeface="楷体" pitchFamily="34" charset="-12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气体摩尔质量之比</a:t>
                          </a:r>
                          <a:r>
                            <a:rPr lang="en-US" altLang="zh-CN" sz="1400" b="0" i="0" spc="-10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利用相对密度求摩尔质量</a:t>
                          </a:r>
                        </a:p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若同温同压下</a:t>
                          </a:r>
                          <a:r>
                            <a:rPr lang="en-US" altLang="zh-CN" sz="1400" b="0" i="0" spc="-10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某气体对氢气的相对密度为10</a:t>
                          </a:r>
                          <a:r>
                            <a:rPr lang="en-US" altLang="zh-CN" sz="1400" b="0" i="0" spc="-10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则该气体的摩尔质量为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A0AF"/>
                                  </a:solidFill>
                                  <a:latin typeface="Cambria Math" panose="02040503050406030204" pitchFamily="18" charset="0"/>
                                  <a:ea typeface="楷体" pitchFamily="34" charset="-122"/>
                                  <a:cs typeface="楷体" pitchFamily="34" charset="-120"/>
                                </a:rPr>
                                <m:t>20 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A0AF"/>
                                  </a:solidFill>
                                  <a:latin typeface="Cambria Math" panose="02040503050406030204" pitchFamily="18" charset="0"/>
                                  <a:ea typeface="楷体" pitchFamily="34" charset="-122"/>
                                  <a:cs typeface="楷体" pitchFamily="34" charset="-120"/>
                                </a:rPr>
                                <m:t>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A0AF"/>
                                  </a:solidFill>
                                  <a:latin typeface="Cambria Math" panose="02040503050406030204" pitchFamily="18" charset="0"/>
                                  <a:ea typeface="楷体" pitchFamily="34" charset="-122"/>
                                  <a:cs typeface="楷体" pitchFamily="34" charset="-12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mol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楷体" pitchFamily="34" charset="-122"/>
                                      <a:cs typeface="楷体" pitchFamily="34" charset="-120"/>
                                    </a:rPr>
                                    <m:t>−1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7557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𝑇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𝑉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相同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𝑝</m:t>
                                  </m:r>
                                </m:num>
                                <m:den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𝑛</m:t>
                                  </m:r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𝑅𝑇</m:t>
                                  </m:r>
                                </m:num>
                                <m:den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𝑉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（定值）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𝑝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𝑝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①气体压强之比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气体的物质的量之比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气体的分子数之比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</a:t>
                          </a:r>
                          <a:r>
                            <a:rPr lang="en-US" altLang="zh-CN" sz="1400" b="0" i="0" dirty="0" err="1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混合气体中</a:t>
                          </a:r>
                          <a:r>
                            <a:rPr lang="en-US" altLang="zh-CN" sz="1400" b="0" i="0" spc="-100" dirty="0" err="1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 err="1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气体的分压与其物质的量分数成正比</a:t>
                          </a:r>
                          <a:r>
                            <a:rPr lang="en-US" altLang="zh-CN" sz="1400" b="0" i="0" spc="-100" dirty="0" err="1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 err="1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气体的分压</a:t>
                          </a:r>
                          <a:endParaRPr lang="en-US" altLang="zh-CN" sz="1400" b="0" i="0" dirty="0">
                            <a:solidFill>
                              <a:srgbClr val="000000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该气体的物质的量</m:t>
                                  </m:r>
                                </m:num>
                                <m:den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混合气体总物质的量</m:t>
                                  </m:r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×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altLang="zh-CN" sz="14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总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8" name="P_4_BD#56d11d997?colgroup=6,8,7,32&amp;pid=f5c2da597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3704318"/>
                  </p:ext>
                </p:extLst>
              </p:nvPr>
            </p:nvGraphicFramePr>
            <p:xfrm>
              <a:off x="832104" y="2448044"/>
              <a:ext cx="10506456" cy="2916747"/>
            </p:xfrm>
            <a:graphic>
              <a:graphicData uri="http://schemas.openxmlformats.org/drawingml/2006/table">
                <a:tbl>
                  <a:tblPr/>
                  <a:tblGrid>
                    <a:gridCol w="12710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1907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45389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606247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对应关系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比例关系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文字描述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07505"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78" t="-24675" r="-725837" b="-839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74468" t="-57000" r="-437943" b="-3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06723" t="-57000" r="-418908" b="-3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73367" t="-57000" r="-201" b="-325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79279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74468" t="-119847" r="-437943" b="-1480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06723" t="-119847" r="-418908" b="-1480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73367" t="-119847" r="-201" b="-14809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7557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78" t="-149223" r="-725837" b="-5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74468" t="-149223" r="-437943" b="-5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06723" t="-149223" r="-418908" b="-5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73367" t="-149223" r="-201" b="-51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P_4_BD#56d11d997?colgroup=6,8,7,32&amp;pid=f5c2da597&amp;color=0,0,0&amp;mp=1&amp;vtp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46826420"/>
                  </p:ext>
                </p:extLst>
              </p:nvPr>
            </p:nvGraphicFramePr>
            <p:xfrm>
              <a:off x="832104" y="1506601"/>
              <a:ext cx="10506456" cy="1726692"/>
            </p:xfrm>
            <a:graphic>
              <a:graphicData uri="http://schemas.openxmlformats.org/drawingml/2006/table">
                <a:tbl>
                  <a:tblPr/>
                  <a:tblGrid>
                    <a:gridCol w="12710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1907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45389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606247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对应关系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比例关系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文字描述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90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𝑇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𝑛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相同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𝑝𝑉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𝑛𝑅𝑇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（定值）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𝑝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𝑝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𝑉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𝑉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气体压强与其体积成反比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89560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𝑇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𝑝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𝑉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相同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𝑀</m:t>
                                  </m:r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𝑝𝑉</m:t>
                                  </m:r>
                                </m:num>
                                <m:den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𝑅𝑇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（定值）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𝑀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𝑀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同温同压下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体积相同的气体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其质量之比等于其摩尔质量之比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</a:p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同温同压下体积相同的气体</a:t>
                          </a:r>
                          <a:r>
                            <a:rPr lang="en-US" altLang="zh-CN" sz="1400" b="0" i="0" spc="-10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根据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A0AF"/>
                                  </a:solidFill>
                                  <a:latin typeface="Cambria Math" panose="02040503050406030204" pitchFamily="18" charset="0"/>
                                  <a:ea typeface="楷体" pitchFamily="34" charset="-122"/>
                                  <a:cs typeface="楷体" pitchFamily="34" charset="-120"/>
                                </a:rPr>
                                <m:t>𝑚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A0AF"/>
                                  </a:solidFill>
                                  <a:latin typeface="Cambria Math" panose="02040503050406030204" pitchFamily="18" charset="0"/>
                                  <a:ea typeface="楷体" pitchFamily="34" charset="-122"/>
                                  <a:cs typeface="楷体" pitchFamily="34" charset="-120"/>
                                </a:rPr>
                                <m:t>=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A0AF"/>
                                  </a:solidFill>
                                  <a:latin typeface="Cambria Math" panose="02040503050406030204" pitchFamily="18" charset="0"/>
                                  <a:ea typeface="楷体" pitchFamily="34" charset="-122"/>
                                  <a:cs typeface="楷体" pitchFamily="34" charset="-120"/>
                                </a:rPr>
                                <m:t>𝑛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A0AF"/>
                                  </a:solidFill>
                                  <a:latin typeface="Cambria Math" panose="02040503050406030204" pitchFamily="18" charset="0"/>
                                  <a:ea typeface="楷体" pitchFamily="34" charset="-122"/>
                                  <a:cs typeface="楷体" pitchFamily="34" charset="-120"/>
                                </a:rPr>
                                <m:t>⋅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A0AF"/>
                                  </a:solidFill>
                                  <a:latin typeface="Cambria Math" panose="02040503050406030204" pitchFamily="18" charset="0"/>
                                  <a:ea typeface="楷体" pitchFamily="34" charset="-122"/>
                                  <a:cs typeface="楷体" pitchFamily="34" charset="-120"/>
                                </a:rPr>
                                <m:t>𝑀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pc="-10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可知若物质的量相等</a:t>
                          </a:r>
                          <a:r>
                            <a:rPr lang="en-US" altLang="zh-CN" sz="1400" b="0" i="0" spc="-10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则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摩尔质量越大的</a:t>
                          </a:r>
                          <a:r>
                            <a:rPr lang="en-US" altLang="zh-CN" sz="1400" b="0" i="0" spc="-10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质量越大）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P_4_BD#56d11d997?colgroup=6,8,7,32&amp;pid=f5c2da597&amp;color=0,0,0&amp;mp=1&amp;vtp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46826420"/>
                  </p:ext>
                </p:extLst>
              </p:nvPr>
            </p:nvGraphicFramePr>
            <p:xfrm>
              <a:off x="832104" y="1506601"/>
              <a:ext cx="10506456" cy="1726692"/>
            </p:xfrm>
            <a:graphic>
              <a:graphicData uri="http://schemas.openxmlformats.org/drawingml/2006/table">
                <a:tbl>
                  <a:tblPr/>
                  <a:tblGrid>
                    <a:gridCol w="12710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1907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45389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606247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对应关系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比例关系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文字描述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902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78" t="-70370" r="-725837" b="-1901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74468" t="-70370" r="-437943" b="-1901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6723" t="-70370" r="-418908" b="-1901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气体压强与其体积成反比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89560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78" t="-93878" r="-725837" b="-47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74468" t="-93878" r="-437943" b="-47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6723" t="-93878" r="-418908" b="-47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73367" t="-93878" r="-201" b="-47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P_4_BD#56d11d997?colgroup=6,8,7,32&amp;pid=f5c2da597&amp;color=0,0,0&amp;mp=1&amp;vtp=1&amp;bt=1&amp;bbb=1"/>
          <p:cNvSpPr txBox="1"/>
          <p:nvPr/>
        </p:nvSpPr>
        <p:spPr>
          <a:xfrm>
            <a:off x="10979488" y="1078992"/>
            <a:ext cx="359073" cy="29277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26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续表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1_1#731e8e8fd?vop=1&amp;pid=81a648f99&amp;color=0,0,0&amp;mp=1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三个密闭容器中分别充入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三种气体，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以下各种情况下排序正确的是(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4_BD.1_1#731e8e8fd?vop=1&amp;pid=81a648f99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_1#731e8e8fd.bracket?vop=1&amp;pid=81a648f99&amp;color=0,0,0&amp;mp=1&amp;vpa=1&amp;vtp=1"/>
          <p:cNvSpPr/>
          <p:nvPr/>
        </p:nvSpPr>
        <p:spPr>
          <a:xfrm>
            <a:off x="9468707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4_BD.1_2#731e8e8fd.choices?vop=1&amp;pid=81a648f99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当它们的温度和压强均相同时，三种气体的密度：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)&gt;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)&gt;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当它们的温度和密度都相同时，三种气体的压强：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𝑝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)&gt;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𝑝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)&gt;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𝑝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当它们的质量和温度、压强均相同时，三种气体的体积：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)&gt;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)&gt;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当它们的压强和温度均相同时，三种气体的质量：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)&lt;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)&lt;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4_BD.1_2#731e8e8fd.choices?vop=1&amp;pid=81a648f9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AS.3_1#731e8e8fd?vop=1&amp;pid=81a648f99&amp;color=0,0,0&amp;tib=255,255,255&amp;iip=1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282879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4_AS.3_1#731e8e8fd?vop=1&amp;pid=81a648f99&amp;color=0,0,0&amp;vtp=1&amp;bbb=1&amp;hb=1"/>
              <p:cNvSpPr/>
              <p:nvPr/>
            </p:nvSpPr>
            <p:spPr>
              <a:xfrm>
                <a:off x="832104" y="3218871"/>
                <a:ext cx="10531904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同温同压下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气体密度之比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气体摩尔质量之比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三种气体的摩尔质量分别为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则密度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)&gt;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)&gt;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𝑝𝑉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𝑛𝑅𝑇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𝑀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𝑅𝑇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𝑝𝑀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𝑅𝑇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𝑅𝑇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当温度和密度相同时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气体压强与其摩尔质量成反比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所以三种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气体的压强大小顺序是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𝑝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)&gt;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𝑝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)&gt;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𝑝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由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项分析可知同温同压下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密度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)&gt;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)&gt;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质量相同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可知密度和体积成反比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故体积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)&gt;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)&gt;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体积关系不知道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无法判断质量关系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C_4_AS.3_1#731e8e8fd?vop=1&amp;pid=81a648f99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18871"/>
                <a:ext cx="10531904" cy="2514600"/>
              </a:xfrm>
              <a:prstGeom prst="rect">
                <a:avLst/>
              </a:prstGeom>
              <a:blipFill>
                <a:blip r:embed="rId6"/>
                <a:stretch>
                  <a:fillRect l="-1390" r="-869" b="-36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549</Words>
  <Application>Microsoft Office PowerPoint</Application>
  <PresentationFormat>宽屏</PresentationFormat>
  <Paragraphs>88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 (正文)</vt:lpstr>
      <vt:lpstr>SimHei</vt:lpstr>
      <vt:lpstr>SimSun</vt:lpstr>
      <vt:lpstr>微软雅黑</vt:lpstr>
      <vt:lpstr>Arial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3</cp:revision>
  <dcterms:created xsi:type="dcterms:W3CDTF">2025-05-14T15:18:03Z</dcterms:created>
  <dcterms:modified xsi:type="dcterms:W3CDTF">2025-05-14T15:25:47Z</dcterms:modified>
  <cp:category/>
  <cp:contentStatus/>
</cp:coreProperties>
</file>