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6657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82f2a1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bf76db6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08ef6b4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82f2a1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2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f76db6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08ef6b4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a1217b1a0.fixed?pid=6b0413eea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_2_BD#a1217b1a0.fixed?pid=6b0413eea&amp;color=255,255,255&amp;vtp=1&amp;bbb=1"/>
              <p:cNvSpPr/>
              <p:nvPr/>
            </p:nvSpPr>
            <p:spPr>
              <a:xfrm>
                <a:off x="0" y="2880360"/>
                <a:ext cx="12188952" cy="135432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500"/>
                  </a:lnSpc>
                </a:pPr>
                <a:r>
                  <a:rPr lang="en-US" altLang="zh-CN" sz="4400" b="1" i="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“火眼金睛</a:t>
                </a:r>
                <a:r>
                  <a:rPr lang="en-US" altLang="zh-CN" sz="4400" b="1" i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4400" b="1" i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鉴别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4400" b="1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4400" b="1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𝐒𝐎</m:t>
                        </m:r>
                      </m:e>
                      <m:sub>
                        <m:r>
                          <a:rPr lang="en-US" altLang="zh-CN" sz="4400" b="1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4400" b="1" i="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4400" b="1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4400" b="1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𝐂𝐎</m:t>
                        </m:r>
                      </m:e>
                      <m:sub>
                        <m:r>
                          <a:rPr lang="en-US" altLang="zh-CN" sz="4400" b="1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4400" dirty="0"/>
              </a:p>
            </p:txBody>
          </p:sp>
        </mc:Choice>
        <mc:Fallback>
          <p:sp>
            <p:nvSpPr>
              <p:cNvPr id="3" name="C_2_BD#a1217b1a0.fixed?pid=6b0413eea&amp;color=255,255,25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880360"/>
                <a:ext cx="12188952" cy="1354328"/>
              </a:xfrm>
              <a:prstGeom prst="rect">
                <a:avLst/>
              </a:prstGeom>
              <a:blipFill>
                <a:blip r:embed="rId3"/>
                <a:stretch>
                  <a:fillRect t="-135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b81a4361f?pid=bf76db608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仅仅是一个元素符号的区别吗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？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用初中学过的澄清石灰水就能鉴别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吗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？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答案是否定的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那到底该怎么去把这两种物质区分开来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？本通法将助你练就一双“火眼金睛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从此搞定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的鉴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别与分离问题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b81a4361f?pid=bf76db60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1273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b099cc4f7?sp=1&amp;pid=908ef6b4f&amp;color=0,0,0&amp;vtp=1&amp;bt=1&amp;bbb=1"/>
              <p:cNvSpPr/>
              <p:nvPr/>
            </p:nvSpPr>
            <p:spPr>
              <a:xfrm>
                <a:off x="832104" y="1080000"/>
                <a:ext cx="10533888" cy="335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根据“特性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鉴别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气味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有刺激性气味的气体是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，没有气味的是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漂白性，用品红溶液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：将两种气体分别通入品红溶液中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能使品红溶液褪色的是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还原性，用溴水或酸性高锰酸钾溶液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：将两种气体分别通入溴水或酸性高锰酸钾溶液中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能使溴水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或酸性高锰酸钾溶液褪色的是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。也可使用与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反应现象明显的其他氧化剂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稀硝酸酸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氧化性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将两种气体分别通入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出现淡黄色浑浊的是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无明显现象的是</a:t>
                </a:r>
              </a:p>
              <a:p>
                <a:pPr lvl="0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，发生反应的化学方程式为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3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↓+2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b099cc4f7?sp=1&amp;pid=908ef6b4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352800"/>
              </a:xfrm>
              <a:prstGeom prst="rect">
                <a:avLst/>
              </a:prstGeom>
              <a:blipFill>
                <a:blip r:embed="rId3"/>
                <a:stretch>
                  <a:fillRect l="-1389" r="-405" b="-29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b099cc4f7?sp=1&amp;pid=908ef6b4f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设计方案检验混合气体中的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b099cc4f7?sp=1&amp;pid=908ef6b4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P_4_BD#b099cc4f7?colgroup=2,16,11,16,6&amp;pid=908ef6b4f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67769915"/>
                  </p:ext>
                </p:extLst>
              </p:nvPr>
            </p:nvGraphicFramePr>
            <p:xfrm>
              <a:off x="832104" y="1617909"/>
              <a:ext cx="10497312" cy="2857500"/>
            </p:xfrm>
            <a:graphic>
              <a:graphicData uri="http://schemas.openxmlformats.org/drawingml/2006/table">
                <a:tbl>
                  <a:tblPr/>
                  <a:tblGrid>
                    <a:gridCol w="5212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2004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4942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20954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1673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检验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除去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检验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是否除尽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检验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品红溶液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酸性高锰酸钾溶液或溴水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酸性高锰酸钾溶液或溴水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品红溶液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酸性高锰酸钾溶液或溴水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Ca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17576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装置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7200"/>
                            </a:lnSpc>
                          </a:pPr>
                          <a:r>
                            <a:rPr lang="en-US" altLang="zh-CN" sz="96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__________________________________________________________________________________________________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P_4_BD#b099cc4f7?colgroup=2,16,11,16,6&amp;pid=908ef6b4f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67769915"/>
                  </p:ext>
                </p:extLst>
              </p:nvPr>
            </p:nvGraphicFramePr>
            <p:xfrm>
              <a:off x="832104" y="1617909"/>
              <a:ext cx="10497312" cy="2857500"/>
            </p:xfrm>
            <a:graphic>
              <a:graphicData uri="http://schemas.openxmlformats.org/drawingml/2006/table">
                <a:tbl>
                  <a:tblPr/>
                  <a:tblGrid>
                    <a:gridCol w="5212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2004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4942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20954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1673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6571" t="-1786" r="-212190" b="-9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65854" t="-1786" r="-201897" b="-9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86148" t="-1786" r="-41366" b="-9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698148" t="-1786" r="-926" b="-9160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品红溶液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酸性高锰酸钾溶液或溴水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酸性高锰酸钾溶液或溴水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品红溶液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酸性高锰酸钾溶液或溴水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698148" t="-101786" r="-926" b="-8160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17576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装置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7200"/>
                            </a:lnSpc>
                          </a:pPr>
                          <a:r>
                            <a:rPr lang="en-US" altLang="zh-CN" sz="96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__________________________________________________________________________________________________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P_4_BD#b099cc4f7.table_image?tii=1&amp;pid=908ef6b4f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9876" y="2418263"/>
            <a:ext cx="5522976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27a74e652?vop=1&amp;pid=382f2a124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某同学在实验室选用下列实验装置，验证浓硫酸与木炭反应的生成物。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2_1#27a74e652.bracket?vop=1&amp;pid=382f2a124&amp;color=0,0,0&amp;vpa=1&amp;vtp=1"/>
          <p:cNvSpPr/>
          <p:nvPr/>
        </p:nvSpPr>
        <p:spPr>
          <a:xfrm>
            <a:off x="10503947" y="1075817"/>
            <a:ext cx="31273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pic>
        <p:nvPicPr>
          <p:cNvPr id="4" name="QC_4_BD.1_3#27a74e652?htil=1&amp;vop=1&amp;pid=382f2a124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6776" y="1622425"/>
            <a:ext cx="1005840" cy="173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C_4_BD.1_4#27a74e652?htil=1&amp;vop=1&amp;pid=382f2a124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23944" y="1887601"/>
            <a:ext cx="1316736" cy="147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C_4_BD.1_5#27a74e652?htil=1&amp;vop=1&amp;pid=382f2a124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31152" y="2107057"/>
            <a:ext cx="969264" cy="124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QC_4_BD.1_6#27a74e652?htil=1&amp;vop=1&amp;pid=382f2a124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11512" y="1905889"/>
            <a:ext cx="475488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QC_4_BD.1_7#27a74e652.choices?vop=1&amp;pid=382f2a124&amp;color=0,0,0&amp;vtp=1&amp;bbb=1"/>
              <p:cNvSpPr/>
              <p:nvPr/>
            </p:nvSpPr>
            <p:spPr>
              <a:xfrm>
                <a:off x="832104" y="3489325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浓硫酸与木炭的反应中，浓硫酸表现出酸性和强氧化性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验证产物的正确连接顺序为Ⅰ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Ⅳ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Ⅲ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装置Ⅱ中两侧品红溶液在实验设计中的作用不相同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若连接顺序为Ⅰ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Ⅲ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Ⅳ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无法检验产物中有无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8" name="QC_4_BD.1_7#27a74e652.choices?vop=1&amp;pid=382f2a12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489325"/>
                <a:ext cx="10533888" cy="1676400"/>
              </a:xfrm>
              <a:prstGeom prst="rect">
                <a:avLst/>
              </a:prstGeom>
              <a:blipFill>
                <a:blip r:embed="rId7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EX.3_1#27a74e652?vop=1&amp;pid=382f2a124&amp;color=0,0,0&amp;tib=255,255,255&amp;iip=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14400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4_EX.3_1#27a74e652?vop=1&amp;pid=382f2a124&amp;color=0,0,0&amp;vtp=1&amp;bt=1&amp;bbb=1&amp;hb=1"/>
              <p:cNvSpPr/>
              <p:nvPr/>
            </p:nvSpPr>
            <p:spPr>
              <a:xfrm>
                <a:off x="832104" y="1080000"/>
                <a:ext cx="10531904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木炭与浓硫酸在加热条件下反应生成二氧化碳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二氧化硫和水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先用无水硫酸铜检验水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（因后续检验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的操作中会引入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“水”，故“水”的检验要放在最前面，而除杂操作时，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恰恰相反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“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干燥除水”要放在最后。）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然后用品红溶液检验二氧化硫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用酸性高锰酸钾溶液除去二氧化硫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用品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红溶液检验二氧化硫是否除尽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最后</a:t>
                </a:r>
                <a:r>
                  <a:rPr lang="en-US" altLang="zh-CN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用澄清石灰水检验二氧化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碳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C_4_EX.3_1#27a74e652?vop=1&amp;pid=382f2a12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1904" cy="1676400"/>
              </a:xfrm>
              <a:prstGeom prst="rect">
                <a:avLst/>
              </a:prstGeom>
              <a:blipFill>
                <a:blip r:embed="rId4"/>
                <a:stretch>
                  <a:fillRect l="-1390" r="-1390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4_AS.4_1#27a74e652?vop=1&amp;pid=382f2a124&amp;color=0,0,0&amp;tib=255,255,255&amp;iip=2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82579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AS.4_1#27a74e652?vop=1&amp;pid=382f2a124&amp;color=0,0,0&amp;vtp=1&amp;bbb=1&amp;hb=1"/>
              <p:cNvSpPr/>
              <p:nvPr/>
            </p:nvSpPr>
            <p:spPr>
              <a:xfrm>
                <a:off x="832104" y="2761790"/>
                <a:ext cx="10531904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浓硫酸与木炭反应生成水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二氧化碳和二氧化硫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浓硫酸只表现强氧化性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验证产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物的正确连接顺序为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Ⅰ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Ⅲ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Ⅳ，B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中酸性高锰酸钾溶液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两侧品红溶液的作用不相同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左边验证二氧化硫气体存在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右边验证二氧化硫是否除尽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若连接顺序为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Ⅰ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Ⅲ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Ⅳ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无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法检验产物中有无水的存在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C_4_AS.4_1#27a74e652?vop=1&amp;pid=382f2a124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761790"/>
                <a:ext cx="10531904" cy="1676400"/>
              </a:xfrm>
              <a:prstGeom prst="rect">
                <a:avLst/>
              </a:prstGeom>
              <a:blipFill>
                <a:blip r:embed="rId6"/>
                <a:stretch>
                  <a:fillRect l="-1390" r="-2895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</Words>
  <Application>Microsoft Office PowerPoint</Application>
  <PresentationFormat>宽屏</PresentationFormat>
  <Paragraphs>47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2025-05-14T15:49:19Z</dcterms:created>
  <dcterms:modified xsi:type="dcterms:W3CDTF">2025-05-14T15:50:08Z</dcterms:modified>
  <cp:category/>
  <cp:contentStatus/>
</cp:coreProperties>
</file>