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262" autoAdjust="0"/>
    <p:restoredTop sz="94610"/>
  </p:normalViewPr>
  <p:slideViewPr>
    <p:cSldViewPr snapToGrid="0" snapToObjects="1">
      <p:cViewPr varScale="1">
        <p:scale>
          <a:sx n="96" d="100"/>
          <a:sy n="96" d="100"/>
        </p:scale>
        <p:origin x="108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822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c93a8eb73f25356505#tid=68243d931342730009936a3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208" y="283464"/>
            <a:ext cx="2697480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21208" y="283464"/>
            <a:ext cx="2697480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1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18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7_1#1d30cf8ce?sp=1&amp;vop=1&amp;pid=cf94229a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探究铁及其化合物的性质，下列实验方案、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现象和结论都正确的是(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QB_3_BD.17_2#1d30cf8ce?colgroup=3,21,10,19&amp;vop=1&amp;pid=cf94229ad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78387121"/>
                  </p:ext>
                </p:extLst>
              </p:nvPr>
            </p:nvGraphicFramePr>
            <p:xfrm>
              <a:off x="832104" y="1622425"/>
              <a:ext cx="10506456" cy="2259076"/>
            </p:xfrm>
            <a:graphic>
              <a:graphicData uri="http://schemas.openxmlformats.org/drawingml/2006/table">
                <a:tbl>
                  <a:tblPr/>
                  <a:tblGrid>
                    <a:gridCol w="8321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0050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933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6758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往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溶液中加入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Zn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短时间内无明显现象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的氧化能力比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Zn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往溶液中滴加新制氯水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再滴加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KSCN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溶液变成红色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溶液中含有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将食品脱氧剂样品中的还原铁粉溶于盐酸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滴加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KSCN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溶液呈浅绿色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食品脱氧剂样品中一定没有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+3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价的铁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向沸水中逐滴滴加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5∼6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滴饱和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持续煮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溶液先变成红褐色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析出沉淀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先水解得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胶体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再生成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QB_3_BD.17_2#1d30cf8ce?colgroup=3,21,10,19&amp;vop=1&amp;pid=cf94229ad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78387121"/>
                  </p:ext>
                </p:extLst>
              </p:nvPr>
            </p:nvGraphicFramePr>
            <p:xfrm>
              <a:off x="832104" y="1622425"/>
              <a:ext cx="10506456" cy="2259076"/>
            </p:xfrm>
            <a:graphic>
              <a:graphicData uri="http://schemas.openxmlformats.org/drawingml/2006/table">
                <a:tbl>
                  <a:tblPr/>
                  <a:tblGrid>
                    <a:gridCol w="8321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0050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933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6758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1005" t="-101786" r="-141857" b="-47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短时间内无明显现象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6070" t="-101786" r="-332" b="-4785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1005" t="-201786" r="-141857" b="-37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溶液变成红色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6070" t="-201786" r="-332" b="-3785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1005" t="-167327" r="-141857" b="-10990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溶液呈浅绿色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6070" t="-167327" r="-332" b="-10990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1005" t="-264706" r="-141857" b="-88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溶液先变成红褐色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析出沉淀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6070" t="-264706" r="-332" b="-882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3_AN.18_1#1d30cf8ce.bracket?vop=1&amp;pid=cf94229ad&amp;color=0,0,0&amp;vpa=9&amp;vtp=1"/>
          <p:cNvSpPr/>
          <p:nvPr/>
        </p:nvSpPr>
        <p:spPr>
          <a:xfrm>
            <a:off x="7517860" y="1075817"/>
            <a:ext cx="3413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19_1#e4d378397?sp=1&amp;vop=1&amp;pid=cf94229ad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高铁酸钾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是一种环保、高效、多功能饮用水处理剂，在水处理过程中，高铁酸钾转化为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，制备高铁酸钾的流程如图所示。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下列叙述不正确的是(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3_BD.19_1#e4d378397?sp=1&amp;vop=1&amp;pid=cf94229a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20_1#e4d378397.bracket?vop=1&amp;pid=cf94229ad&amp;color=0,0,0&amp;vpa=10&amp;vtp=1"/>
          <p:cNvSpPr/>
          <p:nvPr/>
        </p:nvSpPr>
        <p:spPr>
          <a:xfrm>
            <a:off x="69590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p:pic>
        <p:nvPicPr>
          <p:cNvPr id="4" name="QC_3_BD.19_2#e4d378397?vop=1&amp;pid=cf94229ad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1051" y="2041644"/>
            <a:ext cx="5009897" cy="1387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3_BD.19_3#e4d378397.choices?vop=1&amp;pid=cf94229ad&amp;color=0,0,0&amp;vtp=1&amp;bbb=1"/>
              <p:cNvSpPr/>
              <p:nvPr/>
            </p:nvSpPr>
            <p:spPr>
              <a:xfrm>
                <a:off x="829055" y="3642559"/>
                <a:ext cx="10533888" cy="1727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反应Ⅰ的化学方程式是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反应Ⅱ中氧化剂与还原剂的物质的量之比为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2:3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污水处理过程中产生的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胶体使悬浮物聚沉，利用了胶体具有较强吸附能力的特点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可以把废水中的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转化为两种无毒气体，反应中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是还原剂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3_BD.19_3#e4d378397.choices?vop=1&amp;pid=cf94229a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055" y="3642559"/>
                <a:ext cx="10533888" cy="1727200"/>
              </a:xfrm>
              <a:prstGeom prst="rect">
                <a:avLst/>
              </a:prstGeom>
              <a:blipFill>
                <a:blip r:embed="rId5"/>
                <a:stretch>
                  <a:fillRect l="-1331" t="-707" b="-53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3_BD.21_1#33797f89c?htil=1&amp;vop=1&amp;pid=bbf3c97b5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47872" y="1171440"/>
            <a:ext cx="1801368" cy="143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3_BD.21_2#33797f89c?htil=1&amp;sp=1&amp;vop=1&amp;pid=bbf3c97b5&amp;color=0,0,0&amp;vtp=1&amp;bt=1&amp;bbb=1&amp;hb=1"/>
              <p:cNvSpPr/>
              <p:nvPr/>
            </p:nvSpPr>
            <p:spPr>
              <a:xfrm>
                <a:off x="832104" y="1080000"/>
                <a:ext cx="86045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科学研究人员提出在有机碳源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和微生物的作用下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，可以实现大气中的氮循环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如图所示），减少对环境的污染。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C_3_BD.21_2#33797f89c?htil=1&amp;sp=1&amp;vop=1&amp;pid=bbf3c97b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8604504" cy="838200"/>
              </a:xfrm>
              <a:prstGeom prst="rect">
                <a:avLst/>
              </a:prstGeom>
              <a:blipFill>
                <a:blip r:embed="rId4"/>
                <a:stretch>
                  <a:fillRect l="-170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3_AN.22_1#33797f89c.bracket?vop=1&amp;pid=bbf3c97b5&amp;color=0,0,0&amp;vpa=11&amp;vtp=1&amp;bbb=1"/>
          <p:cNvSpPr/>
          <p:nvPr/>
        </p:nvSpPr>
        <p:spPr>
          <a:xfrm>
            <a:off x="6489161" y="1506720"/>
            <a:ext cx="47307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3_BD.21_3#33797f89c.choices?htil=1&amp;vop=1&amp;pid=bbf3c97b5&amp;color=0,0,0&amp;vtp=1&amp;bbb=1&amp;hb=1"/>
              <p:cNvSpPr/>
              <p:nvPr/>
            </p:nvSpPr>
            <p:spPr>
              <a:xfrm>
                <a:off x="832104" y="1948990"/>
                <a:ext cx="8604504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循环中同时体现了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的氧化性和还原性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反应①在高温条件下比在常温条件下更有利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反应②中，氧化剂与还原剂的物质的量之比为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3:2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④可表示为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+6</m:t>
                        </m:r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+6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3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↑+5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↑+13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，则生成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1个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分子时，转移6个电子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5" name="QC_3_BD.21_3#33797f89c.choices?htil=1&amp;vop=1&amp;pid=bbf3c97b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8604504" cy="2095500"/>
              </a:xfrm>
              <a:prstGeom prst="rect">
                <a:avLst/>
              </a:prstGeom>
              <a:blipFill>
                <a:blip r:embed="rId5"/>
                <a:stretch>
                  <a:fillRect l="-1701" b="-466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23_1#91e465a3a?sp=1&amp;vop=1&amp;pid=bbf3c97b5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从覆铜废电路板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主要成分为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中回收金属铜的一种工艺流程如图（各过程需控制适宜条件）。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3_BD.23_1#91e465a3a?sp=1&amp;vop=1&amp;pid=bbf3c97b5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BD.23_2#91e465a3a?vop=1&amp;pid=bbf3c97b5&amp;color=0,0,0&amp;vtp=1&amp;bbb=1"/>
          <p:cNvSpPr/>
          <p:nvPr/>
        </p:nvSpPr>
        <p:spPr>
          <a:xfrm>
            <a:off x="832104" y="14955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下列说法不正确的是(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4" name="QC_3_AN.24_1#91e465a3a.bracket?vop=1&amp;pid=bbf3c97b5&amp;color=0,0,0&amp;vpa=12&amp;vtp=1"/>
          <p:cNvSpPr/>
          <p:nvPr/>
        </p:nvSpPr>
        <p:spPr>
          <a:xfrm>
            <a:off x="3072860" y="1492369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p:pic>
        <p:nvPicPr>
          <p:cNvPr id="5" name="QC_3_BD.23_3#91e465a3a?htil=2&amp;vop=1&amp;pid=bbf3c97b5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7160" y="2038469"/>
            <a:ext cx="3584448" cy="118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3_BD.23_4#91e465a3a.choices?htil=2&amp;vop=1&amp;pid=bbf3c97b5&amp;color=0,0,0&amp;vtp=1&amp;bbb=1"/>
              <p:cNvSpPr/>
              <p:nvPr/>
            </p:nvSpPr>
            <p:spPr>
              <a:xfrm>
                <a:off x="832104" y="1945815"/>
                <a:ext cx="6812280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拆分粉碎的目的是增大反应物间的接触面积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过程Ⅰ中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溶解，过氧化氢作氧化剂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过程Ⅰ和过程Ⅲ中稀硫酸表现的性质完全相同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的溶液经过结晶、过滤等操作，可获得晶体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6" name="QC_3_BD.23_4#91e465a3a.choices?htil=2&amp;vop=1&amp;pid=bbf3c97b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5815"/>
                <a:ext cx="6812280" cy="1676400"/>
              </a:xfrm>
              <a:prstGeom prst="rect">
                <a:avLst/>
              </a:prstGeom>
              <a:blipFill>
                <a:blip r:embed="rId5"/>
                <a:stretch>
                  <a:fillRect l="-214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3_BD.25_1#1b2878d5b?htil=3&amp;vop=1&amp;pid=bbf3c97b5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99651" y="1171440"/>
            <a:ext cx="2615184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3_BD.25_2#1b2878d5b?htil=3&amp;sp=1&amp;vop=1&amp;pid=bbf3c97b5&amp;color=0,0,0&amp;vtp=1&amp;bt=1&amp;bbb=1&amp;hb=1"/>
              <p:cNvSpPr/>
              <p:nvPr/>
            </p:nvSpPr>
            <p:spPr>
              <a:xfrm>
                <a:off x="832104" y="1080000"/>
                <a:ext cx="778154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形管是一种特殊的仪器，与其他仪器组合可以进行某些实验探究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。利用如图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装置可以探究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溶液反应生成沉淀的条件。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下列判断错误的是(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C_3_BD.25_2#1b2878d5b?htil=3&amp;sp=1&amp;vop=1&amp;pid=bbf3c97b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7781544" cy="838200"/>
              </a:xfrm>
              <a:prstGeom prst="rect">
                <a:avLst/>
              </a:prstGeom>
              <a:blipFill>
                <a:blip r:embed="rId4"/>
                <a:stretch>
                  <a:fillRect l="-1881" r="-235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3_AN.26_1#1b2878d5b.bracket?vop=1&amp;pid=bbf3c97b5&amp;color=0,0,0&amp;vpa=13&amp;vtp=1"/>
          <p:cNvSpPr/>
          <p:nvPr/>
        </p:nvSpPr>
        <p:spPr>
          <a:xfrm>
            <a:off x="8103520" y="1506720"/>
            <a:ext cx="3127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3_BD.25_3#1b2878d5b.choices?htil=3&amp;vop=1&amp;pid=bbf3c97b5&amp;color=0,0,0&amp;vtp=1&amp;bbb=1"/>
              <p:cNvSpPr/>
              <p:nvPr/>
            </p:nvSpPr>
            <p:spPr>
              <a:xfrm>
                <a:off x="832104" y="1948990"/>
                <a:ext cx="778154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两管中的试剂可以分别是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固体和浓盐酸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两管中的试剂可以分别是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固体和浓氨水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为了使气体充分反应，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两导管均要插入液面下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玻璃管的作用是连通大气，平衡压强，也可连接尾气处理装置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3_BD.25_3#1b2878d5b.choices?htil=3&amp;vop=1&amp;pid=bbf3c97b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7781544" cy="1676400"/>
              </a:xfrm>
              <a:prstGeom prst="rect">
                <a:avLst/>
              </a:prstGeom>
              <a:blipFill>
                <a:blip r:embed="rId5"/>
                <a:stretch>
                  <a:fillRect l="-1881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27_1#3ffe10f9d?vop=1&amp;pid=bbf3c97b5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27.2 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的混合物中加入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某浓度的稀硝酸，固体物质完全反应，得到标准状况下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8.96 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的混合气体及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。在所得溶液中加入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1.0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溶液，此时溶液呈中性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，金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属离子已完全沉淀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，沉淀质量为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39.2 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下列有关说法正确的是(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3_BD.27_1#3ffe10f9d?vop=1&amp;pid=bbf3c97b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28_1#3ffe10f9d.bracket?vop=1&amp;pid=bbf3c97b5&amp;color=0,0,0&amp;vpa=14&amp;vtp=1&amp;bbb=1"/>
          <p:cNvSpPr/>
          <p:nvPr/>
        </p:nvSpPr>
        <p:spPr>
          <a:xfrm>
            <a:off x="7297198" y="1925820"/>
            <a:ext cx="4921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27_2#3ffe10f9d.choices?vop=1&amp;pid=bbf3c97b5&amp;color=0,0,0&amp;vtp=1&amp;bbb=1"/>
              <p:cNvSpPr/>
              <p:nvPr/>
            </p:nvSpPr>
            <p:spPr>
              <a:xfrm>
                <a:off x="832104" y="23553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硝酸的浓度为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2.8 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产生的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固体与硝酸反应后剩余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27_2#3ffe10f9d.choices?vop=1&amp;pid=bbf3c97b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29_1#dc1d58119?sp=1&amp;vop=1&amp;pid=bbf3c97b5&amp;color=0,0,0&amp;vtp=1&amp;bt=1&amp;bbb=1"/>
              <p:cNvSpPr/>
              <p:nvPr/>
            </p:nvSpPr>
            <p:spPr>
              <a:xfrm>
                <a:off x="832104" y="1080000"/>
                <a:ext cx="10533888" cy="381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利用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氧化尿素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（水合肼）的实验流程如图所示：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3_BD.29_1#dc1d58119?sp=1&amp;vop=1&amp;pid=bbf3c97b5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81000"/>
              </a:xfrm>
              <a:prstGeom prst="rect">
                <a:avLst/>
              </a:prstGeom>
              <a:blipFill>
                <a:blip r:embed="rId3"/>
                <a:stretch>
                  <a:fillRect l="-1389" t="-3175" b="-269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3_BD.29_2#dc1d58119?vop=1&amp;pid=bbf3c97b5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6824" y="1558218"/>
            <a:ext cx="3575304" cy="113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29_3#dc1d58119?vop=1&amp;pid=bbf3c97b5&amp;color=0,0,0&amp;vtp=1&amp;bbb=1"/>
              <p:cNvSpPr/>
              <p:nvPr/>
            </p:nvSpPr>
            <p:spPr>
              <a:xfrm>
                <a:off x="832104" y="2828218"/>
                <a:ext cx="10533888" cy="1422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8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与烧碱溶液的反应是放热反应。</a:t>
                </a:r>
                <a:endParaRPr lang="en-US" altLang="zh-CN" sz="1800" dirty="0"/>
              </a:p>
              <a:p>
                <a:pPr latinLnBrk="1">
                  <a:lnSpc>
                    <a:spcPts val="28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有强还原性，能与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剧烈反应生成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尿素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]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元素化合价为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价。</a:t>
                </a:r>
                <a:endParaRPr lang="en-US" altLang="zh-CN" sz="1800" dirty="0"/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列说法不正确的是(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29_3#dc1d58119?vop=1&amp;pid=bbf3c97b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28218"/>
                <a:ext cx="10533888" cy="1422400"/>
              </a:xfrm>
              <a:prstGeom prst="rect">
                <a:avLst/>
              </a:prstGeom>
              <a:blipFill>
                <a:blip r:embed="rId5"/>
                <a:stretch>
                  <a:fillRect l="-1389" t="-2146" b="-772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3_AN.30_1#dc1d58119.bracket?vop=1&amp;pid=bbf3c97b5&amp;color=0,0,0&amp;vpa=15&amp;vtp=1"/>
          <p:cNvSpPr/>
          <p:nvPr/>
        </p:nvSpPr>
        <p:spPr>
          <a:xfrm>
            <a:off x="3072860" y="3904988"/>
            <a:ext cx="312738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28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3_BD.29_4#dc1d58119.choices?vop=1&amp;pid=bbf3c97b5&amp;color=0,0,0&amp;vtp=1&amp;bbb=1&amp;hb=1"/>
              <p:cNvSpPr/>
              <p:nvPr/>
            </p:nvSpPr>
            <p:spPr>
              <a:xfrm>
                <a:off x="832104" y="4212519"/>
                <a:ext cx="10533888" cy="177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8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步骤Ⅰ中为避免温度过高，可采用冰水浴</a:t>
                </a:r>
                <a:endParaRPr lang="en-US" altLang="zh-CN" sz="1800" dirty="0"/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步骤Ⅰ制备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溶液时，测得产物中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，则参与反应的氧化剂与</a:t>
                </a:r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还原剂的物质的量之比为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5:3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步骤Ⅱ中可将尿素水溶液逐滴滴入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碱性溶液中，顺序不能颠倒</a:t>
                </a:r>
                <a:endParaRPr lang="en-US" altLang="zh-CN" sz="1800" dirty="0"/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D.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生成水合肼反应的离子方程式为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6" name="QC_3_BD.29_4#dc1d58119.choices?vop=1&amp;pid=bbf3c97b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212519"/>
                <a:ext cx="10533888" cy="1778000"/>
              </a:xfrm>
              <a:prstGeom prst="rect">
                <a:avLst/>
              </a:prstGeom>
              <a:blipFill>
                <a:blip r:embed="rId6"/>
                <a:stretch>
                  <a:fillRect l="-1389" t="-1712" b="-616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31_1#4b04b818c?htil=4&amp;vop=1&amp;pid=023a70f2a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080" y="1171440"/>
            <a:ext cx="3840480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3_BD.31_2#4b04b818c?htil=4&amp;sp=1&amp;vop=1&amp;pid=023a70f2a&amp;color=0,0,0&amp;vtp=1&amp;bt=1&amp;bbb=1&amp;hb=1&amp;hs=1"/>
              <p:cNvSpPr/>
              <p:nvPr/>
            </p:nvSpPr>
            <p:spPr>
              <a:xfrm>
                <a:off x="832104" y="1080000"/>
                <a:ext cx="6556248" cy="762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（16分）某化工厂用石灰粉［主要成分为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和固体杂质</a:t>
                </a:r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不参与反应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）］为原料制备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，其工艺流程如图所示。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O_3_BD.31_2#4b04b818c?htil=4&amp;sp=1&amp;vop=1&amp;pid=023a70f2a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6556248" cy="762000"/>
              </a:xfrm>
              <a:prstGeom prst="rect">
                <a:avLst/>
              </a:prstGeom>
              <a:blipFill>
                <a:blip r:embed="rId4"/>
                <a:stretch>
                  <a:fillRect l="-2233" t="-1600" b="-136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3_BD.31_3#4b04b818c?htil=4&amp;vop=1&amp;pid=023a70f2a&amp;color=0,0,0&amp;vtp=1&amp;bbb=1&amp;hb=1&amp;hs=1"/>
          <p:cNvSpPr/>
          <p:nvPr/>
        </p:nvSpPr>
        <p:spPr>
          <a:xfrm>
            <a:off x="832104" y="1838444"/>
            <a:ext cx="6556248" cy="762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已知：氯酸钾的溶解度随温度的升高而增大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。根据要求回答下列</a:t>
            </a:r>
          </a:p>
          <a:p>
            <a:pPr latinLnBrk="1">
              <a:lnSpc>
                <a:spcPts val="30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问题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5" name="QB_4_BD.32_1#a08a0577e?htil=4&amp;vop=1&amp;pid=4b04b818c&amp;color=0,0,0&amp;vtp=1&amp;bbb=1&amp;hb=1&amp;hs=1"/>
          <p:cNvSpPr/>
          <p:nvPr/>
        </p:nvSpPr>
        <p:spPr>
          <a:xfrm>
            <a:off x="832104" y="2587745"/>
            <a:ext cx="6556248" cy="762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（1）“搅拌打浆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”的目的是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</a:p>
          <a:p>
            <a:pPr latinLnBrk="1">
              <a:lnSpc>
                <a:spcPts val="3000"/>
              </a:lnSpc>
            </a:pPr>
            <a:r>
              <a:rPr lang="en-US" altLang="zh-CN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6" name="QB_4_AN.33_1#a08a0577e.blank?vop=1&amp;pid=4b04b818c&amp;color=0,0,0&amp;vpa=16&amp;vtp=1&amp;bbb=1&amp;hb=1"/>
          <p:cNvSpPr/>
          <p:nvPr/>
        </p:nvSpPr>
        <p:spPr>
          <a:xfrm>
            <a:off x="832104" y="2557582"/>
            <a:ext cx="6556248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000"/>
              </a:lnSpc>
            </a:pPr>
            <a:r>
              <a:rPr lang="en-US" altLang="zh-CN" b="0" i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</a:t>
            </a:r>
            <a:r>
              <a:rPr lang="en-US" altLang="zh-CN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使石灰粉和水混合均匀，在后续反</a:t>
            </a:r>
          </a:p>
          <a:p>
            <a:pPr latinLnBrk="1">
              <a:lnSpc>
                <a:spcPts val="3000"/>
              </a:lnSpc>
            </a:pPr>
            <a:r>
              <a:rPr lang="en-US" altLang="zh-CN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应中反应更充分</a:t>
            </a: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、更迅速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4_BD.34_1#b48a6c7c6?vop=1&amp;pid=4b04b818c&amp;color=0,0,0&amp;vtp=1&amp;bbb=1&amp;hb=1&amp;hs=1"/>
              <p:cNvSpPr/>
              <p:nvPr/>
            </p:nvSpPr>
            <p:spPr>
              <a:xfrm>
                <a:off x="832104" y="3371390"/>
                <a:ext cx="10533888" cy="1143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（2）“氯化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”过程中用过量的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与打浆后的混合物生成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，其主要反应为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</a:t>
                </a:r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填化学方程式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），反应中还原产物为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</a:t>
                </a:r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填化学式）。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4_BD.34_1#b48a6c7c6?vop=1&amp;pid=4b04b818c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371390"/>
                <a:ext cx="10533888" cy="1143000"/>
              </a:xfrm>
              <a:prstGeom prst="rect">
                <a:avLst/>
              </a:prstGeom>
              <a:blipFill>
                <a:blip r:embed="rId5"/>
                <a:stretch>
                  <a:fillRect l="-1389" t="-2660" r="-1389" b="-90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4_AN.35_1#b48a6c7c6.blank?vop=1&amp;pid=4b04b818c&amp;color=0,0,0&amp;vpa=17&amp;vtp=1&amp;bbb=1&amp;rh=27.13504&amp;hb=1"/>
              <p:cNvSpPr/>
              <p:nvPr/>
            </p:nvSpPr>
            <p:spPr>
              <a:xfrm>
                <a:off x="832104" y="3333290"/>
                <a:ext cx="10531904" cy="6858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2686"/>
                  </a:lnSpc>
                </a:pPr>
                <a:r>
                  <a:rPr lang="en-US" altLang="zh-CN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     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75℃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4_AN.35_1#b48a6c7c6.blank?vop=1&amp;pid=4b04b818c&amp;color=0,0,0&amp;vpa=17&amp;vtp=1&amp;bbb=1&amp;rh=27.13504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333290"/>
                <a:ext cx="10531904" cy="685800"/>
              </a:xfrm>
              <a:prstGeom prst="rect">
                <a:avLst/>
              </a:prstGeom>
              <a:blipFill>
                <a:blip r:embed="rId6"/>
                <a:stretch>
                  <a:fillRect l="-811" b="-80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4_AN.36_1#b48a6c7c6.blank?vop=1&amp;pid=4b04b818c&amp;color=0,0,0&amp;vpa=18&amp;vtp=1&amp;bbb=1"/>
              <p:cNvSpPr/>
              <p:nvPr/>
            </p:nvSpPr>
            <p:spPr>
              <a:xfrm>
                <a:off x="8508461" y="3762367"/>
                <a:ext cx="1522349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（2分）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QB_4_AN.36_1#b48a6c7c6.blank?vop=1&amp;pid=4b04b818c&amp;color=0,0,0&amp;vpa=1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8461" y="3762367"/>
                <a:ext cx="1522349" cy="279400"/>
              </a:xfrm>
              <a:prstGeom prst="rect">
                <a:avLst/>
              </a:prstGeom>
              <a:blipFill>
                <a:blip r:embed="rId7"/>
                <a:stretch>
                  <a:fillRect l="-803" t="-32609" r="-4016" b="-456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4_BD.37_1#5927b8e66?vop=1&amp;pid=4b04b818c&amp;color=0,0,0&amp;vtp=1&amp;bbb=1"/>
              <p:cNvSpPr/>
              <p:nvPr/>
            </p:nvSpPr>
            <p:spPr>
              <a:xfrm>
                <a:off x="832104" y="4527089"/>
                <a:ext cx="10533888" cy="1524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（3）操作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的名称是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0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（4）当“氯化”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温度较低时，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易与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反应生成氯化钙和次氯酸钙，其中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ClO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是漂白粉的主</a:t>
                </a:r>
              </a:p>
              <a:p>
                <a:pPr lvl="0" latinLnBrk="1">
                  <a:lnSpc>
                    <a:spcPts val="30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要成分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，若有</a:t>
                </a:r>
                <a14:m>
                  <m:oMath xmlns:m="http://schemas.openxmlformats.org/officeDocument/2006/math"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71 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氯气完全反应，则消耗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的质量为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30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（5）步骤“冷水洗涤干燥”中，用冷水而不用热水的目的是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0" name="QB_4_BD.37_1#5927b8e66?vop=1&amp;pid=4b04b818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527089"/>
                <a:ext cx="10533888" cy="1524000"/>
              </a:xfrm>
              <a:prstGeom prst="rect">
                <a:avLst/>
              </a:prstGeom>
              <a:blipFill>
                <a:blip r:embed="rId8"/>
                <a:stretch>
                  <a:fillRect l="-1389" t="-2000" r="-58" b="-64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4_AN.38_1#5927b8e66.blank?vop=1&amp;pid=4b04b818c&amp;color=0,0,0&amp;vpa=19&amp;vtp=1&amp;bbb=1"/>
          <p:cNvSpPr/>
          <p:nvPr/>
        </p:nvSpPr>
        <p:spPr>
          <a:xfrm>
            <a:off x="2910935" y="4496926"/>
            <a:ext cx="1443038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0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过滤（2分）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3" name="QB_4_AN.40_1#5927b8e66.blank?vop=1&amp;pid=4b04b818c&amp;color=0,0,0&amp;vpa=20&amp;vtp=1&amp;bbb=1"/>
          <p:cNvSpPr/>
          <p:nvPr/>
        </p:nvSpPr>
        <p:spPr>
          <a:xfrm>
            <a:off x="6657371" y="5258926"/>
            <a:ext cx="433388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0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74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5" name="QB_4_AN.42_1#5927b8e66.blank?vop=1&amp;pid=4b04b818c&amp;color=0,0,0&amp;vpa=21&amp;vtp=1&amp;bbb=1"/>
          <p:cNvSpPr/>
          <p:nvPr/>
        </p:nvSpPr>
        <p:spPr>
          <a:xfrm>
            <a:off x="6914610" y="5639927"/>
            <a:ext cx="1995488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0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减少氯酸钾的损失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9" grpId="0" build="p" animBg="1"/>
      <p:bldP spid="11" grpId="0" build="p" animBg="1"/>
      <p:bldP spid="13" grpId="0" build="p" animBg="1"/>
      <p:bldP spid="1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43_1#66490e81e?htil=5&amp;vop=1&amp;pid=023a70f2a&amp;color=0,0,0&amp;tib=255,255,255&amp;vtp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0296" y="1171440"/>
            <a:ext cx="4407408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3_BD.43_2#66490e81e?htil=5&amp;sp=1&amp;vop=1&amp;pid=023a70f2a&amp;color=0,0,0&amp;vtp=1&amp;bt=1&amp;bbb=1&amp;hb=1&amp;hs=1"/>
              <p:cNvSpPr/>
              <p:nvPr/>
            </p:nvSpPr>
            <p:spPr>
              <a:xfrm>
                <a:off x="832104" y="1080000"/>
                <a:ext cx="5998464" cy="1219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（20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的氧化性相近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，在自来水消毒和果蔬保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鲜等方面应用广泛。某兴趣小组通过图甲所示装置对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备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、吸收、释放和应用进行了探究（夹持装置已省略）。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O_3_BD.43_2#66490e81e?htil=5&amp;sp=1&amp;vop=1&amp;pid=023a70f2a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5998464" cy="1219200"/>
              </a:xfrm>
              <a:prstGeom prst="rect">
                <a:avLst/>
              </a:prstGeom>
              <a:blipFill>
                <a:blip r:embed="rId4"/>
                <a:stretch>
                  <a:fillRect l="-2439" r="-1524" b="-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3_BD.43_3#66490e81e?htil=5&amp;vop=1&amp;pid=023a70f2a&amp;color=0,0,0&amp;vtp=1&amp;bbb=1&amp;hb=1&amp;hs=1"/>
              <p:cNvSpPr/>
              <p:nvPr/>
            </p:nvSpPr>
            <p:spPr>
              <a:xfrm>
                <a:off x="832104" y="2317290"/>
                <a:ext cx="5998464" cy="1625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已知：ⅰ.装置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A中发生反应的化学方程式为</a:t>
                </a:r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NaClO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+4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.淀粉遇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会呈现蓝色；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能溶于水但不与水反应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，难溶于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QO_3_BD.43_3#66490e81e?htil=5&amp;vop=1&amp;pid=023a70f2a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17290"/>
                <a:ext cx="5998464" cy="1625600"/>
              </a:xfrm>
              <a:prstGeom prst="rect">
                <a:avLst/>
              </a:prstGeom>
              <a:blipFill>
                <a:blip r:embed="rId5"/>
                <a:stretch>
                  <a:fillRect l="-2439" b="-59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4_BD.44_1#debc23ed1?htil=6&amp;vop=1&amp;pid=66490e81e&amp;color=0,0,0&amp;tib=255,255,255&amp;vtp=1&amp;hs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93224" y="4446374"/>
            <a:ext cx="1554480" cy="100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4_BD.44_2#debc23ed1?htil=6&amp;sp=1&amp;vop=1&amp;pid=66490e81e&amp;color=0,0,0&amp;vtp=1&amp;bbb=1&amp;hb=1"/>
              <p:cNvSpPr/>
              <p:nvPr/>
            </p:nvSpPr>
            <p:spPr>
              <a:xfrm>
                <a:off x="832104" y="4300070"/>
                <a:ext cx="8851392" cy="81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）盛放浓盐酸的仪器名称为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安装装置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中导管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，应选用图乙中的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填“①”或“②”）。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6" name="QB_4_BD.44_2#debc23ed1?htil=6&amp;sp=1&amp;vop=1&amp;pid=66490e81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300070"/>
                <a:ext cx="8851392" cy="812800"/>
              </a:xfrm>
              <a:prstGeom prst="rect">
                <a:avLst/>
              </a:prstGeom>
              <a:blipFill>
                <a:blip r:embed="rId7"/>
                <a:stretch>
                  <a:fillRect l="-1653" t="-1493" b="-1194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4_AN.45_1#debc23ed1.blank?vop=1&amp;pid=66490e81e&amp;color=0,0,0&amp;vpa=22&amp;vtp=1&amp;bbb=1"/>
          <p:cNvSpPr/>
          <p:nvPr/>
        </p:nvSpPr>
        <p:spPr>
          <a:xfrm>
            <a:off x="3942810" y="4267875"/>
            <a:ext cx="10810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分液漏斗</a:t>
            </a:r>
            <a:endParaRPr lang="en-US" altLang="zh-CN" dirty="0"/>
          </a:p>
        </p:txBody>
      </p:sp>
      <p:sp>
        <p:nvSpPr>
          <p:cNvPr id="8" name="QB_4_AN.46_1#debc23ed1.blank?vop=1&amp;pid=66490e81e&amp;color=0,0,0&amp;vpa=23&amp;vtp=1"/>
          <p:cNvSpPr/>
          <p:nvPr/>
        </p:nvSpPr>
        <p:spPr>
          <a:xfrm>
            <a:off x="8875172" y="4267875"/>
            <a:ext cx="3952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4_BD.47_1#a34e16527?htil=6&amp;vop=1&amp;pid=66490e81e&amp;color=0,0,0&amp;vtp=1&amp;bbb=1&amp;hb=1"/>
              <p:cNvSpPr/>
              <p:nvPr/>
            </p:nvSpPr>
            <p:spPr>
              <a:xfrm>
                <a:off x="832104" y="5138270"/>
                <a:ext cx="8851392" cy="81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（2）开始进行实验，打开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，关闭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C中观察到的实验现象为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</a:t>
                </a:r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9" name="QB_4_BD.47_1#a34e16527?htil=6&amp;vop=1&amp;pid=66490e81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5138270"/>
                <a:ext cx="8851392" cy="812800"/>
              </a:xfrm>
              <a:prstGeom prst="rect">
                <a:avLst/>
              </a:prstGeom>
              <a:blipFill>
                <a:blip r:embed="rId8"/>
                <a:stretch>
                  <a:fillRect l="-1653" t="-1504" r="-482" b="-1203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4_AN.48_1#a34e16527.blank?vop=1&amp;pid=66490e81e&amp;color=0,0,0&amp;vpa=24&amp;vtp=1&amp;bbb=1&amp;hb=1"/>
          <p:cNvSpPr/>
          <p:nvPr/>
        </p:nvSpPr>
        <p:spPr>
          <a:xfrm>
            <a:off x="832104" y="5106075"/>
            <a:ext cx="8851392" cy="812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200"/>
              </a:lnSpc>
            </a:pPr>
            <a:r>
              <a:rPr lang="en-US" altLang="zh-CN" b="0" i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 </a:t>
            </a:r>
            <a:r>
              <a:rPr lang="en-US" altLang="zh-CN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紫色石蕊溶液先</a:t>
            </a:r>
          </a:p>
          <a:p>
            <a:pPr latinLnBrk="1">
              <a:lnSpc>
                <a:spcPts val="3200"/>
              </a:lnSpc>
            </a:pPr>
            <a:r>
              <a:rPr lang="en-US" altLang="zh-CN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变红后褪色</a:t>
            </a:r>
            <a:endParaRPr lang="en-US" altLang="zh-CN" dirty="0"/>
          </a:p>
        </p:txBody>
      </p:sp>
      <p:sp>
        <p:nvSpPr>
          <p:cNvPr id="11" name="QO_3_BD.43_3#66490e81e?htil=5&amp;vop=1&amp;pid=023a70f2a&amp;color=0,0,0&amp;vtp=1&amp;bbb=1&amp;hb=1&amp;hs=1"/>
          <p:cNvSpPr/>
          <p:nvPr/>
        </p:nvSpPr>
        <p:spPr>
          <a:xfrm>
            <a:off x="827992" y="3942890"/>
            <a:ext cx="10536017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2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回答下列问题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10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4_BD.49_1#47bef3b3c?sp=1&amp;vop=1&amp;pid=66490e81e&amp;color=0,0,0&amp;vtp=1&amp;bt=1&amp;bbb=1&amp;hb=1"/>
              <p:cNvSpPr/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（3）一段时间后，打开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，关闭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D中被稳定剂完全吸收生成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，此时装置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中溶液的颜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色不变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B的作用为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；为保证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气体被充分吸收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，可以采取的措施为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.装置A中滴加浓盐酸的速率减慢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.装置A中滴加浓盐酸的速率加快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.装置D进气导管末端加一个多孔球泡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.加热装置D，提升稳定剂的温度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4_BD.49_1#47bef3b3c?sp=1&amp;vop=1&amp;pid=66490e81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blipFill>
                <a:blip r:embed="rId3"/>
                <a:stretch>
                  <a:fillRect l="-1389" r="-1505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4_AN.50_1#47bef3b3c.blank?vop=1&amp;pid=66490e81e&amp;color=0,0,0&amp;vpa=25&amp;vtp=1&amp;bbb=1"/>
              <p:cNvSpPr/>
              <p:nvPr/>
            </p:nvSpPr>
            <p:spPr>
              <a:xfrm>
                <a:off x="3545141" y="1539740"/>
                <a:ext cx="922274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吸收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3" name="QB_4_AN.50_1#47bef3b3c.blank?vop=1&amp;pid=66490e81e&amp;color=0,0,0&amp;vpa=2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5141" y="1539740"/>
                <a:ext cx="922274" cy="292100"/>
              </a:xfrm>
              <a:prstGeom prst="rect">
                <a:avLst/>
              </a:prstGeom>
              <a:blipFill>
                <a:blip r:embed="rId4"/>
                <a:stretch>
                  <a:fillRect l="-9934" t="-27660" b="-4468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4_AN.51_1#47bef3b3c.blank?vop=1&amp;pid=66490e81e&amp;color=0,0,0&amp;vpa=26&amp;vtp=1&amp;bbb=1"/>
              <p:cNvSpPr/>
              <p:nvPr/>
            </p:nvSpPr>
            <p:spPr>
              <a:xfrm>
                <a:off x="9579166" y="1546026"/>
                <a:ext cx="388938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4_AN.51_1#47bef3b3c.blank?vop=1&amp;pid=66490e81e&amp;color=0,0,0&amp;vpa=2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79166" y="1546026"/>
                <a:ext cx="388938" cy="279400"/>
              </a:xfrm>
              <a:prstGeom prst="rect">
                <a:avLst/>
              </a:prstGeom>
              <a:blipFill>
                <a:blip r:embed="rId5"/>
                <a:stretch>
                  <a:fillRect l="-6250" r="-6250" b="-44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4_BD.52_1#cf943404a?vop=1&amp;pid=66490e81e&amp;color=0,0,0&amp;vtp=1&amp;bbb=1&amp;hb=1"/>
              <p:cNvSpPr/>
              <p:nvPr/>
            </p:nvSpPr>
            <p:spPr>
              <a:xfrm>
                <a:off x="832104" y="358729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释放实验时，关闭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，打开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，在酸性条件下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可发生反应生成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并释放出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该反应的离子方程式为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此时装置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的作用是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4_BD.52_1#cf943404a?vop=1&amp;pid=66490e81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587290"/>
                <a:ext cx="10533888" cy="1257300"/>
              </a:xfrm>
              <a:prstGeom prst="rect">
                <a:avLst/>
              </a:prstGeom>
              <a:blipFill>
                <a:blip r:embed="rId6"/>
                <a:stretch>
                  <a:fillRect l="-1389" r="-1505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4_AN.53_1#cf943404a.blank?vop=1&amp;pid=66490e81e&amp;color=0,0,0&amp;vpa=27&amp;vtp=1&amp;bbb=1&amp;rh=23.75"/>
              <p:cNvSpPr/>
              <p:nvPr/>
            </p:nvSpPr>
            <p:spPr>
              <a:xfrm>
                <a:off x="3098261" y="4026527"/>
                <a:ext cx="4790059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+5</m:t>
                        </m:r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+4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（3分）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4_AN.53_1#cf943404a.blank?vop=1&amp;pid=66490e81e&amp;color=0,0,0&amp;vpa=27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8261" y="4026527"/>
                <a:ext cx="4790059" cy="301625"/>
              </a:xfrm>
              <a:prstGeom prst="rect">
                <a:avLst/>
              </a:prstGeom>
              <a:blipFill>
                <a:blip r:embed="rId7"/>
                <a:stretch>
                  <a:fillRect t="-22449" r="-1399" b="-428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4_AN.54_1#cf943404a.blank?vop=1&amp;pid=66490e81e&amp;color=0,0,0&amp;vpa=28&amp;vtp=1&amp;bbb=1&amp;hb=1"/>
              <p:cNvSpPr/>
              <p:nvPr/>
            </p:nvSpPr>
            <p:spPr>
              <a:xfrm>
                <a:off x="832104" y="397591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       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验证是否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生成（3分）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4_AN.54_1#cf943404a.blank?vop=1&amp;pid=66490e81e&amp;color=0,0,0&amp;vpa=28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75910"/>
                <a:ext cx="10531904" cy="838200"/>
              </a:xfrm>
              <a:prstGeom prst="rect">
                <a:avLst/>
              </a:prstGeom>
              <a:blipFill>
                <a:blip r:embed="rId8"/>
                <a:stretch>
                  <a:fillRect l="-1390" r="-232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4_BD.55_1#3984f99a0?vop=1&amp;pid=66490e81e&amp;color=0,0,0&amp;vtp=1&amp;bbb=1&amp;hb=1"/>
              <p:cNvSpPr/>
              <p:nvPr/>
            </p:nvSpPr>
            <p:spPr>
              <a:xfrm>
                <a:off x="832104" y="4822944"/>
                <a:ext cx="10533888" cy="876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（5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）自来水用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处理后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，可用碘量法检测水中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浓度，反应为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KI</m:t>
                    </m:r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，若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样消耗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16.6 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KI</m:t>
                    </m:r>
                  </m:oMath>
                </a14:m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，则水样中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的物质的量浓度为</a:t>
                </a: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4_BD.55_1#3984f99a0?vop=1&amp;pid=66490e81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822944"/>
                <a:ext cx="10533888" cy="876300"/>
              </a:xfrm>
              <a:prstGeom prst="rect">
                <a:avLst/>
              </a:prstGeom>
              <a:blipFill>
                <a:blip r:embed="rId9"/>
                <a:stretch>
                  <a:fillRect l="-1389" r="-1100" b="-111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4_AN.56_1#3984f99a0.blank?vop=1&amp;pid=66490e81e&amp;color=0,0,0&amp;vpa=29&amp;vtp=1&amp;bbb=1"/>
              <p:cNvSpPr/>
              <p:nvPr/>
            </p:nvSpPr>
            <p:spPr>
              <a:xfrm>
                <a:off x="5815997" y="5319704"/>
                <a:ext cx="1287463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（3分）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QB_4_AN.56_1#3984f99a0.blank?vop=1&amp;pid=66490e81e&amp;color=0,0,0&amp;vpa=2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5997" y="5319704"/>
                <a:ext cx="1287463" cy="279400"/>
              </a:xfrm>
              <a:prstGeom prst="rect">
                <a:avLst/>
              </a:prstGeom>
              <a:blipFill>
                <a:blip r:embed="rId10"/>
                <a:stretch>
                  <a:fillRect t="-33333" r="-5213" b="-4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1_1#7008eb243?vop=1&amp;pid=cf94229a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近年来我国大力弘扬中华优秀传统文化，体现了中华民族的文化自信。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下列有关说法不正确的是(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3_AN.2_1#7008eb243.bracket?vop=1&amp;pid=cf94229ad&amp;color=0,0,0&amp;vpa=1&amp;vtp=1"/>
          <p:cNvSpPr/>
          <p:nvPr/>
        </p:nvSpPr>
        <p:spPr>
          <a:xfrm>
            <a:off x="10616661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1_2#7008eb243.choices?vop=1&amp;pid=cf94229ad&amp;color=0,0,0&amp;vtp=1&amp;bbb=1&amp;hb=1"/>
              <p:cNvSpPr/>
              <p:nvPr/>
            </p:nvSpPr>
            <p:spPr>
              <a:xfrm>
                <a:off x="832104" y="1529771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成语“百炼成钢”“死灰复燃”中均涉及了氧化还原反应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“雨后彩虹”“海市蜃楼”既是一种光学现象，也与胶体的知识有关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《本草纲目》中记载“（火药）乃焰消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、硫黄、杉木炭所合，以为烽燧铳机诸药者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……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”这是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利用了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的氧化性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安装煤炭燃烧过程的“固硫”装置，主要是为了提高煤的利用率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4" name="QC_3_BD.1_2#7008eb243.choices?vop=1&amp;pid=cf94229a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2095500"/>
              </a:xfrm>
              <a:prstGeom prst="rect">
                <a:avLst/>
              </a:prstGeom>
              <a:blipFill>
                <a:blip r:embed="rId3"/>
                <a:stretch>
                  <a:fillRect l="-1389" r="-579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3_BD.57_1#d5b67a633?vop=1&amp;pid=023a70f2a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（24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（连二亚硫酸钠）是易溶于水、不溶于甲醇的白色固体，在空气中极易被氧化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，是一种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还原性漂白剂。制取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的方法很多。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3_BD.57_1#d5b67a633?vop=1&amp;pid=023a70f2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100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58_1#88142e2e7?iti=1&amp;htil=7&amp;vop=1&amp;pid=d5b67a633&amp;color=0,0,0&amp;tib=255,255,255&amp;vtp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19488" y="1936290"/>
            <a:ext cx="1626732" cy="1661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58_2#88142e2e7?iti=1&amp;htil=7&amp;vop=1&amp;pid=d5b67a633&amp;color=0,0,0&amp;vtp=1"/>
          <p:cNvSpPr/>
          <p:nvPr/>
        </p:nvSpPr>
        <p:spPr>
          <a:xfrm>
            <a:off x="10292360" y="3724450"/>
            <a:ext cx="280987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甲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4_BD.58_3#88142e2e7?htil=7&amp;sp=1&amp;vop=1&amp;pid=d5b67a633&amp;color=0,0,0&amp;vtp=1&amp;bbb=1&amp;hb=1&amp;hs=1"/>
              <p:cNvSpPr/>
              <p:nvPr/>
            </p:nvSpPr>
            <p:spPr>
              <a:xfrm>
                <a:off x="832104" y="1948990"/>
                <a:ext cx="8677656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）在碱性溶液中用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NaBH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法制备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的反应原理为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NaBH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NaHSO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NaBO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（未配平）。反应装置如图甲所示：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O_4_BD.58_3#88142e2e7?htil=7&amp;sp=1&amp;vop=1&amp;pid=d5b67a633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8677656" cy="838200"/>
              </a:xfrm>
              <a:prstGeom prst="rect">
                <a:avLst/>
              </a:prstGeom>
              <a:blipFill>
                <a:blip r:embed="rId5"/>
                <a:stretch>
                  <a:fillRect l="-1687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BD.59_1#c987f5559?htil=7&amp;vop=1&amp;pid=88142e2e7&amp;color=0,0,0&amp;vtp=1&amp;bbb=1&amp;hb=1&amp;hs=1"/>
              <p:cNvSpPr/>
              <p:nvPr/>
            </p:nvSpPr>
            <p:spPr>
              <a:xfrm>
                <a:off x="832104" y="2812590"/>
                <a:ext cx="8677656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①实验开始及整个过程中均需通入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，其目的是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5_BD.59_1#c987f5559?htil=7&amp;vop=1&amp;pid=88142e2e7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12590"/>
                <a:ext cx="8677656" cy="838200"/>
              </a:xfrm>
              <a:prstGeom prst="rect">
                <a:avLst/>
              </a:prstGeom>
              <a:blipFill>
                <a:blip r:embed="rId6"/>
                <a:stretch>
                  <a:fillRect l="-1687" r="-1054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AN.60_1#c987f5559.blank?vop=1&amp;pid=88142e2e7&amp;color=0,0,0&amp;vpa=30&amp;vtp=1&amp;bbb=1&amp;hb=1"/>
              <p:cNvSpPr/>
              <p:nvPr/>
            </p:nvSpPr>
            <p:spPr>
              <a:xfrm>
                <a:off x="832104" y="2782110"/>
                <a:ext cx="8677656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排出装置内空气，使反应在无氧状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况下进行，防止生成的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被氧化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5_AN.60_1#c987f5559.blank?vop=1&amp;pid=88142e2e7&amp;color=0,0,0&amp;vpa=3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82110"/>
                <a:ext cx="8677656" cy="838200"/>
              </a:xfrm>
              <a:prstGeom prst="rect">
                <a:avLst/>
              </a:prstGeom>
              <a:blipFill>
                <a:blip r:embed="rId7"/>
                <a:stretch>
                  <a:fillRect l="-1687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_BD.61_1#6abb9d6a4?vop=1&amp;pid=88142e2e7&amp;color=0,0,0&amp;vtp=1&amp;bbb=1&amp;hs=1"/>
              <p:cNvSpPr/>
              <p:nvPr/>
            </p:nvSpPr>
            <p:spPr>
              <a:xfrm>
                <a:off x="832104" y="4374690"/>
                <a:ext cx="10533888" cy="901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②制备过程中温度需控制在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10∼45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，采用水浴加热的主要优点是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8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③为使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尽可能完全被还原，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加入三颈烧瓶中的反应液应控制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NaHSO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NaBH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5_BD.61_1#6abb9d6a4?vop=1&amp;pid=88142e2e7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374690"/>
                <a:ext cx="10533888" cy="901700"/>
              </a:xfrm>
              <a:prstGeom prst="rect">
                <a:avLst/>
              </a:prstGeom>
              <a:blipFill>
                <a:blip r:embed="rId8"/>
                <a:stretch>
                  <a:fillRect l="-1389" b="-87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5_AN.62_1#6abb9d6a4.blank?vop=1&amp;pid=88142e2e7&amp;color=0,0,0&amp;vpa=31&amp;vtp=1&amp;bbb=1"/>
          <p:cNvSpPr/>
          <p:nvPr/>
        </p:nvSpPr>
        <p:spPr>
          <a:xfrm>
            <a:off x="7608347" y="4344210"/>
            <a:ext cx="19954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使反应液均匀受热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5_AN.64_1#6abb9d6a4.blank?vop=1&amp;pid=88142e2e7&amp;color=0,0,0&amp;vpa=32&amp;vtp=1&amp;bbb=1"/>
              <p:cNvSpPr/>
              <p:nvPr/>
            </p:nvSpPr>
            <p:spPr>
              <a:xfrm>
                <a:off x="8585644" y="4853360"/>
                <a:ext cx="1708150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小于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8:1(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&lt;8)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11" name="QB_5_AN.64_1#6abb9d6a4.blank?vop=1&amp;pid=88142e2e7&amp;color=0,0,0&amp;vpa=3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5644" y="4853360"/>
                <a:ext cx="1708150" cy="292100"/>
              </a:xfrm>
              <a:prstGeom prst="rect">
                <a:avLst/>
              </a:prstGeom>
              <a:blipFill>
                <a:blip r:embed="rId9"/>
                <a:stretch>
                  <a:fillRect l="-4982" t="-27083" r="-2847" b="-4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  <p:bldP spid="11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65_1#cd20068b8?iti=2&amp;htil=8&amp;vop=1&amp;pid=d5b67a633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8915" y="1171440"/>
            <a:ext cx="3950208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BD.65_2#cd20068b8?iti=2&amp;htil=8&amp;vop=1&amp;pid=d5b67a633&amp;color=0,0,0&amp;vtp=1"/>
          <p:cNvSpPr/>
          <p:nvPr/>
        </p:nvSpPr>
        <p:spPr>
          <a:xfrm>
            <a:off x="9213525" y="3108952"/>
            <a:ext cx="280987" cy="767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乙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4_BD.65_3#cd20068b8?htil=8&amp;sp=1&amp;vop=1&amp;pid=d5b67a633&amp;color=0,0,0&amp;vtp=1&amp;bt=1&amp;bbb=1&amp;hb=1"/>
              <p:cNvSpPr/>
              <p:nvPr/>
            </p:nvSpPr>
            <p:spPr>
              <a:xfrm>
                <a:off x="832104" y="1080000"/>
                <a:ext cx="6446520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HCOONa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（夹持及加热仪器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略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）如图乙：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O_4_BD.65_3#cd20068b8?htil=8&amp;sp=1&amp;vop=1&amp;pid=d5b67a63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6446520" cy="838200"/>
              </a:xfrm>
              <a:prstGeom prst="rect">
                <a:avLst/>
              </a:prstGeom>
              <a:blipFill>
                <a:blip r:embed="rId4"/>
                <a:stretch>
                  <a:fillRect l="-2271" r="-568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BD.66_1#0e90b8fcc?htil=8&amp;vop=1&amp;pid=cd20068b8&amp;color=0,0,0&amp;vtp=1&amp;bbb=1&amp;hb=1"/>
              <p:cNvSpPr/>
              <p:nvPr/>
            </p:nvSpPr>
            <p:spPr>
              <a:xfrm>
                <a:off x="832104" y="1948990"/>
                <a:ext cx="6446520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烧瓶中发生反应的化学方程式为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5_BD.66_1#0e90b8fcc?htil=8&amp;vop=1&amp;pid=cd20068b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6446520" cy="838200"/>
              </a:xfrm>
              <a:prstGeom prst="rect">
                <a:avLst/>
              </a:prstGeom>
              <a:blipFill>
                <a:blip r:embed="rId5"/>
                <a:stretch>
                  <a:fillRect l="-2271" r="-1703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AN.67_1#0e90b8fcc.blank?vop=1&amp;pid=cd20068b8&amp;color=0,0,0&amp;vpa=33&amp;vtp=1&amp;bbb=1&amp;rh=23.75&amp;hb=1"/>
              <p:cNvSpPr/>
              <p:nvPr/>
            </p:nvSpPr>
            <p:spPr>
              <a:xfrm>
                <a:off x="832104" y="1910890"/>
                <a:ext cx="6446520" cy="8128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177"/>
                  </a:lnSpc>
                </a:pPr>
                <a:r>
                  <a:rPr lang="en-US" altLang="zh-CN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5_AN.67_1#0e90b8fcc.blank?vop=1&amp;pid=cd20068b8&amp;color=0,0,0&amp;vpa=33&amp;vtp=1&amp;bbb=1&amp;rh=23.75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10890"/>
                <a:ext cx="6446520" cy="812800"/>
              </a:xfrm>
              <a:prstGeom prst="rect">
                <a:avLst/>
              </a:prstGeom>
              <a:blipFill>
                <a:blip r:embed="rId6"/>
                <a:stretch>
                  <a:fillRect l="-95" b="-4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BD.68_1#ca3bc3e87?htil=8&amp;vop=1&amp;pid=cd20068b8&amp;color=0,0,0&amp;vtp=1&amp;bbb=1"/>
              <p:cNvSpPr/>
              <p:nvPr/>
            </p:nvSpPr>
            <p:spPr>
              <a:xfrm>
                <a:off x="832104" y="2812590"/>
                <a:ext cx="6446520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除杂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，适宜的试剂是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5_BD.68_1#ca3bc3e87?htil=8&amp;vop=1&amp;pid=cd20068b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12590"/>
                <a:ext cx="6446520" cy="469900"/>
              </a:xfrm>
              <a:prstGeom prst="rect">
                <a:avLst/>
              </a:prstGeom>
              <a:blipFill>
                <a:blip r:embed="rId7"/>
                <a:stretch>
                  <a:fillRect l="-2271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_AN.69_1#ca3bc3e87.blank?vop=1&amp;pid=cd20068b8&amp;color=0,0,0&amp;vpa=34&amp;vtp=1&amp;bbb=1"/>
              <p:cNvSpPr/>
              <p:nvPr/>
            </p:nvSpPr>
            <p:spPr>
              <a:xfrm>
                <a:off x="4544409" y="2844919"/>
                <a:ext cx="1873187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200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饱和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QB_5_AN.69_1#ca3bc3e87.blank?vop=1&amp;pid=cd20068b8&amp;color=0,0,0&amp;vpa=3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4409" y="2844919"/>
                <a:ext cx="1873187" cy="279400"/>
              </a:xfrm>
              <a:prstGeom prst="rect">
                <a:avLst/>
              </a:prstGeom>
              <a:blipFill>
                <a:blip r:embed="rId8"/>
                <a:stretch>
                  <a:fillRect l="-3571" t="-32609" r="-3247" b="-434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5_BD.70_1#ce516d476?htil=8&amp;sp=1&amp;vop=1&amp;pid=cd20068b8&amp;color=0,0,0&amp;vtp=1&amp;bbb=1&amp;hb=1"/>
              <p:cNvSpPr/>
              <p:nvPr/>
            </p:nvSpPr>
            <p:spPr>
              <a:xfrm>
                <a:off x="832104" y="3266615"/>
                <a:ext cx="6446520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中在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70∼83 ℃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并析出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，同时逸出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，该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反应的化学方程式为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的目的是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；利用反应后的浊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液分离提纯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需经过的操作为</a:t>
                </a:r>
                <a:r>
                  <a:rPr lang="en-US" altLang="zh-CN" sz="1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9" name="QB_5_BD.70_1#ce516d476?htil=8&amp;sp=1&amp;vop=1&amp;pid=cd20068b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66615"/>
                <a:ext cx="6446520" cy="2514600"/>
              </a:xfrm>
              <a:prstGeom prst="rect">
                <a:avLst/>
              </a:prstGeom>
              <a:blipFill>
                <a:blip r:embed="rId9"/>
                <a:stretch>
                  <a:fillRect l="-2271" r="-1798" b="-364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5_AN.71_1#ce516d476.blank?vop=1&amp;pid=cd20068b8&amp;color=0,0,0&amp;vpa=35&amp;vtp=1&amp;bbb=1&amp;hb=1"/>
              <p:cNvSpPr/>
              <p:nvPr/>
            </p:nvSpPr>
            <p:spPr>
              <a:xfrm>
                <a:off x="832104" y="3647615"/>
                <a:ext cx="6446520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286"/>
                  </a:lnSpc>
                </a:pPr>
                <a:r>
                  <a:rPr lang="en-US" altLang="zh-CN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HCOONa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+4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70∼83℃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5_AN.71_1#ce516d476.blank?vop=1&amp;pid=cd20068b8&amp;color=0,0,0&amp;vpa=35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47615"/>
                <a:ext cx="6446520" cy="838200"/>
              </a:xfrm>
              <a:prstGeom prst="rect">
                <a:avLst/>
              </a:prstGeom>
              <a:blipFill>
                <a:blip r:embed="rId10"/>
                <a:stretch>
                  <a:fillRect l="-1325" t="-362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5_AN.72_1#ce516d476.blank?vop=1&amp;pid=cd20068b8&amp;color=0,0,0&amp;vpa=36&amp;vtp=1&amp;bbb=1"/>
              <p:cNvSpPr/>
              <p:nvPr/>
            </p:nvSpPr>
            <p:spPr>
              <a:xfrm>
                <a:off x="2882298" y="4493435"/>
                <a:ext cx="2390267" cy="419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降低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的溶解度</a:t>
                </a:r>
                <a:endParaRPr lang="en-US" altLang="zh-C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QB_5_AN.72_1#ce516d476.blank?vop=1&amp;pid=cd20068b8&amp;color=0,0,0&amp;vpa=3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2298" y="4493435"/>
                <a:ext cx="2390267" cy="419100"/>
              </a:xfrm>
              <a:prstGeom prst="rect">
                <a:avLst/>
              </a:prstGeom>
              <a:blipFill>
                <a:blip r:embed="rId11"/>
                <a:stretch>
                  <a:fillRect l="-3061" r="-2806" b="-231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QB_5_AN.73_1#ce516d476.blank?vop=1&amp;pid=cd20068b8&amp;color=0,0,0&amp;vpa=37&amp;vtp=1&amp;bbb=1&amp;hb=1"/>
          <p:cNvSpPr/>
          <p:nvPr/>
        </p:nvSpPr>
        <p:spPr>
          <a:xfrm>
            <a:off x="832104" y="4912535"/>
            <a:ext cx="6446520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</a:t>
            </a:r>
            <a:r>
              <a:rPr lang="en-US" altLang="zh-CN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过滤</a:t>
            </a: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、洗涤、重结晶</a:t>
            </a:r>
            <a:r>
              <a:rPr lang="en-US" altLang="zh-CN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、过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滤</a:t>
            </a: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、干燥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_1#78b12b3bb?vop=1&amp;pid=cf94229a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实验室中，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下列行为不符合安全要求的是(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3_AN.4_1#78b12b3bb.bracket?vop=1&amp;pid=cf94229ad&amp;color=0,0,0&amp;vpa=2&amp;vtp=1"/>
          <p:cNvSpPr/>
          <p:nvPr/>
        </p:nvSpPr>
        <p:spPr>
          <a:xfrm>
            <a:off x="5130260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sp>
        <p:nvSpPr>
          <p:cNvPr id="4" name="QC_3_BD.3_2#78b12b3bb.choices?vop=1&amp;pid=cf94229ad&amp;color=0,0,0&amp;vtp=1&amp;bbb=1"/>
          <p:cNvSpPr/>
          <p:nvPr/>
        </p:nvSpPr>
        <p:spPr>
          <a:xfrm>
            <a:off x="832104" y="1529771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熄灭酒精灯时，用灯帽盖灭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将实验剩余的钠直接放回原试剂瓶中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熄灭少量燃着的金属钠，用干燥的沙土覆盖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稀释浓硫酸时，将水沿盛有浓硫酸的烧杯内壁缓慢倒入并用玻璃棒不断搅拌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5_1#35dac1ce6?sp=1&amp;vop=1&amp;pid=cf94229a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下列对实验装置图的分析中错误的是(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QB_3_BD.5_2#35dac1ce6?colgroup=28,28&amp;vop=1&amp;pid=cf94229a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88460659"/>
                  </p:ext>
                </p:extLst>
              </p:nvPr>
            </p:nvGraphicFramePr>
            <p:xfrm>
              <a:off x="832104" y="1622425"/>
              <a:ext cx="10515600" cy="3231896"/>
            </p:xfrm>
            <a:graphic>
              <a:graphicData uri="http://schemas.openxmlformats.org/drawingml/2006/table">
                <a:tbl>
                  <a:tblPr/>
                  <a:tblGrid>
                    <a:gridCol w="5257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57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380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8000"/>
                            </a:lnSpc>
                          </a:pPr>
                          <a:r>
                            <a:rPr lang="en-US" altLang="zh-CN" sz="450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00"/>
                            </a:lnSpc>
                          </a:pPr>
                          <a:r>
                            <a:rPr lang="en-US" altLang="zh-CN" sz="565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A.用于鉴别纯碱与小苏打固体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B.充分光照后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量筒中液体酸性增强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6992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7900"/>
                            </a:lnSpc>
                          </a:pPr>
                          <a:r>
                            <a:rPr lang="en-US" altLang="zh-CN" sz="445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8200"/>
                            </a:lnSpc>
                          </a:pPr>
                          <a:r>
                            <a:rPr lang="en-US" altLang="zh-CN" sz="460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.证明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与水反应放热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D.用于制备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QB_3_BD.5_2#35dac1ce6?colgroup=28,28&amp;vop=1&amp;pid=cf94229ad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88460659"/>
                  </p:ext>
                </p:extLst>
              </p:nvPr>
            </p:nvGraphicFramePr>
            <p:xfrm>
              <a:off x="832104" y="1622425"/>
              <a:ext cx="10515600" cy="3231896"/>
            </p:xfrm>
            <a:graphic>
              <a:graphicData uri="http://schemas.openxmlformats.org/drawingml/2006/table">
                <a:tbl>
                  <a:tblPr/>
                  <a:tblGrid>
                    <a:gridCol w="5257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57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380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8000"/>
                            </a:lnSpc>
                          </a:pPr>
                          <a:r>
                            <a:rPr lang="en-US" altLang="zh-CN" sz="45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00"/>
                            </a:lnSpc>
                          </a:pPr>
                          <a:r>
                            <a:rPr lang="en-US" altLang="zh-CN" sz="56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A.用于鉴别纯碱与小苏打固体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B.充分光照后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量筒中液体酸性增强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6992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7900"/>
                            </a:lnSpc>
                          </a:pPr>
                          <a:r>
                            <a:rPr lang="en-US" altLang="zh-CN" sz="445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8200"/>
                            </a:lnSpc>
                          </a:pPr>
                          <a:r>
                            <a:rPr lang="en-US" altLang="zh-CN" sz="4600" b="0" i="0" kern="0" spc="-9990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smtClean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6" t="-850000" r="-100232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116" t="-850000" r="-232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QB_3_BD.5_3#35dac1ce6.table_image?tii=1&amp;vop=1&amp;pid=cf94229ad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7480" y="1859915"/>
            <a:ext cx="1527048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B_3_BD.5_4#35dac1ce6.table_image?tii=2&amp;vop=1&amp;pid=cf94229ad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8180" y="1741043"/>
            <a:ext cx="841248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3" name="QB_3_BD.5_5#35dac1ce6.table_image?tii=3&amp;vop=1&amp;pid=cf94229ad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244" y="3480435"/>
            <a:ext cx="731520" cy="89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B_3_BD.5_6#35dac1ce6.table_image?tii=4&amp;vop=1&amp;pid=cf94229ad&amp;color=0,0,0&amp;tib=255,255,25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7596" y="3462147"/>
            <a:ext cx="1042416" cy="93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8" name="QB_3_AN.6_1#35dac1ce6.bracket?vop=1&amp;pid=cf94229ad&amp;color=0,0,0&amp;vpa=3&amp;vtp=1"/>
          <p:cNvSpPr/>
          <p:nvPr/>
        </p:nvSpPr>
        <p:spPr>
          <a:xfrm>
            <a:off x="4558760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7_1#815195d4d?vop=1&amp;pid=cf94229a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下列有关物质的性质与用途均正确，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且具有对应关系的是(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3_AN.8_1#815195d4d.bracket?vop=1&amp;pid=cf94229ad&amp;color=0,0,0&amp;vpa=4&amp;vtp=1"/>
          <p:cNvSpPr/>
          <p:nvPr/>
        </p:nvSpPr>
        <p:spPr>
          <a:xfrm>
            <a:off x="6730461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7_2#815195d4d.choices?vop=1&amp;pid=cf94229ad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具有氧化性，可用作红酒的添加剂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属于碱性氧化物，可用于涂料的红色颜料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苏打受热易分解，可用作治疗胃酸过多的药物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具有强氧化性，可用作棉、麻和纸张的漂白剂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7_2#815195d4d.choices?vop=1&amp;pid=cf94229a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9_1#658116e88?sp=1&amp;vop=1&amp;pid=cf94229ad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在一定温度和压强下，分别用质量均为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四种气体吹出的气球体积大小不同，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下列说法中正确的是(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3_BD.9_1#658116e88?sp=1&amp;vop=1&amp;pid=cf94229a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042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10_1#658116e88.bracket?vop=1&amp;pid=cf94229ad&amp;color=0,0,0&amp;vpa=5&amp;vtp=1"/>
          <p:cNvSpPr/>
          <p:nvPr/>
        </p:nvSpPr>
        <p:spPr>
          <a:xfrm>
            <a:off x="3072861" y="15067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p:pic>
        <p:nvPicPr>
          <p:cNvPr id="4" name="QC_3_BD.9_2#658116e88?vop=1&amp;pid=cf94229ad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2272" y="2041644"/>
            <a:ext cx="3273552" cy="108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3_BD.9_3#658116e88.choices?vop=1&amp;pid=cf94229ad&amp;color=0,0,0&amp;vtp=1&amp;bbb=1"/>
              <p:cNvSpPr/>
              <p:nvPr/>
            </p:nvSpPr>
            <p:spPr>
              <a:xfrm>
                <a:off x="832104" y="3260844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气球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②中装的是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气球①和③中气体分子数相等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气球①和④中气体物质的量之比为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4:1</m:t>
                    </m:r>
                  </m:oMath>
                </a14:m>
                <a:r>
                  <a:rPr lang="en-US" altLang="zh-CN" sz="1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气球③和④中气体密度之比为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5" name="QC_3_BD.9_3#658116e88.choices?vop=1&amp;pid=cf94229a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60844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11_1#80acdd21f?vop=1&amp;pid=cf94229ad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表示阿伏加德罗常数的值，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下列叙述正确的是(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QC_3_BD.11_1#80acdd21f?vop=1&amp;pid=cf94229a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12_1#80acdd21f.bracket?vop=1&amp;pid=cf94229ad&amp;color=0,0,0&amp;vpa=6&amp;vtp=1"/>
          <p:cNvSpPr/>
          <p:nvPr/>
        </p:nvSpPr>
        <p:spPr>
          <a:xfrm>
            <a:off x="6089110" y="1075817"/>
            <a:ext cx="31273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11_2#80acdd21f.choices?vop=1&amp;pid=cf94229ad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2.3 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完全反应，反应中转移的电子数介于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之间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0.5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溶液中含氢原子数为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的混合气体中含有的原子数为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9.2 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与含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的稀盐酸充分反应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，所得溶液中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的个数为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11_2#80acdd21f.choices?vop=1&amp;pid=cf94229a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3_BD.13_1#99694fa8d?vop=1&amp;pid=cf94229ad&amp;color=0,0,0&amp;vtp=1&amp;bt=1&amp;bbb=1&amp;hb=1"/>
              <p:cNvSpPr/>
              <p:nvPr/>
            </p:nvSpPr>
            <p:spPr>
              <a:xfrm>
                <a:off x="832104" y="1080000"/>
                <a:ext cx="10533888" cy="914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KBr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浓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</m:e>
                    </m:d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KBrO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下列说法正确的是(</a:t>
                </a:r>
                <a:r>
                  <a:rPr lang="en-US" altLang="zh-CN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QC_3_BD.13_1#99694fa8d?vop=1&amp;pid=cf94229a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914400"/>
              </a:xfrm>
              <a:prstGeom prst="rect">
                <a:avLst/>
              </a:prstGeom>
              <a:blipFill>
                <a:blip r:embed="rId3"/>
                <a:stretch>
                  <a:fillRect l="-1389" b="-9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14_1#99694fa8d.bracket?vop=1&amp;pid=cf94229ad&amp;color=0,0,0&amp;vpa=7&amp;vtp=1"/>
          <p:cNvSpPr/>
          <p:nvPr/>
        </p:nvSpPr>
        <p:spPr>
          <a:xfrm>
            <a:off x="6366669" y="1541963"/>
            <a:ext cx="331788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B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13_2#99694fa8d.choices?vop=1&amp;pid=cf94229ad&amp;color=0,0,0&amp;vtp=1&amp;bbb=1"/>
              <p:cNvSpPr/>
              <p:nvPr/>
            </p:nvSpPr>
            <p:spPr>
              <a:xfrm>
                <a:off x="832104" y="1990843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上述三个反应都有单质生成，所以都是置换反应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氧化性由强到弱顺序为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KBrO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反应②中氧化剂和还原剂的物质的量之比为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反应③中若有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还原剂参加反应，则氧化剂得到电子的物质的量为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13_2#99694fa8d.choices?vop=1&amp;pid=cf94229a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90843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15_1#103e99ae4?vop=1&amp;pid=cf94229a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下列反应的离子方程式中，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书写正确的是(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3_AN.16_1#103e99ae4.bracket?vop=1&amp;pid=cf94229ad&amp;color=0,0,0&amp;vpa=8&amp;vtp=1"/>
          <p:cNvSpPr/>
          <p:nvPr/>
        </p:nvSpPr>
        <p:spPr>
          <a:xfrm>
            <a:off x="5130260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3_BD.15_2#103e99ae4.choices?vop=1&amp;pid=cf94229ad&amp;color=0,0,0&amp;vtp=1&amp;bbb=1"/>
              <p:cNvSpPr/>
              <p:nvPr/>
            </p:nvSpPr>
            <p:spPr>
              <a:xfrm>
                <a:off x="832104" y="1495425"/>
                <a:ext cx="10533888" cy="1828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钠跟水反应：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向氢氧化钠溶液中通入足量的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向稀硫酸中加入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4" name="QC_3_BD.15_2#103e99ae4.choices?vop=1&amp;pid=cf94229a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10533888" cy="1828800"/>
              </a:xfrm>
              <a:prstGeom prst="rect">
                <a:avLst/>
              </a:prstGeom>
              <a:blipFill>
                <a:blip r:embed="rId3"/>
                <a:stretch>
                  <a:fillRect l="-1389" b="-4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1445</Words>
  <Application>Microsoft Office PowerPoint</Application>
  <PresentationFormat>宽屏</PresentationFormat>
  <Paragraphs>232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 (正文)</vt:lpstr>
      <vt:lpstr>SimHei</vt:lpstr>
      <vt:lpstr>SimSun</vt:lpstr>
      <vt:lpstr>微软雅黑</vt:lpstr>
      <vt:lpstr>Arial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3</cp:revision>
  <dcterms:created xsi:type="dcterms:W3CDTF">2025-05-14T15:06:51Z</dcterms:created>
  <dcterms:modified xsi:type="dcterms:W3CDTF">2025-05-14T15:14:47Z</dcterms:modified>
  <cp:category/>
  <cp:contentStatus/>
</cp:coreProperties>
</file>