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262" autoAdjust="0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10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4146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c93a8eb73f25356505#tid=68243d931342730009936a3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08" y="283464"/>
            <a:ext cx="2697480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21208" y="283464"/>
            <a:ext cx="2697480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1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3_BD.55_1#89201e2ad?sp=1&amp;vop=1&amp;pid=176864231&amp;color=0,0,0&amp;mp=1&amp;vtp=1&amp;bt=1&amp;bbb=1"/>
              <p:cNvSpPr/>
              <p:nvPr/>
            </p:nvSpPr>
            <p:spPr>
              <a:xfrm>
                <a:off x="832104" y="1078992"/>
                <a:ext cx="1087120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（5）已知：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在不同温度时的溶解度如表所示。“操作Ⅰ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过滤。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B_3_BD.55_1#89201e2ad?sp=1&amp;vop=1&amp;pid=176864231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871200" cy="469900"/>
              </a:xfrm>
              <a:prstGeom prst="rect">
                <a:avLst/>
              </a:prstGeom>
              <a:blipFill>
                <a:blip r:embed="rId3"/>
                <a:stretch>
                  <a:fillRect l="-1346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QB_3_BD.55_2#89201e2ad?colgroup=13,7,7,7,7,7&amp;vop=1&amp;pid=176864231&amp;color=0,0,0&amp;mp=1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7965972"/>
                  </p:ext>
                </p:extLst>
              </p:nvPr>
            </p:nvGraphicFramePr>
            <p:xfrm>
              <a:off x="832104" y="1622425"/>
              <a:ext cx="10479024" cy="1575689"/>
            </p:xfrm>
            <a:graphic>
              <a:graphicData uri="http://schemas.openxmlformats.org/drawingml/2006/table">
                <a:tbl>
                  <a:tblPr/>
                  <a:tblGrid>
                    <a:gridCol w="26151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893953">
                    <a:tc>
                      <a:txBody>
                        <a:bodyPr/>
                        <a:lstStyle/>
                        <a:p>
                          <a:pPr algn="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温度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溶解度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35.7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36.6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37.3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38.4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29.4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37.2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55.2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65.6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QB_3_BD.55_2#89201e2ad?colgroup=13,7,7,7,7,7&amp;vop=1&amp;pid=176864231&amp;color=0,0,0&amp;mp=1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7965972"/>
                  </p:ext>
                </p:extLst>
              </p:nvPr>
            </p:nvGraphicFramePr>
            <p:xfrm>
              <a:off x="832104" y="1622425"/>
              <a:ext cx="10479024" cy="1575689"/>
            </p:xfrm>
            <a:graphic>
              <a:graphicData uri="http://schemas.openxmlformats.org/drawingml/2006/table">
                <a:tbl>
                  <a:tblPr/>
                  <a:tblGrid>
                    <a:gridCol w="26151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7276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893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33" t="-680" r="-301399" b="-816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33" t="-264286" r="-301399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35.7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36.6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37.3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38.4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33" t="-364286" r="-301399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29.4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37.2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45.8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55.2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65.6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3_AN.56_1#89201e2ad.blank?vop=1&amp;pid=176864231&amp;color=0,0,0&amp;mp=1&amp;vpa=26&amp;vtp=1&amp;bbb=1"/>
          <p:cNvSpPr/>
          <p:nvPr/>
        </p:nvSpPr>
        <p:spPr>
          <a:xfrm>
            <a:off x="8209946" y="1037717"/>
            <a:ext cx="22240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蒸发浓缩、冷却结晶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3_BD.57_1#4100100d7?vop=1&amp;pid=176864231&amp;color=0,0,0&amp;vtp=1&amp;bbb=1&amp;hb=1"/>
              <p:cNvSpPr/>
              <p:nvPr/>
            </p:nvSpPr>
            <p:spPr>
              <a:xfrm>
                <a:off x="832104" y="333692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（6）制得的纯碱中含有少量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杂质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，检验其中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的操作和现象为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B_3_BD.57_1#4100100d7?vop=1&amp;pid=17686423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36925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r="-13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3_AN.58_1#4100100d7.blank?vop=1&amp;pid=176864231&amp;color=0,0,0&amp;vpa=27&amp;vtp=1&amp;bbb=1&amp;hb=1"/>
              <p:cNvSpPr/>
              <p:nvPr/>
            </p:nvSpPr>
            <p:spPr>
              <a:xfrm>
                <a:off x="832104" y="3298825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3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取少量样品溶于水，加稀硝酸至无</a:t>
                </a:r>
              </a:p>
              <a:p>
                <a:pPr latinLnBrk="1">
                  <a:lnSpc>
                    <a:spcPts val="3263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气泡产生后，再加入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溶液，若有白色沉淀产生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，则证明样品中含有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QB_3_AN.58_1#4100100d7.blank?vop=1&amp;pid=176864231&amp;color=0,0,0&amp;vpa=2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98825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1390" r="-29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QB_3_BD.55_2#89201e2ad?colgroup=13,7,7,7,7,7&amp;vop=1&amp;pid=176864231&amp;color=0,0,0&amp;mp=1&amp;vtp=1&amp;bbb=1&amp;tl=1"/>
          <p:cNvCxnSpPr/>
          <p:nvPr/>
        </p:nvCxnSpPr>
        <p:spPr>
          <a:xfrm>
            <a:off x="832104" y="1622425"/>
            <a:ext cx="1307592" cy="89395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QB_3_BD.55_2#89201e2ad?colgroup=13,7,7,7,7,7&amp;vop=1&amp;pid=176864231&amp;color=0,0,0&amp;mp=1&amp;vtp=1&amp;bbb=1&amp;tl=1"/>
          <p:cNvCxnSpPr/>
          <p:nvPr/>
        </p:nvCxnSpPr>
        <p:spPr>
          <a:xfrm>
            <a:off x="832104" y="1622425"/>
            <a:ext cx="2615184" cy="44697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2_BD.1_1#dc44a6f47?sp=1&amp;vop=1&amp;pid=ad3b9541e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溶液作蚀刻液可腐蚀铜箔电路板上不需要的铜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溶液共沉淀制备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有广泛用途的纳米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2_BD.1_1#dc44a6f47?sp=1&amp;vop=1&amp;pid=ad3b9541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74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2_BD.1_2#dc44a6f47?vop=1&amp;pid=ad3b9541e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.从蚀刻后的废液中回收金属铜并实现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循环使用的流程如图甲。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2_BD.1_2#dc44a6f47?vop=1&amp;pid=ad3b9541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2_BD.1_3#dc44a6f47?iti=1&amp;htil=1&amp;vop=1&amp;pid=ad3b9541e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196" y="2498844"/>
            <a:ext cx="3906462" cy="163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2_BD.1_4#dc44a6f47?iti=1&amp;htil=1&amp;vop=1&amp;pid=ad3b9541e&amp;color=0,0,0&amp;vtp=1"/>
          <p:cNvSpPr/>
          <p:nvPr/>
        </p:nvSpPr>
        <p:spPr>
          <a:xfrm>
            <a:off x="9321439" y="4414999"/>
            <a:ext cx="280988" cy="4346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3_BD.2_1#e3700398f?htil=1&amp;vop=1&amp;pid=dc44a6f47&amp;color=0,0,0&amp;vtp=1&amp;bbb=1&amp;hb=1"/>
              <p:cNvSpPr/>
              <p:nvPr/>
            </p:nvSpPr>
            <p:spPr>
              <a:xfrm>
                <a:off x="832104" y="2406190"/>
                <a:ext cx="617220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（1）检验“过滤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”后的滤液中是否含有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的试剂为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填名称）。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3_BD.2_1#e3700398f?htil=1&amp;vop=1&amp;pid=dc44a6f4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06190"/>
                <a:ext cx="6172200" cy="838200"/>
              </a:xfrm>
              <a:prstGeom prst="rect">
                <a:avLst/>
              </a:prstGeom>
              <a:blipFill>
                <a:blip r:embed="rId6"/>
                <a:stretch>
                  <a:fillRect l="-2372" r="-1186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3_AN.3_1#e3700398f.blank?vop=1&amp;pid=dc44a6f47&amp;color=0,0,0&amp;vpa=1&amp;vtp=1&amp;bbb=1&amp;hb=1"/>
          <p:cNvSpPr/>
          <p:nvPr/>
        </p:nvSpPr>
        <p:spPr>
          <a:xfrm>
            <a:off x="832104" y="2375710"/>
            <a:ext cx="6172200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硫氰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化钾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3_BD.4_1#0869f02af?htil=1&amp;vop=1&amp;pid=dc44a6f47&amp;color=0,0,0&amp;vtp=1&amp;bbb=1&amp;hb=1"/>
              <p:cNvSpPr/>
              <p:nvPr/>
            </p:nvSpPr>
            <p:spPr>
              <a:xfrm>
                <a:off x="832104" y="3269790"/>
                <a:ext cx="617220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）可在酸性环境中用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溶液实现“再生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”，发生反应的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离子方程式为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3_BD.4_1#0869f02af?htil=1&amp;vop=1&amp;pid=dc44a6f4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69790"/>
                <a:ext cx="6172200" cy="838200"/>
              </a:xfrm>
              <a:prstGeom prst="rect">
                <a:avLst/>
              </a:prstGeom>
              <a:blipFill>
                <a:blip r:embed="rId7"/>
                <a:stretch>
                  <a:fillRect l="-2372" r="-2075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3_AN.5_1#0869f02af.blank?vop=1&amp;pid=dc44a6f47&amp;color=0,0,0&amp;vpa=2&amp;vtp=1&amp;bbb=1&amp;rh=23.75"/>
              <p:cNvSpPr/>
              <p:nvPr/>
            </p:nvSpPr>
            <p:spPr>
              <a:xfrm>
                <a:off x="2208466" y="3713853"/>
                <a:ext cx="399307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3_AN.5_1#0869f02af.blank?vop=1&amp;pid=dc44a6f47&amp;color=0,0,0&amp;vpa=2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8466" y="3713853"/>
                <a:ext cx="3993071" cy="301625"/>
              </a:xfrm>
              <a:prstGeom prst="rect">
                <a:avLst/>
              </a:prstGeom>
              <a:blipFill>
                <a:blip r:embed="rId8"/>
                <a:stretch>
                  <a:fillRect l="-611" r="-763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3_BD.6_1#dcdfc4a51?htil=1&amp;vop=1&amp;pid=dc44a6f47&amp;color=0,0,0&amp;vtp=1&amp;bbb=1&amp;hb=1"/>
              <p:cNvSpPr/>
              <p:nvPr/>
            </p:nvSpPr>
            <p:spPr>
              <a:xfrm>
                <a:off x="832104" y="4133390"/>
                <a:ext cx="6172200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）不能用酸性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溶液检验“再生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”后的蚀刻液中是否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，原因是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用离子方程式表示）。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B_3_BD.6_1#dcdfc4a51?htil=1&amp;vop=1&amp;pid=dc44a6f4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133390"/>
                <a:ext cx="6172200" cy="1676400"/>
              </a:xfrm>
              <a:prstGeom prst="rect">
                <a:avLst/>
              </a:prstGeom>
              <a:blipFill>
                <a:blip r:embed="rId9"/>
                <a:stretch>
                  <a:fillRect l="-2372" r="-1482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3_AN.7_1#dcdfc4a51.blank?vop=1&amp;pid=dc44a6f47&amp;color=0,0,0&amp;vpa=3&amp;vtp=1&amp;bbb=1&amp;hb=1"/>
              <p:cNvSpPr/>
              <p:nvPr/>
            </p:nvSpPr>
            <p:spPr>
              <a:xfrm>
                <a:off x="832104" y="4514390"/>
                <a:ext cx="6172200" cy="9144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586"/>
                  </a:lnSpc>
                </a:pPr>
                <a:r>
                  <a:rPr lang="en-US" altLang="zh-CN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+10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+16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↑+8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3_AN.7_1#dcdfc4a51.blank?vop=1&amp;pid=dc44a6f47&amp;color=0,0,0&amp;vpa=3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14390"/>
                <a:ext cx="6172200" cy="914400"/>
              </a:xfrm>
              <a:prstGeom prst="rect">
                <a:avLst/>
              </a:prstGeom>
              <a:blipFill>
                <a:blip r:embed="rId10"/>
                <a:stretch>
                  <a:fillRect l="-13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1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5bb83d91f?iti=2&amp;htil=2&amp;pid=dc44a6f47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2796" y="1100630"/>
            <a:ext cx="3587099" cy="1199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P_3_BD#5bb83d91f?iti=2&amp;htil=2&amp;pid=dc44a6f47&amp;color=0,0,0&amp;vtp=1"/>
          <p:cNvSpPr/>
          <p:nvPr/>
        </p:nvSpPr>
        <p:spPr>
          <a:xfrm>
            <a:off x="9261982" y="2250940"/>
            <a:ext cx="280988" cy="4404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3_BD#5bb83d91f?htil=2&amp;pid=dc44a6f47&amp;color=0,0,0&amp;vtp=1&amp;bt=1&amp;bbb=1&amp;hb=1&amp;hs=1"/>
              <p:cNvSpPr/>
              <p:nvPr/>
            </p:nvSpPr>
            <p:spPr>
              <a:xfrm>
                <a:off x="832104" y="1092700"/>
                <a:ext cx="685800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作为一种多功能磁性材料，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在生产和生活中有广泛的应用。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共沉淀法是制备纳米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的重要方法，制备流程如图乙所示。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P_3_BD#5bb83d91f?htil=2&amp;pid=dc44a6f47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92700"/>
                <a:ext cx="6858000" cy="838200"/>
              </a:xfrm>
              <a:prstGeom prst="rect">
                <a:avLst/>
              </a:prstGeom>
              <a:blipFill>
                <a:blip r:embed="rId4"/>
                <a:stretch>
                  <a:fillRect l="-2133" r="-186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BD.8_1#27ef466ea?vop=1&amp;pid=dc44a6f47&amp;color=0,0,0&amp;vtp=1&amp;bbb=1&amp;hs=1"/>
              <p:cNvSpPr/>
              <p:nvPr/>
            </p:nvSpPr>
            <p:spPr>
              <a:xfrm>
                <a:off x="826007" y="3176856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（4）“共沉淀”时控制温度为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70∼80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，可采取的加热方法是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（5）“共沉淀”的离子方程式为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（6）“共沉淀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”时控制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的物质的量之比略大于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的原因是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（7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）检验纳米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洗涤干净的实验操作是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3_BD.8_1#27ef466ea?vop=1&amp;pid=dc44a6f47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007" y="3176856"/>
                <a:ext cx="10533888" cy="2514600"/>
              </a:xfrm>
              <a:prstGeom prst="rect">
                <a:avLst/>
              </a:prstGeom>
              <a:blipFill>
                <a:blip r:embed="rId5"/>
                <a:stretch>
                  <a:fillRect l="-1331" r="-868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9_1#27ef466ea.blank?vop=1&amp;pid=dc44a6f47&amp;color=0,0,0&amp;vpa=4&amp;vtp=1&amp;bbb=1"/>
              <p:cNvSpPr/>
              <p:nvPr/>
            </p:nvSpPr>
            <p:spPr>
              <a:xfrm>
                <a:off x="7265701" y="3219726"/>
                <a:ext cx="21367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70∼80 ℃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水浴加热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3_AN.9_1#27ef466ea.blank?vop=1&amp;pid=dc44a6f47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5701" y="3219726"/>
                <a:ext cx="2136775" cy="279400"/>
              </a:xfrm>
              <a:prstGeom prst="rect">
                <a:avLst/>
              </a:prstGeom>
              <a:blipFill>
                <a:blip r:embed="rId6"/>
                <a:stretch>
                  <a:fillRect l="-286" t="-32609" r="-3143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3_AN.11_1#27ef466ea.blank?vop=1&amp;pid=dc44a6f47&amp;color=0,0,0&amp;vpa=5&amp;vtp=1&amp;bbb=1&amp;rh=26.84"/>
              <p:cNvSpPr/>
              <p:nvPr/>
            </p:nvSpPr>
            <p:spPr>
              <a:xfrm>
                <a:off x="4189919" y="3617236"/>
                <a:ext cx="4632833" cy="34086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+8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70∼80℃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↓+4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3_AN.11_1#27ef466ea.blank?vop=1&amp;pid=dc44a6f47&amp;color=0,0,0&amp;vpa=5&amp;vtp=1&amp;bbb=1&amp;rh=26.8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9919" y="3617236"/>
                <a:ext cx="4632833" cy="340868"/>
              </a:xfrm>
              <a:prstGeom prst="rect">
                <a:avLst/>
              </a:prstGeom>
              <a:blipFill>
                <a:blip r:embed="rId7"/>
                <a:stretch>
                  <a:fillRect l="-526" t="-16071" r="-658" b="-125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3_AN.13_1#27ef466ea.blank?vop=1&amp;pid=dc44a6f47&amp;color=0,0,0&amp;vpa=6&amp;vtp=1&amp;bbb=1&amp;hb=1"/>
          <p:cNvSpPr/>
          <p:nvPr/>
        </p:nvSpPr>
        <p:spPr>
          <a:xfrm>
            <a:off x="826007" y="3984576"/>
            <a:ext cx="10531904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反应过程中部分亚铁离子会被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氧气氧化为铁离子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3_AN.15_1#27ef466ea.blank?vop=1&amp;pid=dc44a6f47&amp;color=0,0,0&amp;vpa=7&amp;vtp=1&amp;bbb=1&amp;hb=1"/>
              <p:cNvSpPr/>
              <p:nvPr/>
            </p:nvSpPr>
            <p:spPr>
              <a:xfrm>
                <a:off x="826007" y="482277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取最后一次洗涤液于试管中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，先加入稀硝酸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，再加入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，若没有出现白色沉淀，说明洗涤干净，若出现白色沉淀，说明没有洗涤干净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QB_3_AN.15_1#27ef466ea.blank?vop=1&amp;pid=dc44a6f47&amp;color=0,0,0&amp;vpa=7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007" y="4822776"/>
                <a:ext cx="10531904" cy="838200"/>
              </a:xfrm>
              <a:prstGeom prst="rect">
                <a:avLst/>
              </a:prstGeom>
              <a:blipFill>
                <a:blip r:embed="rId8"/>
                <a:stretch>
                  <a:fillRect l="-1331" r="-34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2_BD.16_1#72c300ce6?iti=3&amp;htil=3&amp;vop=1&amp;pid=ad3b9541e&amp;color=0,0,0&amp;tib=255,255,255&amp;vtp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9218" y="1171440"/>
            <a:ext cx="4532822" cy="1358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2_BD.16_2#72c300ce6?iti=3&amp;htil=3&amp;vop=1&amp;pid=ad3b9541e&amp;color=0,0,0&amp;vtp=1"/>
          <p:cNvSpPr/>
          <p:nvPr/>
        </p:nvSpPr>
        <p:spPr>
          <a:xfrm>
            <a:off x="8774283" y="2608945"/>
            <a:ext cx="280988" cy="3306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32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2_BD.16_3#72c300ce6?htil=3&amp;sp=1&amp;vop=1&amp;pid=ad3b9541e&amp;color=0,0,0&amp;vtp=1&amp;bt=1&amp;bbb=1&amp;hb=1&amp;hs=1"/>
              <p:cNvSpPr/>
              <p:nvPr/>
            </p:nvSpPr>
            <p:spPr>
              <a:xfrm>
                <a:off x="832104" y="1080000"/>
                <a:ext cx="5648209" cy="1104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亚氯酸钠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是一种杀菌漂白剂，可用于棉纺漂白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食品消毒等，消毒时自身被还原为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</a:t>
                </a:r>
              </a:p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体的一</a:t>
                </a: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种生产工艺如图甲所示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O_2_BD.16_3#72c300ce6?htil=3&amp;sp=1&amp;vop=1&amp;pid=ad3b9541e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5648209" cy="1104900"/>
              </a:xfrm>
              <a:prstGeom prst="rect">
                <a:avLst/>
              </a:prstGeom>
              <a:blipFill>
                <a:blip r:embed="rId4"/>
                <a:stretch>
                  <a:fillRect l="-2592" t="-2210" r="-3780" b="-99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2_BD.16_4#72c300ce6?htil=3&amp;vop=1&amp;pid=ad3b9541e&amp;color=0,0,0&amp;vtp=1&amp;bbb=1&amp;hb=1&amp;hs=1"/>
              <p:cNvSpPr/>
              <p:nvPr/>
            </p:nvSpPr>
            <p:spPr>
              <a:xfrm>
                <a:off x="832104" y="2202990"/>
                <a:ext cx="5943600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（沸点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浓度过高时易发生分解爆炸，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需用气体稀释至含量为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以下。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O_2_BD.16_4#72c300ce6?htil=3&amp;vop=1&amp;pid=ad3b9541e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202990"/>
                <a:ext cx="5943600" cy="736600"/>
              </a:xfrm>
              <a:prstGeom prst="rect">
                <a:avLst/>
              </a:prstGeom>
              <a:blipFill>
                <a:blip r:embed="rId5"/>
                <a:stretch>
                  <a:fillRect l="-2462" t="-3306" b="-148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3_BD.17_1#9ca817612?vop=1&amp;pid=72c300ce6&amp;color=0,0,0&amp;vtp=1&amp;bbb=1"/>
              <p:cNvSpPr/>
              <p:nvPr/>
            </p:nvSpPr>
            <p:spPr>
              <a:xfrm>
                <a:off x="832104" y="3265338"/>
                <a:ext cx="10533888" cy="39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1）“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发生器”中：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O_3_BD.17_1#9ca817612?vop=1&amp;pid=72c300ce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65338"/>
                <a:ext cx="10533888" cy="393700"/>
              </a:xfrm>
              <a:prstGeom prst="rect">
                <a:avLst/>
              </a:prstGeom>
              <a:blipFill>
                <a:blip r:embed="rId6"/>
                <a:stretch>
                  <a:fillRect l="-1389" t="-1563" b="-25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4_BD.18_1#a0e9a94f5?vop=1&amp;pid=9ca817612&amp;color=0,0,0&amp;vtp=1&amp;bbb=1"/>
              <p:cNvSpPr/>
              <p:nvPr/>
            </p:nvSpPr>
            <p:spPr>
              <a:xfrm>
                <a:off x="832104" y="3663991"/>
                <a:ext cx="10533888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，其离子方程式为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发生器中鼓入空气的目的是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4_BD.18_1#a0e9a94f5?vop=1&amp;pid=9ca81761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63991"/>
                <a:ext cx="10533888" cy="736600"/>
              </a:xfrm>
              <a:prstGeom prst="rect">
                <a:avLst/>
              </a:prstGeom>
              <a:blipFill>
                <a:blip r:embed="rId7"/>
                <a:stretch>
                  <a:fillRect l="-1389" t="-5785" b="-148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4_AN.19_1#a0e9a94f5.blank?vop=1&amp;pid=9ca817612&amp;color=0,0,0&amp;vpa=8&amp;vtp=1&amp;bbb=1&amp;rh=23.75"/>
              <p:cNvSpPr/>
              <p:nvPr/>
            </p:nvSpPr>
            <p:spPr>
              <a:xfrm>
                <a:off x="7478331" y="3637653"/>
                <a:ext cx="3142996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4_AN.19_1#a0e9a94f5.blank?vop=1&amp;pid=9ca817612&amp;color=0,0,0&amp;vpa=8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8331" y="3637653"/>
                <a:ext cx="3142996" cy="301625"/>
              </a:xfrm>
              <a:prstGeom prst="rect">
                <a:avLst/>
              </a:prstGeom>
              <a:blipFill>
                <a:blip r:embed="rId8"/>
                <a:stretch>
                  <a:fillRect l="-971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4_AN.21_1#a0e9a94f5.blank?vop=1&amp;pid=9ca817612&amp;color=0,0,0&amp;vpa=9&amp;vtp=1&amp;bbb=1"/>
              <p:cNvSpPr/>
              <p:nvPr/>
            </p:nvSpPr>
            <p:spPr>
              <a:xfrm>
                <a:off x="4268184" y="4034655"/>
                <a:ext cx="4270312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稀释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，防止其浓度过高发生分解爆炸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QB_4_AN.21_1#a0e9a94f5.blank?vop=1&amp;pid=9ca817612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184" y="4034655"/>
                <a:ext cx="4270312" cy="279400"/>
              </a:xfrm>
              <a:prstGeom prst="rect">
                <a:avLst/>
              </a:prstGeom>
              <a:blipFill>
                <a:blip r:embed="rId9"/>
                <a:stretch>
                  <a:fillRect l="-1569" t="-32609" r="-1569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O_3_BD.22_1#4cbb8a7ca?vop=1&amp;pid=72c300ce6&amp;color=0,0,0&amp;vtp=1&amp;bbb=1"/>
          <p:cNvSpPr/>
          <p:nvPr/>
        </p:nvSpPr>
        <p:spPr>
          <a:xfrm>
            <a:off x="832104" y="4442445"/>
            <a:ext cx="10533888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1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（2）“吸收塔”中：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4_BD.23_1#a975269c3?vop=1&amp;pid=4cbb8a7ca&amp;color=0,0,0&amp;vtp=1&amp;bbb=1"/>
              <p:cNvSpPr/>
              <p:nvPr/>
            </p:nvSpPr>
            <p:spPr>
              <a:xfrm>
                <a:off x="832104" y="4837343"/>
                <a:ext cx="10533888" cy="1104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填“作氧化剂”“作还原剂”或“既不作氧化剂，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也不作还原剂”）。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②吸收过程需控制温度在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 ℃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以下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，其目的是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（写两点）。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2" name="QB_4_BD.23_1#a975269c3?vop=1&amp;pid=4cbb8a7c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837343"/>
                <a:ext cx="10533888" cy="1104900"/>
              </a:xfrm>
              <a:prstGeom prst="rect">
                <a:avLst/>
              </a:prstGeom>
              <a:blipFill>
                <a:blip r:embed="rId10"/>
                <a:stretch>
                  <a:fillRect l="-1389" t="-3867" r="-752" b="-93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QB_4_AN.24_1#a975269c3.blank?vop=1&amp;pid=4cbb8a7ca&amp;color=0,0,0&amp;vpa=10&amp;vtp=1&amp;bbb=1"/>
          <p:cNvSpPr/>
          <p:nvPr/>
        </p:nvSpPr>
        <p:spPr>
          <a:xfrm>
            <a:off x="1585246" y="4805466"/>
            <a:ext cx="1081088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作还原剂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QB_4_AN.26_1#a975269c3.blank?vop=1&amp;pid=4cbb8a7ca&amp;color=0,0,0&amp;vpa=11&amp;vtp=1&amp;bbb=1&amp;hb=1"/>
              <p:cNvSpPr/>
              <p:nvPr/>
            </p:nvSpPr>
            <p:spPr>
              <a:xfrm>
                <a:off x="832104" y="5167543"/>
                <a:ext cx="10531904" cy="711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2768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液化、易被充分吸收［减少（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或防止）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分解；</a:t>
                </a:r>
              </a:p>
              <a:p>
                <a:pPr latinLnBrk="1">
                  <a:lnSpc>
                    <a:spcPts val="2768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防止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分解生成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，影响产品纯度，任写两点，合理即可］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QB_4_AN.26_1#a975269c3.blank?vop=1&amp;pid=4cbb8a7ca&amp;color=0,0,0&amp;vpa=11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167543"/>
                <a:ext cx="10531904" cy="711200"/>
              </a:xfrm>
              <a:prstGeom prst="rect">
                <a:avLst/>
              </a:prstGeom>
              <a:blipFill>
                <a:blip r:embed="rId11"/>
                <a:stretch>
                  <a:fillRect l="-1390" t="-4310" r="-3532" b="-155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QO_2_BD.16_4#72c300ce6?htil=3&amp;vop=1&amp;pid=ad3b9541e&amp;color=0,0,0&amp;vtp=1&amp;bbb=1&amp;hb=1&amp;hs=1"/>
              <p:cNvSpPr/>
              <p:nvPr/>
            </p:nvSpPr>
            <p:spPr>
              <a:xfrm>
                <a:off x="827992" y="2927144"/>
                <a:ext cx="10536017" cy="368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在温度高于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60 ℃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时易分解生成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6" name="QO_2_BD.16_4#72c300ce6?htil=3&amp;vop=1&amp;pid=ad3b9541e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2927144"/>
                <a:ext cx="10536017" cy="368300"/>
              </a:xfrm>
              <a:prstGeom prst="rect">
                <a:avLst/>
              </a:prstGeom>
              <a:blipFill>
                <a:blip r:embed="rId12"/>
                <a:stretch>
                  <a:fillRect l="-1100" t="-6557" b="-278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0" grpId="0" build="p" animBg="1"/>
      <p:bldP spid="13" grpId="0" build="p" animBg="1"/>
      <p:bldP spid="1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27_1#4317b2853?iti=4&amp;htil=4&amp;vop=1&amp;pid=72c300ce6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6574" y="1171440"/>
            <a:ext cx="2359152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3_BD.27_2#4317b2853?iti=4&amp;htil=4&amp;vop=1&amp;pid=72c300ce6&amp;color=0,0,0&amp;vtp=1"/>
          <p:cNvSpPr/>
          <p:nvPr/>
        </p:nvSpPr>
        <p:spPr>
          <a:xfrm>
            <a:off x="10005656" y="3516876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3_BD.27_3#4317b2853?htil=4&amp;sp=1&amp;vop=1&amp;pid=72c300ce6&amp;color=0,0,0&amp;vtp=1&amp;bt=1&amp;bbb=1&amp;hb=1"/>
              <p:cNvSpPr/>
              <p:nvPr/>
            </p:nvSpPr>
            <p:spPr>
              <a:xfrm>
                <a:off x="832104" y="1080000"/>
                <a:ext cx="8037576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（3）结晶：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溶解度曲线如图乙所示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溶液中获得无水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晶体的过程对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温度的控制要求较高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。具体操作：先减压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溶液加热到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，下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），浓缩至有晶膜出现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，再在常压下冷却至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结晶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，过滤，洗涤，干燥。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3_BD.27_3#4317b2853?htil=4&amp;sp=1&amp;vop=1&amp;pid=72c300ce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8037576" cy="1676400"/>
              </a:xfrm>
              <a:prstGeom prst="rect">
                <a:avLst/>
              </a:prstGeom>
              <a:blipFill>
                <a:blip r:embed="rId4"/>
                <a:stretch>
                  <a:fillRect l="-1821" r="-1897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3_AN.28_1#4317b2853.blank?vop=1&amp;pid=72c300ce6&amp;color=0,0,0&amp;vpa=12&amp;vtp=1&amp;bbb=1"/>
              <p:cNvSpPr/>
              <p:nvPr/>
            </p:nvSpPr>
            <p:spPr>
              <a:xfrm>
                <a:off x="7264591" y="1959284"/>
                <a:ext cx="2174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3_AN.28_1#4317b2853.blank?vop=1&amp;pid=72c300ce6&amp;color=0,0,0&amp;vpa=1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4591" y="1959284"/>
                <a:ext cx="217488" cy="279400"/>
              </a:xfrm>
              <a:prstGeom prst="rect">
                <a:avLst/>
              </a:prstGeom>
              <a:blipFill>
                <a:blip r:embed="rId5"/>
                <a:stretch>
                  <a:fillRect r="-57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3_AN.30_1#4317b2853.blank?vop=1&amp;pid=72c300ce6&amp;color=0,0,0&amp;vpa=13&amp;vtp=1&amp;bbb=1"/>
              <p:cNvSpPr/>
              <p:nvPr/>
            </p:nvSpPr>
            <p:spPr>
              <a:xfrm>
                <a:off x="5459666" y="2385242"/>
                <a:ext cx="2428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3_AN.30_1#4317b2853.blank?vop=1&amp;pid=72c300ce6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9666" y="2385242"/>
                <a:ext cx="242888" cy="279400"/>
              </a:xfrm>
              <a:prstGeom prst="rect">
                <a:avLst/>
              </a:prstGeom>
              <a:blipFill>
                <a:blip r:embed="rId6"/>
                <a:stretch>
                  <a:fillRect l="-12821" r="-12821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3_BD.29_1#4317b2853?htil=4&amp;vop=1&amp;pid=72c300ce6&amp;color=0,0,0&amp;vtp=1&amp;bbb=1"/>
              <p:cNvSpPr/>
              <p:nvPr/>
            </p:nvSpPr>
            <p:spPr>
              <a:xfrm>
                <a:off x="832104" y="2761790"/>
                <a:ext cx="8037576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120388" algn="l"/>
                  </a:tabLst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.略低于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38 ℃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.略高于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38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120388" algn="l"/>
                  </a:tabLst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.略低于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60 ℃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.略高于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3_BD.29_1#4317b2853?htil=4&amp;vop=1&amp;pid=72c300ce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61790"/>
                <a:ext cx="8037576" cy="838200"/>
              </a:xfrm>
              <a:prstGeom prst="rect">
                <a:avLst/>
              </a:prstGeom>
              <a:blipFill>
                <a:blip r:embed="rId7"/>
                <a:stretch>
                  <a:fillRect l="-75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2_BD.31_1#4054e915b?htil=5&amp;vop=1&amp;pid=ad3b9541e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4713" y="1171440"/>
            <a:ext cx="4270248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2_BD.31_2#4054e915b?htil=5&amp;sp=1&amp;vop=1&amp;pid=ad3b9541e&amp;color=0,0,0&amp;vtp=1&amp;bt=1&amp;bbb=1&amp;hb=1&amp;hs=1"/>
              <p:cNvSpPr/>
              <p:nvPr/>
            </p:nvSpPr>
            <p:spPr>
              <a:xfrm>
                <a:off x="832104" y="1080000"/>
                <a:ext cx="612648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工业上由含铜废料（含有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）制备硝酸铜晶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体流程如图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2_BD.31_2#4054e915b?htil=5&amp;sp=1&amp;vop=1&amp;pid=ad3b9541e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6126480" cy="838200"/>
              </a:xfrm>
              <a:prstGeom prst="rect">
                <a:avLst/>
              </a:prstGeom>
              <a:blipFill>
                <a:blip r:embed="rId4"/>
                <a:stretch>
                  <a:fillRect l="-2388" r="-1194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3_BD.32_1#8ac626a3c?htil=5&amp;vop=1&amp;pid=4054e915b&amp;color=0,0,0&amp;vtp=1&amp;bbb=1&amp;hb=1&amp;hs=1"/>
              <p:cNvSpPr/>
              <p:nvPr/>
            </p:nvSpPr>
            <p:spPr>
              <a:xfrm>
                <a:off x="832104" y="1948990"/>
                <a:ext cx="612648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（1）写出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“焙烧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的反应的化学方程式：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3_BD.32_1#8ac626a3c?htil=5&amp;vop=1&amp;pid=4054e915b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6126480" cy="838200"/>
              </a:xfrm>
              <a:prstGeom prst="rect">
                <a:avLst/>
              </a:prstGeom>
              <a:blipFill>
                <a:blip r:embed="rId5"/>
                <a:stretch>
                  <a:fillRect l="-2388" r="-1592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3_AN.33_1#8ac626a3c.blank?vop=1&amp;pid=4054e915b&amp;color=0,0,0&amp;vpa=14&amp;vtp=1&amp;bbb=1&amp;rh=28.12504"/>
              <p:cNvSpPr/>
              <p:nvPr/>
            </p:nvSpPr>
            <p:spPr>
              <a:xfrm>
                <a:off x="836866" y="2372796"/>
                <a:ext cx="2974848" cy="35718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CuS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焙烧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3_AN.33_1#8ac626a3c.blank?vop=1&amp;pid=4054e915b&amp;color=0,0,0&amp;vpa=14&amp;vtp=1&amp;bbb=1&amp;rh=28.12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66" y="2372796"/>
                <a:ext cx="2974848" cy="357188"/>
              </a:xfrm>
              <a:prstGeom prst="rect">
                <a:avLst/>
              </a:prstGeom>
              <a:blipFill>
                <a:blip r:embed="rId6"/>
                <a:stretch>
                  <a:fillRect l="-820" t="-16949" b="-1186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3_BD.34_1#6bd081ce7?vop=1&amp;pid=4054e915b&amp;color=0,0,0&amp;vtp=1&amp;bbb=1&amp;hb=1&amp;hs=1"/>
              <p:cNvSpPr/>
              <p:nvPr/>
            </p:nvSpPr>
            <p:spPr>
              <a:xfrm>
                <a:off x="832104" y="281259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）图中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经转化生成的硫酸可用于“酸化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”，转化反应中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的物质的量之比为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填“酸性”或“碱性”）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氧化物。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（3）“过滤”所得的滤液中溶质的主要成分为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（4）“淘洗”步骤中加稀硫酸是为了除去“置换”后剩余的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单质。如何证明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元素已被“淘洗”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完全：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3_BD.34_1#6bd081ce7?vop=1&amp;pid=4054e915b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12590"/>
                <a:ext cx="10533888" cy="2095500"/>
              </a:xfrm>
              <a:prstGeom prst="rect">
                <a:avLst/>
              </a:prstGeom>
              <a:blipFill>
                <a:blip r:embed="rId7"/>
                <a:stretch>
                  <a:fillRect l="-1389" r="-4572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3_AN.35_1#6bd081ce7.blank?vop=1&amp;pid=4054e915b&amp;color=0,0,0&amp;vpa=15&amp;vtp=1&amp;bbb=1"/>
              <p:cNvSpPr/>
              <p:nvPr/>
            </p:nvSpPr>
            <p:spPr>
              <a:xfrm>
                <a:off x="9785414" y="2862000"/>
                <a:ext cx="469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3_AN.35_1#6bd081ce7.blank?vop=1&amp;pid=4054e915b&amp;color=0,0,0&amp;vpa=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85414" y="2862000"/>
                <a:ext cx="469900" cy="279400"/>
              </a:xfrm>
              <a:prstGeom prst="rect">
                <a:avLst/>
              </a:prstGeom>
              <a:blipFill>
                <a:blip r:embed="rId8"/>
                <a:stretch>
                  <a:fillRect l="-5195" r="-5195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3_AN.36_1#6bd081ce7.blank?vop=1&amp;pid=4054e915b&amp;color=0,0,0&amp;vpa=16&amp;vtp=1&amp;bbb=1"/>
          <p:cNvSpPr/>
          <p:nvPr/>
        </p:nvSpPr>
        <p:spPr>
          <a:xfrm>
            <a:off x="837660" y="3201210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酸性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3_AN.38_1#6bd081ce7.blank?vop=1&amp;pid=4054e915b&amp;color=0,0,0&amp;vpa=17&amp;vtp=1&amp;bbb=1"/>
              <p:cNvSpPr/>
              <p:nvPr/>
            </p:nvSpPr>
            <p:spPr>
              <a:xfrm>
                <a:off x="5580316" y="3700200"/>
                <a:ext cx="71907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3_AN.38_1#6bd081ce7.blank?vop=1&amp;pid=4054e915b&amp;color=0,0,0&amp;vpa=1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316" y="3700200"/>
                <a:ext cx="719074" cy="279400"/>
              </a:xfrm>
              <a:prstGeom prst="rect">
                <a:avLst/>
              </a:prstGeom>
              <a:blipFill>
                <a:blip r:embed="rId9"/>
                <a:stretch>
                  <a:fillRect l="-339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3_AN.40_1#6bd081ce7.blank?vop=1&amp;pid=4054e915b&amp;color=0,0,0&amp;vpa=18&amp;vtp=1&amp;bbb=1"/>
              <p:cNvSpPr/>
              <p:nvPr/>
            </p:nvSpPr>
            <p:spPr>
              <a:xfrm>
                <a:off x="863060" y="4538972"/>
                <a:ext cx="105378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取最后一次淘洗液，先加适量双氧水（或氯水），再滴几滴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溶液，若溶液不变红色，则已淘洗完全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QB_3_AN.40_1#6bd081ce7.blank?vop=1&amp;pid=4054e915b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060" y="4538972"/>
                <a:ext cx="10537825" cy="279400"/>
              </a:xfrm>
              <a:prstGeom prst="rect">
                <a:avLst/>
              </a:prstGeom>
              <a:blipFill>
                <a:blip r:embed="rId10"/>
                <a:stretch>
                  <a:fillRect l="-694" t="-33333" r="-694" b="-4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3_BD.41_1#c0f9dd2b4?vop=1&amp;pid=4054e915b&amp;color=0,0,0&amp;mp=1&amp;vtp=1&amp;bt=1&amp;bbb=1&amp;hb=1"/>
              <p:cNvSpPr/>
              <p:nvPr/>
            </p:nvSpPr>
            <p:spPr>
              <a:xfrm>
                <a:off x="832104" y="1080000"/>
                <a:ext cx="10533888" cy="182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（5）“反应”步骤中，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10%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溶液为氧化剂，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20%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溶液提供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可以避免污染性气体的产生。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写出该反应的离子方程式：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）某工厂用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上述工业含铜废料（铜元素质量分数为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80%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）制备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⋅3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，最终得到产品</a:t>
                </a:r>
              </a:p>
              <a:p>
                <a:pPr lvl="0"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kg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，产率为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2500" u="sng" kern="0" spc="-9990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（用含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的式子表示）。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3_BD.41_1#c0f9dd2b4?vop=1&amp;pid=4054e915b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828800"/>
              </a:xfrm>
              <a:prstGeom prst="rect">
                <a:avLst/>
              </a:prstGeom>
              <a:blipFill>
                <a:blip r:embed="rId3"/>
                <a:stretch>
                  <a:fillRect l="-1389" r="-1447" b="-3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3_AN.42_1#c0f9dd2b4.blank?vop=1&amp;pid=4054e915b&amp;color=0,0,0&amp;mp=1&amp;vpa=19&amp;vtp=1&amp;bbb=1&amp;rh=23.75"/>
              <p:cNvSpPr/>
              <p:nvPr/>
            </p:nvSpPr>
            <p:spPr>
              <a:xfrm>
                <a:off x="3630866" y="1512435"/>
                <a:ext cx="3556572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3_AN.42_1#c0f9dd2b4.blank?vop=1&amp;pid=4054e915b&amp;color=0,0,0&amp;mp=1&amp;vpa=19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0866" y="1512435"/>
                <a:ext cx="3556572" cy="301625"/>
              </a:xfrm>
              <a:prstGeom prst="rect">
                <a:avLst/>
              </a:prstGeom>
              <a:blipFill>
                <a:blip r:embed="rId4"/>
                <a:stretch>
                  <a:fillRect l="-858" r="-686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3_AN.44_1#c0f9dd2b4.blank?vop=1&amp;pid=4054e915b&amp;color=0,0,0&amp;vpa=20&amp;vtp=1&amp;bbb=1"/>
              <p:cNvSpPr/>
              <p:nvPr/>
            </p:nvSpPr>
            <p:spPr>
              <a:xfrm>
                <a:off x="2384615" y="2339332"/>
                <a:ext cx="1500759" cy="431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40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121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3_AN.44_1#c0f9dd2b4.blank?vop=1&amp;pid=4054e915b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4615" y="2339332"/>
                <a:ext cx="1500759" cy="431800"/>
              </a:xfrm>
              <a:prstGeom prst="rect">
                <a:avLst/>
              </a:prstGeom>
              <a:blipFill>
                <a:blip r:embed="rId5"/>
                <a:stretch>
                  <a:fillRect r="-2439" b="-98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2_BD.45_1#176864231?sp=1&amp;vop=1&amp;pid=ad3b9541e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历史上纯碱工业的发展经历了三个重要阶段。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.第一阶段是路布兰制碱法，流程如图甲：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3" name="QO_2_BD.45_2#176864231?iti=5&amp;vop=1&amp;pid=ad3b9541e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0895" y="2076315"/>
            <a:ext cx="5570209" cy="93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2_BD.45_3#176864231?iti=5&amp;vop=1&amp;pid=ad3b9541e&amp;color=0,0,0&amp;vtp=1"/>
          <p:cNvSpPr/>
          <p:nvPr/>
        </p:nvSpPr>
        <p:spPr>
          <a:xfrm>
            <a:off x="5955505" y="3049285"/>
            <a:ext cx="280987" cy="4306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BD.46_1#40ee0d482?vop=1&amp;pid=176864231&amp;color=0,0,0&amp;vtp=1&amp;bbb=1"/>
              <p:cNvSpPr/>
              <p:nvPr/>
            </p:nvSpPr>
            <p:spPr>
              <a:xfrm>
                <a:off x="832104" y="3885740"/>
                <a:ext cx="1087120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（1）第一步反应会产生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写出该反应的化学方程式：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（2）“加热融合”过程中还会产生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写出该反应的化学方程式：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3_BD.46_1#40ee0d482?vop=1&amp;pid=17686423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885740"/>
                <a:ext cx="10871200" cy="1257300"/>
              </a:xfrm>
              <a:prstGeom prst="rect">
                <a:avLst/>
              </a:prstGeom>
              <a:blipFill>
                <a:blip r:embed="rId4"/>
                <a:stretch>
                  <a:fillRect l="-1346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47_1#40ee0d482.blank?vop=1&amp;pid=176864231&amp;color=0,0,0&amp;vpa=21&amp;vtp=1&amp;bbb=1&amp;rh=26.9"/>
              <p:cNvSpPr/>
              <p:nvPr/>
            </p:nvSpPr>
            <p:spPr>
              <a:xfrm>
                <a:off x="7032878" y="3895082"/>
                <a:ext cx="4117404" cy="3416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47_1#40ee0d482.blank?vop=1&amp;pid=176864231&amp;color=0,0,0&amp;vpa=21&amp;vtp=1&amp;bbb=1&amp;rh=26.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878" y="3895082"/>
                <a:ext cx="4117404" cy="341630"/>
              </a:xfrm>
              <a:prstGeom prst="rect">
                <a:avLst/>
              </a:prstGeom>
              <a:blipFill>
                <a:blip r:embed="rId5"/>
                <a:stretch>
                  <a:fillRect l="-741" t="-17857" r="-741" b="-267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3_AN.49_1#40ee0d482.blank?vop=1&amp;pid=176864231&amp;color=0,0,0&amp;vpa=22&amp;vtp=1&amp;bbb=1&amp;rh=26.9&amp;hb=1"/>
              <p:cNvSpPr/>
              <p:nvPr/>
            </p:nvSpPr>
            <p:spPr>
              <a:xfrm>
                <a:off x="832104" y="4266740"/>
                <a:ext cx="10531904" cy="7620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2980"/>
                  </a:lnSpc>
                </a:pPr>
                <a:r>
                  <a:rPr lang="en-US" altLang="zh-CN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CaS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3_AN.49_1#40ee0d482.blank?vop=1&amp;pid=176864231&amp;color=0,0,0&amp;vpa=22&amp;vtp=1&amp;bbb=1&amp;rh=26.9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266740"/>
                <a:ext cx="10531904" cy="762000"/>
              </a:xfrm>
              <a:prstGeom prst="rect">
                <a:avLst/>
              </a:prstGeom>
              <a:blipFill>
                <a:blip r:embed="rId6"/>
                <a:stretch>
                  <a:fillRect l="-8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5a6a1da9c?iti=6&amp;htil=6&amp;pid=176864231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1899" y="1225296"/>
            <a:ext cx="4453128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P_3_BD#5a6a1da9c?iti=6&amp;htil=6&amp;pid=176864231&amp;color=0,0,0&amp;vtp=1"/>
          <p:cNvSpPr/>
          <p:nvPr/>
        </p:nvSpPr>
        <p:spPr>
          <a:xfrm>
            <a:off x="8957969" y="3354832"/>
            <a:ext cx="280988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4" name="P_3_BD#5a6a1da9c?htil=6&amp;pid=176864231&amp;color=0,0,0&amp;vtp=1&amp;bt=1&amp;bbb=1&amp;hb=1&amp;hs=1"/>
          <p:cNvSpPr/>
          <p:nvPr/>
        </p:nvSpPr>
        <p:spPr>
          <a:xfrm>
            <a:off x="832104" y="1078992"/>
            <a:ext cx="5943600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Ⅱ.第二、三阶段分别是索尔维制碱法和侯氏制碱法</a:t>
            </a:r>
            <a:r>
              <a:rPr lang="en-US" altLang="zh-CN" sz="18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，两种工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艺的差异之一在于对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“滤液”的处理方法不同，流程如图乙：</a:t>
            </a:r>
            <a:endParaRPr lang="en-US" altLang="zh-CN" spc="-5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3_BD.50_1#d18627624?vop=1&amp;pid=176864231&amp;color=0,0,0&amp;vtp=1&amp;bbb=1&amp;hb=1&amp;hs=1"/>
              <p:cNvSpPr/>
              <p:nvPr/>
            </p:nvSpPr>
            <p:spPr>
              <a:xfrm>
                <a:off x="832104" y="3806246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（3）向“饱和食盐水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”中先通入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（填“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”），再通入另一种气体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，可析出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固体，该反应的化学方程式为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（4）索尔维制碱法中能够循环利用的物质有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（填化学式）。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3_BD.50_1#d18627624?vop=1&amp;pid=176864231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806246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3_AN.51_1#d18627624.blank?vop=1&amp;pid=176864231&amp;color=0,0,0&amp;vpa=23&amp;vtp=1&amp;bbb=1"/>
              <p:cNvSpPr/>
              <p:nvPr/>
            </p:nvSpPr>
            <p:spPr>
              <a:xfrm>
                <a:off x="4183316" y="3855402"/>
                <a:ext cx="536512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3_AN.51_1#d18627624.blank?vop=1&amp;pid=176864231&amp;color=0,0,0&amp;vpa=2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3316" y="3855402"/>
                <a:ext cx="536512" cy="279400"/>
              </a:xfrm>
              <a:prstGeom prst="rect">
                <a:avLst/>
              </a:prstGeom>
              <a:blipFill>
                <a:blip r:embed="rId5"/>
                <a:stretch>
                  <a:fillRect l="-4545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3_AN.52_1#d18627624.blank?vop=1&amp;pid=176864231&amp;color=0,0,0&amp;vpa=24&amp;vtp=1&amp;bbb=1&amp;rh=23.75"/>
              <p:cNvSpPr/>
              <p:nvPr/>
            </p:nvSpPr>
            <p:spPr>
              <a:xfrm>
                <a:off x="3846766" y="4247769"/>
                <a:ext cx="4833620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3_AN.52_1#d18627624.blank?vop=1&amp;pid=176864231&amp;color=0,0,0&amp;vpa=24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6766" y="4247769"/>
                <a:ext cx="4833620" cy="301625"/>
              </a:xfrm>
              <a:prstGeom prst="rect">
                <a:avLst/>
              </a:prstGeom>
              <a:blipFill>
                <a:blip r:embed="rId6"/>
                <a:stretch>
                  <a:fillRect l="-631" r="-504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3_AN.54_1#d18627624.blank?vop=1&amp;pid=176864231&amp;color=0,0,0&amp;vpa=25&amp;vtp=1&amp;bbb=1"/>
              <p:cNvSpPr/>
              <p:nvPr/>
            </p:nvSpPr>
            <p:spPr>
              <a:xfrm>
                <a:off x="5364416" y="4687316"/>
                <a:ext cx="1149223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3_AN.54_1#d18627624.blank?vop=1&amp;pid=176864231&amp;color=0,0,0&amp;vpa=2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416" y="4687316"/>
                <a:ext cx="1149223" cy="292100"/>
              </a:xfrm>
              <a:prstGeom prst="rect">
                <a:avLst/>
              </a:prstGeom>
              <a:blipFill>
                <a:blip r:embed="rId7"/>
                <a:stretch>
                  <a:fillRect l="-2116" t="-27083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733</Words>
  <Application>Microsoft Office PowerPoint</Application>
  <PresentationFormat>宽屏</PresentationFormat>
  <Paragraphs>132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SimHei</vt:lpstr>
      <vt:lpstr>SimSun</vt:lpstr>
      <vt:lpstr>微软雅黑</vt:lpstr>
      <vt:lpstr>Arial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2025-05-14T15:05:25Z</dcterms:created>
  <dcterms:modified xsi:type="dcterms:W3CDTF">2025-05-14T15:12:01Z</dcterms:modified>
  <cp:category/>
  <cp:contentStatus/>
</cp:coreProperties>
</file>