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6448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50ae5d46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175ca149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5f5c9dc3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50ae5d46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2164dd3a8eb73f25356507#tid=68243adb1342730009936a29#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175ca149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5f5c9dc3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2.png"/><Relationship Id="rId5" Type="http://schemas.openxmlformats.org/officeDocument/2006/relationships/image" Target="../media/image18.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O_4_BD.5_1#eef7905f5?vop=1&amp;pid=50ae5d46f&amp;color=0,0,0&amp;vtp=1&amp;bt=1&amp;bbb=1&amp;h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氮元素是生物体的重要组成元素，同时氮的部分化合物也会引发环境污染，</a:t>
            </a:r>
            <a:r>
              <a:rPr lang="en-US" altLang="zh-CN" sz="1800" b="0" i="0">
                <a:solidFill>
                  <a:srgbClr val="000000"/>
                </a:solidFill>
                <a:latin typeface="微软雅黑" pitchFamily="34" charset="0"/>
                <a:ea typeface="微软雅黑" pitchFamily="34" charset="-122"/>
                <a:cs typeface="微软雅黑" pitchFamily="34" charset="-120"/>
              </a:rPr>
              <a:t>研究氮的转化对生产</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生活有重要价值</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Ⅰ</a:t>
            </a:r>
            <a:r>
              <a:rPr lang="en-US" altLang="zh-CN" b="0" i="0" dirty="0">
                <a:solidFill>
                  <a:srgbClr val="000000"/>
                </a:solidFill>
                <a:latin typeface="微软雅黑" pitchFamily="34" charset="0"/>
                <a:ea typeface="微软雅黑" pitchFamily="34" charset="-122"/>
                <a:cs typeface="微软雅黑" pitchFamily="34" charset="-120"/>
              </a:rPr>
              <a:t>.某工厂用氨制硝酸和铵盐的流程如图甲所示：</a:t>
            </a:r>
            <a:endParaRPr lang="en-US" altLang="zh-CN" dirty="0">
              <a:solidFill>
                <a:srgbClr val="000000"/>
              </a:solidFill>
            </a:endParaRPr>
          </a:p>
        </p:txBody>
      </p:sp>
      <p:pic>
        <p:nvPicPr>
          <p:cNvPr id="3" name="QO_4_BD.5_2#eef7905f5?vop=1&amp;pid=50ae5d46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71416" y="2448044"/>
            <a:ext cx="3255264" cy="16367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B_5_BD.6_1#f268479d1?vop=1&amp;pid=eef7905f5&amp;color=0,0,0&amp;vtp=1&amp;bbb=1"/>
          <p:cNvSpPr/>
          <p:nvPr/>
        </p:nvSpPr>
        <p:spPr>
          <a:xfrm>
            <a:off x="832104" y="4213344"/>
            <a:ext cx="10533888" cy="571500"/>
          </a:xfrm>
          <a:prstGeom prst="rect">
            <a:avLst/>
          </a:prstGeom>
          <a:noFill/>
          <a:ln/>
        </p:spPr>
        <p:txBody>
          <a:bodyPr wrap="none" lIns="0" tIns="0" rIns="0" bIns="0" rtlCol="0" anchor="t"/>
          <a:lstStyle/>
          <a:p>
            <a:pPr algn="l" latinLnBrk="1">
              <a:lnSpc>
                <a:spcPts val="4500"/>
              </a:lnSpc>
            </a:pP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设备</a:t>
            </a:r>
            <a:r>
              <a:rPr lang="en-US" altLang="zh-CN" sz="1800" b="0" i="0">
                <a:solidFill>
                  <a:srgbClr val="000000"/>
                </a:solidFill>
                <a:latin typeface="微软雅黑" pitchFamily="34" charset="0"/>
                <a:ea typeface="微软雅黑" pitchFamily="34" charset="-122"/>
                <a:cs typeface="微软雅黑" pitchFamily="34" charset="-120"/>
              </a:rPr>
              <a:t>1</a:t>
            </a:r>
            <a:r>
              <a:rPr lang="en-US" altLang="zh-CN" sz="1800" b="0" i="0" smtClean="0">
                <a:solidFill>
                  <a:srgbClr val="000000"/>
                </a:solidFill>
                <a:latin typeface="微软雅黑" pitchFamily="34" charset="0"/>
                <a:ea typeface="微软雅黑" pitchFamily="34" charset="-122"/>
                <a:cs typeface="微软雅黑" pitchFamily="34" charset="-120"/>
              </a:rPr>
              <a:t>中发生反应的化学方程式是</a:t>
            </a:r>
            <a:r>
              <a:rPr lang="en-US" altLang="zh-CN" sz="1800" i="0" smtClean="0">
                <a:solidFill>
                  <a:srgbClr val="000000"/>
                </a:solidFill>
                <a:latin typeface="SimSun" pitchFamily="34" charset="0"/>
                <a:ea typeface="SimSun" pitchFamily="34" charset="-122"/>
                <a:cs typeface="SimSun" pitchFamily="34" charset="-120"/>
              </a:rPr>
              <a:t>_</a:t>
            </a:r>
            <a:r>
              <a:rPr lang="en-US" altLang="zh-CN" sz="2550" b="0" i="0" u="sng" kern="0" spc="-99900" smtClean="0">
                <a:solidFill>
                  <a:srgbClr val="FF00FF"/>
                </a:solidFill>
                <a:latin typeface="SimSun" panose="02010600030101010101" pitchFamily="2" charset="-122"/>
                <a:ea typeface="微软雅黑" pitchFamily="34" charset="-122"/>
                <a:cs typeface="微软雅黑" pitchFamily="34" charset="-120"/>
              </a:rPr>
              <a:t> </a:t>
            </a:r>
            <a:r>
              <a:rPr lang="en-US" altLang="zh-CN" sz="1800" i="0" smtClean="0">
                <a:solidFill>
                  <a:srgbClr val="000000"/>
                </a:solidFill>
                <a:latin typeface="SimSun" pitchFamily="34" charset="0"/>
                <a:ea typeface="SimSun" pitchFamily="34" charset="-122"/>
                <a:cs typeface="SimSun" pitchFamily="34" charset="-120"/>
              </a:rPr>
              <a:t>___________________________</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5" name="QB_5_AN.7_1#f268479d1.blank?vop=1&amp;pid=eef7905f5&amp;color=0,0,0&amp;vpa=2&amp;vtp=1&amp;bbb=1&amp;rh=33.55"/>
              <p:cNvSpPr/>
              <p:nvPr/>
            </p:nvSpPr>
            <p:spPr>
              <a:xfrm>
                <a:off x="4888166" y="4257921"/>
                <a:ext cx="3173222" cy="426085"/>
              </a:xfrm>
              <a:prstGeom prst="rect">
                <a:avLst/>
              </a:prstGeom>
              <a:noFill/>
              <a:ln/>
            </p:spPr>
            <p:txBody>
              <a:bodyPr wrap="none" lIns="0" tIns="0" rIns="0" bIns="0" rtlCol="0" anchor="t"/>
              <a:lstStyle/>
              <a:p>
                <a:pPr algn="ctr" latinLnBrk="1">
                  <a:lnSpc>
                    <a:spcPts val="38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4</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FF0000"/>
                            </a:solidFill>
                            <a:latin typeface="Cambria Math" panose="02040503050406030204" pitchFamily="18" charset="0"/>
                          </a:rPr>
                        </m:ctrlPr>
                      </m:mPr>
                      <m:mr>
                        <m:e>
                          <m:r>
                            <a:rPr lang="en-US" altLang="zh-CN" b="0" baseline="-2000">
                              <a:solidFill>
                                <a:srgbClr val="FF0000"/>
                              </a:solidFill>
                              <a:latin typeface="Cambria Math" panose="02040503050406030204" pitchFamily="18" charset="0"/>
                            </a:rPr>
                            <m:t>催化剂</m:t>
                          </m:r>
                        </m:e>
                      </m:mr>
                      <m:mr>
                        <m:e>
                          <m:bar>
                            <m:barPr>
                              <m:pos m:val="top"/>
                              <m:ctrlPr>
                                <a:rPr lang="en-US" altLang="zh-CN" b="0" i="1" baseline="-8000">
                                  <a:solidFill>
                                    <a:srgbClr val="FF0000"/>
                                  </a:solidFill>
                                  <a:latin typeface="Cambria Math" panose="02040503050406030204" pitchFamily="18" charset="0"/>
                                </a:rPr>
                              </m:ctrlPr>
                            </m:barPr>
                            <m:e>
                              <m:bar>
                                <m:barPr>
                                  <m:pos m:val="top"/>
                                  <m:ctrlPr>
                                    <a:rPr lang="en-US" altLang="zh-CN" b="0" i="1" baseline="-2000">
                                      <a:solidFill>
                                        <a:srgbClr val="FF0000"/>
                                      </a:solidFill>
                                      <a:latin typeface="Cambria Math" panose="02040503050406030204" pitchFamily="18" charset="0"/>
                                    </a:rPr>
                                  </m:ctrlPr>
                                </m:barPr>
                                <m:e>
                                  <m:r>
                                    <a:rPr lang="en-US" altLang="zh-CN" b="0" baseline="-2000">
                                      <a:solidFill>
                                        <a:srgbClr val="FF0000"/>
                                      </a:solidFill>
                                      <a:latin typeface="Cambria Math" panose="02040503050406030204" pitchFamily="18" charset="0"/>
                                    </a:rPr>
                                    <m:t>   △   </m:t>
                                  </m:r>
                                </m:e>
                              </m:bar>
                            </m:e>
                          </m:ba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4</m:t>
                    </m:r>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NO</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+6</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5" name="QB_5_AN.7_1#f268479d1.blank?vop=1&amp;pid=eef7905f5&amp;color=0,0,0&amp;vpa=2&amp;vtp=1&amp;bbb=1&amp;rh=33.55"/>
              <p:cNvSpPr>
                <a:spLocks noRot="1" noChangeAspect="1" noMove="1" noResize="1" noEditPoints="1" noAdjustHandles="1" noChangeArrowheads="1" noChangeShapeType="1" noTextEdit="1"/>
              </p:cNvSpPr>
              <p:nvPr/>
            </p:nvSpPr>
            <p:spPr>
              <a:xfrm>
                <a:off x="4888166" y="4257921"/>
                <a:ext cx="3173222" cy="426085"/>
              </a:xfrm>
              <a:prstGeom prst="rect">
                <a:avLst/>
              </a:prstGeom>
              <a:blipFill>
                <a:blip r:embed="rId4"/>
                <a:stretch>
                  <a:fillRect b="-12857"/>
                </a:stretch>
              </a:blipFill>
              <a:ln/>
            </p:spPr>
            <p:txBody>
              <a:bodyPr/>
              <a:lstStyle/>
              <a:p>
                <a:r>
                  <a:rPr lang="zh-CN" altLang="en-US">
                    <a:noFill/>
                  </a:rPr>
                  <a:t> </a:t>
                </a:r>
              </a:p>
            </p:txBody>
          </p:sp>
        </mc:Fallback>
      </mc:AlternateContent>
      <p:pic>
        <p:nvPicPr>
          <p:cNvPr id="6" name="QB_5_AS.8_1#f268479d1?vop=1&amp;pid=eef7905f5&amp;color=0,0,0&amp;tib=255,255,255&amp;iip=3&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3566" y="4950841"/>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B_5_AS.8_1#f268479d1?vop=1&amp;pid=eef7905f5&amp;color=0,0,0&amp;vtp=1&amp;bbb=1"/>
              <p:cNvSpPr/>
              <p:nvPr/>
            </p:nvSpPr>
            <p:spPr>
              <a:xfrm>
                <a:off x="832104" y="4702675"/>
                <a:ext cx="10531904" cy="546100"/>
              </a:xfrm>
              <a:prstGeom prst="rect">
                <a:avLst/>
              </a:prstGeom>
              <a:noFill/>
              <a:ln/>
            </p:spPr>
            <p:txBody>
              <a:bodyPr wrap="none" lIns="0" tIns="0" rIns="0" bIns="0" rtlCol="0" anchor="t"/>
              <a:lstStyle/>
              <a:p>
                <a:pPr algn="l" latinLnBrk="1">
                  <a:lnSpc>
                    <a:spcPts val="4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设备</a:t>
                </a: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dirty="0">
                    <a:solidFill>
                      <a:srgbClr val="000000"/>
                    </a:solidFill>
                    <a:latin typeface="微软雅黑" pitchFamily="34" charset="0"/>
                    <a:ea typeface="楷体" pitchFamily="34" charset="-122"/>
                    <a:cs typeface="微软雅黑" pitchFamily="34" charset="-120"/>
                  </a:rPr>
                  <a:t>中氨气发生催化氧化反应生成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楷体" pitchFamily="34" charset="-122"/>
                    <a:cs typeface="微软雅黑" pitchFamily="34" charset="-120"/>
                  </a:rPr>
                  <a:t>和水</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化学方程式为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催化剂</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7" name="QB_5_AS.8_1#f268479d1?vop=1&amp;pid=eef7905f5&amp;color=0,0,0&amp;vtp=1&amp;bbb=1"/>
              <p:cNvSpPr>
                <a:spLocks noRot="1" noChangeAspect="1" noMove="1" noResize="1" noEditPoints="1" noAdjustHandles="1" noChangeArrowheads="1" noChangeShapeType="1" noTextEdit="1"/>
              </p:cNvSpPr>
              <p:nvPr/>
            </p:nvSpPr>
            <p:spPr>
              <a:xfrm>
                <a:off x="832104" y="4702675"/>
                <a:ext cx="10531904" cy="546100"/>
              </a:xfrm>
              <a:prstGeom prst="rect">
                <a:avLst/>
              </a:prstGeom>
              <a:blipFill>
                <a:blip r:embed="rId6"/>
                <a:stretch>
                  <a:fillRect r="-926" b="-6667"/>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B_5_BD.9_1#720d28c96?vop=1&amp;pid=eef7905f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同温同压下，理论上设备1与设备</a:t>
            </a:r>
            <a:r>
              <a:rPr lang="en-US" altLang="zh-CN" sz="1800" b="0" i="0">
                <a:solidFill>
                  <a:srgbClr val="000000"/>
                </a:solidFill>
                <a:latin typeface="微软雅黑" pitchFamily="34" charset="0"/>
                <a:ea typeface="微软雅黑" pitchFamily="34" charset="-122"/>
                <a:cs typeface="微软雅黑" pitchFamily="34" charset="-120"/>
              </a:rPr>
              <a:t>2</a:t>
            </a:r>
            <a:r>
              <a:rPr lang="en-US" altLang="zh-CN" sz="1800" b="0" i="0" smtClean="0">
                <a:solidFill>
                  <a:srgbClr val="000000"/>
                </a:solidFill>
                <a:latin typeface="微软雅黑" pitchFamily="34" charset="0"/>
                <a:ea typeface="微软雅黑" pitchFamily="34" charset="-122"/>
                <a:cs typeface="微软雅黑" pitchFamily="34" charset="-120"/>
              </a:rPr>
              <a:t>中消耗空气的体积比为</a:t>
            </a:r>
            <a:r>
              <a:rPr lang="en-US" altLang="zh-CN" sz="1800" i="0" smtClean="0">
                <a:solidFill>
                  <a:srgbClr val="000000"/>
                </a:solidFill>
                <a:latin typeface="SimSun" pitchFamily="34" charset="0"/>
                <a:ea typeface="SimSun" pitchFamily="34" charset="-122"/>
                <a:cs typeface="SimSun" pitchFamily="34" charset="-120"/>
              </a:rPr>
              <a:t>_____</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AlternateContent xmlns:mc="http://schemas.openxmlformats.org/markup-compatibility/2006">
        <mc:Choice xmlns:a14="http://schemas.microsoft.com/office/drawing/2010/main" Requires="a14">
          <p:sp>
            <p:nvSpPr>
              <p:cNvPr id="3" name="QB_5_AN.10_1#720d28c96.blank?vop=1&amp;pid=eef7905f5&amp;color=0,0,0&amp;vpa=3&amp;vtp=1&amp;bbb=1"/>
              <p:cNvSpPr/>
              <p:nvPr/>
            </p:nvSpPr>
            <p:spPr>
              <a:xfrm>
                <a:off x="7320217" y="1115123"/>
                <a:ext cx="520700" cy="279400"/>
              </a:xfrm>
              <a:prstGeom prst="rect">
                <a:avLst/>
              </a:prstGeom>
              <a:noFill/>
              <a:ln/>
            </p:spPr>
            <p:txBody>
              <a:bodyPr wrap="none" lIns="0" tIns="0" rIns="0" bIns="0" rtlCol="0" anchor="t"/>
              <a:lstStyle/>
              <a:p>
                <a:pPr algn="ctr" latinLnBrk="1">
                  <a:lnSpc>
                    <a:spcPts val="2200"/>
                  </a:lnSpc>
                </a:pP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5: 3</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3" name="QB_5_AN.10_1#720d28c96.blank?vop=1&amp;pid=eef7905f5&amp;color=0,0,0&amp;vpa=3&amp;vtp=1&amp;bbb=1"/>
              <p:cNvSpPr>
                <a:spLocks noRot="1" noChangeAspect="1" noMove="1" noResize="1" noEditPoints="1" noAdjustHandles="1" noChangeArrowheads="1" noChangeShapeType="1" noTextEdit="1"/>
              </p:cNvSpPr>
              <p:nvPr/>
            </p:nvSpPr>
            <p:spPr>
              <a:xfrm>
                <a:off x="7320217" y="1115123"/>
                <a:ext cx="520700" cy="279400"/>
              </a:xfrm>
              <a:prstGeom prst="rect">
                <a:avLst/>
              </a:prstGeom>
              <a:blipFill>
                <a:blip r:embed="rId3"/>
                <a:stretch>
                  <a:fillRect l="-5882" r="-3529" b="-434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S.11_1#720d28c96?vop=1&amp;pid=eef7905f5&amp;color=0,0,0&amp;vtp=1&amp;bbb=1&amp;hb=1"/>
              <p:cNvSpPr/>
              <p:nvPr/>
            </p:nvSpPr>
            <p:spPr>
              <a:xfrm>
                <a:off x="832104" y="1495425"/>
                <a:ext cx="10533888" cy="965200"/>
              </a:xfrm>
              <a:prstGeom prst="rect">
                <a:avLst/>
              </a:prstGeom>
              <a:noFill/>
              <a:ln/>
            </p:spPr>
            <p:txBody>
              <a:bodyPr wrap="none" lIns="0" tIns="0" rIns="0" bIns="0" rtlCol="0" anchor="t"/>
              <a:lstStyle/>
              <a:p>
                <a:pPr algn="l" latinLnBrk="1">
                  <a:lnSpc>
                    <a:spcPts val="4300"/>
                  </a:lnSpc>
                </a:pPr>
                <a:r>
                  <a:rPr lang="en-US" altLang="zh-CN" sz="1800" b="0" i="0" dirty="0">
                    <a:solidFill>
                      <a:srgbClr val="000000"/>
                    </a:solidFill>
                    <a:latin typeface="微软雅黑" pitchFamily="34" charset="0"/>
                    <a:ea typeface="楷体" pitchFamily="34" charset="-122"/>
                    <a:cs typeface="微软雅黑" pitchFamily="34" charset="-120"/>
                  </a:rPr>
                  <a:t>设备</a:t>
                </a:r>
                <a:r>
                  <a:rPr lang="en-US" altLang="zh-CN" sz="1800" b="0" i="0" dirty="0">
                    <a:solidFill>
                      <a:srgbClr val="000000"/>
                    </a:solidFill>
                    <a:latin typeface="微软雅黑" pitchFamily="34" charset="0"/>
                    <a:ea typeface="微软雅黑" pitchFamily="34" charset="-122"/>
                    <a:cs typeface="微软雅黑" pitchFamily="34" charset="-120"/>
                  </a:rPr>
                  <a:t>2</a:t>
                </a:r>
                <a:r>
                  <a:rPr lang="en-US" altLang="zh-CN" sz="1800" b="0" i="0" dirty="0">
                    <a:solidFill>
                      <a:srgbClr val="000000"/>
                    </a:solidFill>
                    <a:latin typeface="微软雅黑" pitchFamily="34" charset="0"/>
                    <a:ea typeface="楷体" pitchFamily="34" charset="-122"/>
                    <a:cs typeface="微软雅黑" pitchFamily="34" charset="-120"/>
                  </a:rPr>
                  <a:t>中反应为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4</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结合设备</a:t>
                </a:r>
                <a:r>
                  <a:rPr lang="en-US" altLang="zh-CN" sz="1800" b="0" i="0" dirty="0">
                    <a:solidFill>
                      <a:srgbClr val="000000"/>
                    </a:solidFill>
                    <a:latin typeface="微软雅黑" pitchFamily="34" charset="0"/>
                    <a:ea typeface="微软雅黑" pitchFamily="34" charset="-122"/>
                    <a:cs typeface="微软雅黑" pitchFamily="34" charset="-120"/>
                  </a:rPr>
                  <a:t>1</a:t>
                </a:r>
                <a:r>
                  <a:rPr lang="en-US" altLang="zh-CN" sz="1800" b="0" i="0" dirty="0">
                    <a:solidFill>
                      <a:srgbClr val="000000"/>
                    </a:solidFill>
                    <a:latin typeface="微软雅黑" pitchFamily="34" charset="0"/>
                    <a:ea typeface="楷体" pitchFamily="34" charset="-122"/>
                    <a:cs typeface="微软雅黑" pitchFamily="34" charset="-120"/>
                  </a:rPr>
                  <a:t>中</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+5</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催化剂</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楷体" pitchFamily="34" charset="-122"/>
                    <a:cs typeface="微软雅黑" pitchFamily="34" charset="-120"/>
                  </a:rPr>
                  <a:t>分析</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则同温</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同压下</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理论上设备</a:t>
                </a:r>
                <a:r>
                  <a:rPr lang="en-US" altLang="zh-CN" b="0" i="0" dirty="0">
                    <a:solidFill>
                      <a:srgbClr val="000000"/>
                    </a:solidFill>
                    <a:latin typeface="微软雅黑" pitchFamily="34" charset="0"/>
                    <a:ea typeface="微软雅黑" pitchFamily="34" charset="-122"/>
                    <a:cs typeface="微软雅黑" pitchFamily="34" charset="-120"/>
                  </a:rPr>
                  <a:t>1</a:t>
                </a:r>
                <a:r>
                  <a:rPr lang="en-US" altLang="zh-CN" b="0" i="0" dirty="0">
                    <a:solidFill>
                      <a:srgbClr val="000000"/>
                    </a:solidFill>
                    <a:latin typeface="微软雅黑" pitchFamily="34" charset="0"/>
                    <a:ea typeface="楷体" pitchFamily="34" charset="-122"/>
                    <a:cs typeface="微软雅黑" pitchFamily="34" charset="-120"/>
                  </a:rPr>
                  <a:t>与设备</a:t>
                </a:r>
                <a:r>
                  <a:rPr lang="en-US" altLang="zh-CN" b="0" i="0" dirty="0">
                    <a:solidFill>
                      <a:srgbClr val="000000"/>
                    </a:solidFill>
                    <a:latin typeface="微软雅黑" pitchFamily="34" charset="0"/>
                    <a:ea typeface="微软雅黑" pitchFamily="34" charset="-122"/>
                    <a:cs typeface="微软雅黑" pitchFamily="34" charset="-120"/>
                  </a:rPr>
                  <a:t>2</a:t>
                </a:r>
                <a:r>
                  <a:rPr lang="en-US" altLang="zh-CN" b="0" i="0" dirty="0">
                    <a:solidFill>
                      <a:srgbClr val="000000"/>
                    </a:solidFill>
                    <a:latin typeface="微软雅黑" pitchFamily="34" charset="0"/>
                    <a:ea typeface="楷体" pitchFamily="34" charset="-122"/>
                    <a:cs typeface="微软雅黑" pitchFamily="34" charset="-120"/>
                  </a:rPr>
                  <a:t>中消耗空气的体积比为</a:t>
                </a:r>
                <a14:m>
                  <m:oMath xmlns:m="http://schemas.openxmlformats.org/officeDocument/2006/math">
                    <m:r>
                      <a:rPr lang="en-US" altLang="zh-CN" b="0" i="0" dirty="0" smtClean="0">
                        <a:solidFill>
                          <a:srgbClr val="000000"/>
                        </a:solidFill>
                        <a:latin typeface="Cambria Math" panose="02040503050406030204" pitchFamily="18" charset="0"/>
                        <a:ea typeface="微软雅黑" pitchFamily="34" charset="-122"/>
                        <a:cs typeface="微软雅黑" pitchFamily="34" charset="-120"/>
                      </a:rPr>
                      <m:t>5: 3</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4" name="QB_5_AS.11_1#720d28c96?vop=1&amp;pid=eef7905f5&amp;color=0,0,0&amp;vtp=1&amp;bbb=1&amp;hb=1"/>
              <p:cNvSpPr>
                <a:spLocks noRot="1" noChangeAspect="1" noMove="1" noResize="1" noEditPoints="1" noAdjustHandles="1" noChangeArrowheads="1" noChangeShapeType="1" noTextEdit="1"/>
              </p:cNvSpPr>
              <p:nvPr/>
            </p:nvSpPr>
            <p:spPr>
              <a:xfrm>
                <a:off x="832104" y="1495425"/>
                <a:ext cx="10533888" cy="965200"/>
              </a:xfrm>
              <a:prstGeom prst="rect">
                <a:avLst/>
              </a:prstGeom>
              <a:blipFill>
                <a:blip r:embed="rId4"/>
                <a:stretch>
                  <a:fillRect l="-1389" r="-1042" b="-9434"/>
                </a:stretch>
              </a:blipFill>
              <a:ln/>
            </p:spPr>
            <p:txBody>
              <a:bodyPr/>
              <a:lstStyle/>
              <a:p>
                <a:r>
                  <a:rPr lang="zh-CN" altLang="en-US">
                    <a:noFill/>
                  </a:rPr>
                  <a:t> </a:t>
                </a:r>
              </a:p>
            </p:txBody>
          </p:sp>
        </mc:Fallback>
      </mc:AlternateContent>
      <p:sp>
        <p:nvSpPr>
          <p:cNvPr id="5" name="QB_5_BD.12_1#de419195e?vop=1&amp;pid=eef7905f5&amp;color=0,0,0&amp;vtp=1&amp;bbb=1"/>
          <p:cNvSpPr/>
          <p:nvPr/>
        </p:nvSpPr>
        <p:spPr>
          <a:xfrm>
            <a:off x="832104" y="2447925"/>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（3）</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设备</a:t>
            </a:r>
            <a:r>
              <a:rPr lang="en-US" altLang="zh-CN" sz="1800" b="0" i="0">
                <a:solidFill>
                  <a:srgbClr val="000000"/>
                </a:solidFill>
                <a:latin typeface="微软雅黑" pitchFamily="34" charset="0"/>
                <a:ea typeface="微软雅黑" pitchFamily="34" charset="-122"/>
                <a:cs typeface="微软雅黑" pitchFamily="34" charset="-120"/>
              </a:rPr>
              <a:t>3</a:t>
            </a:r>
            <a:r>
              <a:rPr lang="en-US" altLang="zh-CN" sz="1800" b="0" i="0" smtClean="0">
                <a:solidFill>
                  <a:srgbClr val="000000"/>
                </a:solidFill>
                <a:latin typeface="微软雅黑" pitchFamily="34" charset="0"/>
                <a:ea typeface="微软雅黑" pitchFamily="34" charset="-122"/>
                <a:cs typeface="微软雅黑" pitchFamily="34" charset="-120"/>
              </a:rPr>
              <a:t>中两种物质混合后的现象是</a:t>
            </a:r>
            <a:r>
              <a:rPr lang="en-US" altLang="zh-CN" sz="1800" i="0" smtClean="0">
                <a:solidFill>
                  <a:srgbClr val="000000"/>
                </a:solidFill>
                <a:latin typeface="SimSun" pitchFamily="34" charset="0"/>
                <a:ea typeface="SimSun" pitchFamily="34" charset="-122"/>
                <a:cs typeface="SimSun" pitchFamily="34" charset="-120"/>
              </a:rPr>
              <a:t>____________</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p:sp>
        <p:nvSpPr>
          <p:cNvPr id="6" name="QB_5_AN.13_1#de419195e.blank?vop=1&amp;pid=eef7905f5&amp;color=0,0,0&amp;vpa=4&amp;vtp=1&amp;bbb=1"/>
          <p:cNvSpPr/>
          <p:nvPr/>
        </p:nvSpPr>
        <p:spPr>
          <a:xfrm>
            <a:off x="4876260" y="2406650"/>
            <a:ext cx="1309688" cy="469900"/>
          </a:xfrm>
          <a:prstGeom prst="rect">
            <a:avLst/>
          </a:prstGeom>
          <a:noFill/>
          <a:ln/>
        </p:spPr>
        <p:txBody>
          <a:bodyPr wrap="none" lIns="0" tIns="0" rIns="0" bIns="0" rtlCol="0" anchor="t"/>
          <a:lstStyle/>
          <a:p>
            <a:pPr algn="ctr" latinLnBrk="1">
              <a:lnSpc>
                <a:spcPts val="3700"/>
              </a:lnSpc>
            </a:pPr>
            <a:r>
              <a:rPr lang="en-US" altLang="zh-CN" b="0" i="0" dirty="0">
                <a:solidFill>
                  <a:srgbClr val="FF0000"/>
                </a:solidFill>
                <a:latin typeface="微软雅黑" pitchFamily="34" charset="0"/>
                <a:ea typeface="微软雅黑" pitchFamily="34" charset="-122"/>
                <a:cs typeface="微软雅黑" pitchFamily="34" charset="-120"/>
              </a:rPr>
              <a:t>有白烟产生</a:t>
            </a:r>
            <a:endParaRPr lang="en-US" altLang="zh-CN" dirty="0">
              <a:solidFill>
                <a:srgbClr val="FF0000"/>
              </a:solidFill>
            </a:endParaRPr>
          </a:p>
        </p:txBody>
      </p:sp>
      <p:pic>
        <p:nvPicPr>
          <p:cNvPr id="7" name="QB_5_AS.14_1#de419195e?vop=1&amp;pid=eef7905f5&amp;color=0,0,0&amp;tib=255,255,255&amp;iip=4&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3566" y="3019298"/>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8" name="QB_5_AS.14_1#de419195e?vop=1&amp;pid=eef7905f5&amp;color=0,0,0&amp;vtp=1&amp;bbb=1"/>
          <p:cNvSpPr/>
          <p:nvPr/>
        </p:nvSpPr>
        <p:spPr>
          <a:xfrm>
            <a:off x="832104" y="2898196"/>
            <a:ext cx="10531904" cy="469900"/>
          </a:xfrm>
          <a:prstGeom prst="rect">
            <a:avLst/>
          </a:prstGeom>
          <a:noFill/>
          <a:ln/>
        </p:spPr>
        <p:txBody>
          <a:bodyPr wrap="none" lIns="0" tIns="0" rIns="0" bIns="0" rtlCol="0" anchor="t"/>
          <a:lstStyle/>
          <a:p>
            <a:pPr algn="l" latinLnBrk="1">
              <a:lnSpc>
                <a:spcPts val="37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氨气和硝酸生成硝酸铵固体颗粒</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故现象为有白烟产生</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 calcmode="lin" valueType="num">
                                      <p:cBhvr additive="base">
                                        <p:cTn id="1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 calcmode="lin" valueType="num">
                                      <p:cBhvr additive="base">
                                        <p:cTn id="31" dur="500" fill="hold"/>
                                        <p:tgtEl>
                                          <p:spTgt spid="6">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6">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 calcmode="lin" valueType="num">
                                      <p:cBhvr additive="base">
                                        <p:cTn id="3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bg/>
                                          </p:spTgt>
                                        </p:tgtEl>
                                        <p:attrNameLst>
                                          <p:attrName>style.visibility</p:attrName>
                                        </p:attrNameLst>
                                      </p:cBhvr>
                                      <p:to>
                                        <p:strVal val="visible"/>
                                      </p:to>
                                    </p:set>
                                    <p:anim calcmode="lin" valueType="num">
                                      <p:cBhvr additive="base">
                                        <p:cTn id="4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2" dur="500" fill="hold"/>
                                        <p:tgtEl>
                                          <p:spTgt spid="8">
                                            <p:bg/>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 calcmode="lin" valueType="num">
                                      <p:cBhvr additive="base">
                                        <p:cTn id="4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8">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8"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5_BD#e077bb83e?pid=eef7905f5&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Ⅱ.高浓度氨氮废水会造成河流及湖泊的富营养化。某氮肥厂处理氨氮废水的方案如图乙：</a:t>
            </a:r>
            <a:endParaRPr lang="en-US" altLang="zh-CN" sz="1800" dirty="0">
              <a:solidFill>
                <a:srgbClr val="000000"/>
              </a:solidFill>
            </a:endParaRPr>
          </a:p>
        </p:txBody>
      </p:sp>
      <p:pic>
        <p:nvPicPr>
          <p:cNvPr id="3" name="P_5_BD#e077bb83e?pid=eef7905f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59936" y="1625600"/>
            <a:ext cx="4078224" cy="215798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5_BD.15_1#f038cab2f?vop=1&amp;pid=eef7905f5&amp;color=0,0,0&amp;vtp=1&amp;bbb=1"/>
              <p:cNvSpPr/>
              <p:nvPr/>
            </p:nvSpPr>
            <p:spPr>
              <a:xfrm>
                <a:off x="832104" y="3911600"/>
                <a:ext cx="10533888" cy="4699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微软雅黑" pitchFamily="34" charset="0"/>
                    <a:ea typeface="微软雅黑" pitchFamily="34" charset="-122"/>
                    <a:cs typeface="微软雅黑" pitchFamily="34" charset="-120"/>
                  </a:rPr>
                  <a:t>（4）</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调节池”加入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smtClean="0">
                    <a:solidFill>
                      <a:srgbClr val="000000"/>
                    </a:solidFill>
                    <a:latin typeface="微软雅黑" pitchFamily="34" charset="0"/>
                    <a:ea typeface="微软雅黑" pitchFamily="34" charset="-122"/>
                    <a:cs typeface="微软雅黑" pitchFamily="34" charset="-120"/>
                  </a:rPr>
                  <a:t>溶液时</a:t>
                </a:r>
                <a14:m>
                  <m:oMath xmlns:m="http://schemas.openxmlformats.org/officeDocument/2006/math">
                    <m:sSubSup>
                      <m:sSubSupPr>
                        <m:ctrlPr>
                          <a:rPr lang="en-US" altLang="zh-CN" sz="1800" b="0"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发生反应的离子方程式是</a:t>
                </a:r>
                <a:r>
                  <a:rPr lang="en-US" altLang="zh-CN" sz="1800" i="0" smtClean="0">
                    <a:solidFill>
                      <a:srgbClr val="000000"/>
                    </a:solidFill>
                    <a:latin typeface="SimSun" pitchFamily="34" charset="0"/>
                    <a:ea typeface="SimSun" pitchFamily="34" charset="-122"/>
                    <a:cs typeface="SimSun" pitchFamily="34" charset="-120"/>
                  </a:rPr>
                  <a:t>________________________</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solidFill>
                    <a:srgbClr val="000000"/>
                  </a:solidFill>
                </a:endParaRPr>
              </a:p>
            </p:txBody>
          </p:sp>
        </mc:Choice>
        <mc:Fallback>
          <p:sp>
            <p:nvSpPr>
              <p:cNvPr id="4" name="QB_5_BD.15_1#f038cab2f?vop=1&amp;pid=eef7905f5&amp;color=0,0,0&amp;vtp=1&amp;bbb=1"/>
              <p:cNvSpPr>
                <a:spLocks noRot="1" noChangeAspect="1" noMove="1" noResize="1" noEditPoints="1" noAdjustHandles="1" noChangeArrowheads="1" noChangeShapeType="1" noTextEdit="1"/>
              </p:cNvSpPr>
              <p:nvPr/>
            </p:nvSpPr>
            <p:spPr>
              <a:xfrm>
                <a:off x="832104" y="3911600"/>
                <a:ext cx="10533888" cy="469900"/>
              </a:xfrm>
              <a:prstGeom prst="rect">
                <a:avLst/>
              </a:prstGeom>
              <a:blipFill>
                <a:blip r:embed="rId4"/>
                <a:stretch>
                  <a:fillRect l="-1389" b="-1688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N.16_1#f038cab2f.blank?vop=1&amp;pid=eef7905f5&amp;color=0,0,0&amp;vpa=5&amp;vtp=1&amp;bbb=1&amp;rh=23.75"/>
              <p:cNvSpPr/>
              <p:nvPr/>
            </p:nvSpPr>
            <p:spPr>
              <a:xfrm>
                <a:off x="7649655" y="3913886"/>
                <a:ext cx="2735199" cy="301625"/>
              </a:xfrm>
              <a:prstGeom prst="rect">
                <a:avLst/>
              </a:prstGeom>
              <a:noFill/>
              <a:ln/>
            </p:spPr>
            <p:txBody>
              <a:bodyPr wrap="none" lIns="0" tIns="0" rIns="0" bIns="0" rtlCol="0" anchor="t"/>
              <a:lstStyle/>
              <a:p>
                <a:pPr algn="ctr" latinLnBrk="1">
                  <a:lnSpc>
                    <a:spcPts val="2400"/>
                  </a:lnSpc>
                </a:pPr>
                <a14:m>
                  <m:oMath xmlns:m="http://schemas.openxmlformats.org/officeDocument/2006/math">
                    <m:sSubSup>
                      <m:sSubSupPr>
                        <m:ctrlPr>
                          <a:rPr lang="en-US" altLang="zh-CN" b="0" dirty="0" smtClean="0">
                            <a:solidFill>
                              <a:srgbClr val="FF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FF0000"/>
                            </a:solidFill>
                            <a:latin typeface="Cambria Math" panose="02040503050406030204" pitchFamily="18" charset="0"/>
                          </a:rPr>
                        </m:ctrlPr>
                      </m:mPr>
                      <m:mr>
                        <m:e>
                          <m:bar>
                            <m:barPr>
                              <m:ctrlPr>
                                <a:rPr lang="en-US" altLang="zh-CN" b="0" i="1" baseline="-2000">
                                  <a:solidFill>
                                    <a:srgbClr val="FF0000"/>
                                  </a:solidFill>
                                  <a:latin typeface="Cambria Math" panose="02040503050406030204" pitchFamily="18" charset="0"/>
                                </a:rPr>
                              </m:ctrlPr>
                            </m:barPr>
                            <m:e>
                              <m:bar>
                                <m:barPr>
                                  <m:ctrlPr>
                                    <a:rPr lang="en-US" altLang="zh-CN" b="0" i="1" baseline="-8000">
                                      <a:solidFill>
                                        <a:srgbClr val="FF0000"/>
                                      </a:solidFill>
                                      <a:latin typeface="Cambria Math" panose="02040503050406030204" pitchFamily="18" charset="0"/>
                                    </a:rPr>
                                  </m:ctrlPr>
                                </m:barPr>
                                <m:e>
                                  <m:r>
                                    <a:rPr lang="en-US" altLang="zh-CN" b="0" baseline="-12000">
                                      <a:solidFill>
                                        <a:srgbClr val="FF0000"/>
                                      </a:solidFill>
                                      <a:latin typeface="Cambria Math" panose="02040503050406030204" pitchFamily="18" charset="0"/>
                                    </a:rPr>
                                    <m:t>         </m:t>
                                  </m:r>
                                </m:e>
                              </m:bar>
                            </m:e>
                          </m:bar>
                        </m:e>
                      </m:mr>
                      <m:mr>
                        <m:e>
                          <m:r>
                            <a:rPr lang="en-US" altLang="zh-CN" b="0" i="0" dirty="0">
                              <a:solidFill>
                                <a:srgbClr val="FF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FF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FF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FF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5" name="QB_5_AN.16_1#f038cab2f.blank?vop=1&amp;pid=eef7905f5&amp;color=0,0,0&amp;vpa=5&amp;vtp=1&amp;bbb=1&amp;rh=23.75"/>
              <p:cNvSpPr>
                <a:spLocks noRot="1" noChangeAspect="1" noMove="1" noResize="1" noEditPoints="1" noAdjustHandles="1" noChangeArrowheads="1" noChangeShapeType="1" noTextEdit="1"/>
              </p:cNvSpPr>
              <p:nvPr/>
            </p:nvSpPr>
            <p:spPr>
              <a:xfrm>
                <a:off x="7649655" y="3913886"/>
                <a:ext cx="2735199" cy="301625"/>
              </a:xfrm>
              <a:prstGeom prst="rect">
                <a:avLst/>
              </a:prstGeom>
              <a:blipFill>
                <a:blip r:embed="rId5"/>
                <a:stretch>
                  <a:fillRect l="-1114" r="-668" b="-22000"/>
                </a:stretch>
              </a:blipFill>
              <a:ln/>
            </p:spPr>
            <p:txBody>
              <a:bodyPr/>
              <a:lstStyle/>
              <a:p>
                <a:r>
                  <a:rPr lang="zh-CN" altLang="en-US">
                    <a:noFill/>
                  </a:rPr>
                  <a:t> </a:t>
                </a:r>
              </a:p>
            </p:txBody>
          </p:sp>
        </mc:Fallback>
      </mc:AlternateContent>
      <p:pic>
        <p:nvPicPr>
          <p:cNvPr id="6" name="QB_5_AS.17_1#f038cab2f?vop=1&amp;pid=eef7905f5&amp;color=0,0,0&amp;tib=255,255,255&amp;iip=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43566" y="4425879"/>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B_5_AS.17_1#f038cab2f?vop=1&amp;pid=eef7905f5&amp;color=0,0,0&amp;vtp=1&amp;bbb=1&amp;hb=1"/>
              <p:cNvSpPr/>
              <p:nvPr/>
            </p:nvSpPr>
            <p:spPr>
              <a:xfrm>
                <a:off x="832104" y="4361871"/>
                <a:ext cx="10531904" cy="8382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楷体" pitchFamily="34" charset="-122"/>
                    <a:cs typeface="微软雅黑" pitchFamily="34" charset="-120"/>
                  </a:rPr>
                  <a:t>调节池</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加入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楷体" pitchFamily="34" charset="-122"/>
                    <a:cs typeface="微软雅黑" pitchFamily="34" charset="-120"/>
                  </a:rPr>
                  <a:t>溶液时发生的反应为铵根离子和氢氧根离子生成一水合氨</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离子方</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程式为</a:t>
                </a:r>
                <a14:m>
                  <m:oMath xmlns:m="http://schemas.openxmlformats.org/officeDocument/2006/math">
                    <m:sSubSup>
                      <m:sSubSupPr>
                        <m:ctrlPr>
                          <a:rPr lang="en-US" altLang="zh-CN" b="0"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smtClean="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7" name="QB_5_AS.17_1#f038cab2f?vop=1&amp;pid=eef7905f5&amp;color=0,0,0&amp;vtp=1&amp;bbb=1&amp;hb=1"/>
              <p:cNvSpPr>
                <a:spLocks noRot="1" noChangeAspect="1" noMove="1" noResize="1" noEditPoints="1" noAdjustHandles="1" noChangeArrowheads="1" noChangeShapeType="1" noTextEdit="1"/>
              </p:cNvSpPr>
              <p:nvPr/>
            </p:nvSpPr>
            <p:spPr>
              <a:xfrm>
                <a:off x="832104" y="4361871"/>
                <a:ext cx="10531904" cy="838200"/>
              </a:xfrm>
              <a:prstGeom prst="rect">
                <a:avLst/>
              </a:prstGeom>
              <a:blipFill>
                <a:blip r:embed="rId7"/>
                <a:stretch>
                  <a:fillRect l="-1390" b="-1094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18_1#a703d9fa4?sp=1&amp;vop=1&amp;pid=eef7905f5&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（5）</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“氧化池”中溶液</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800" b="0" i="0" dirty="0">
                    <a:solidFill>
                      <a:srgbClr val="000000"/>
                    </a:solidFill>
                    <a:latin typeface="微软雅黑" pitchFamily="34" charset="0"/>
                    <a:ea typeface="微软雅黑" pitchFamily="34" charset="-122"/>
                    <a:cs typeface="微软雅黑" pitchFamily="34" charset="-120"/>
                  </a:rPr>
                  <a:t>对</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去除能力的影响如图丙所示。已知：</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800" b="0" i="0" dirty="0">
                    <a:solidFill>
                      <a:srgbClr val="000000"/>
                    </a:solidFill>
                    <a:latin typeface="微软雅黑" pitchFamily="34" charset="0"/>
                    <a:ea typeface="微软雅黑" pitchFamily="34" charset="-122"/>
                    <a:cs typeface="微软雅黑" pitchFamily="34" charset="-120"/>
                  </a:rPr>
                  <a:t>的氧化性比</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sz="1800" b="0" i="0" dirty="0">
                    <a:solidFill>
                      <a:srgbClr val="000000"/>
                    </a:solidFill>
                    <a:latin typeface="微软雅黑" pitchFamily="34" charset="0"/>
                    <a:ea typeface="微软雅黑" pitchFamily="34" charset="-122"/>
                    <a:cs typeface="微软雅黑" pitchFamily="34" charset="-120"/>
                  </a:rPr>
                  <a:t>强。当</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大于</a:t>
                </a:r>
                <a:r>
                  <a:rPr lang="en-US" altLang="zh-CN" b="0" i="0" dirty="0">
                    <a:solidFill>
                      <a:srgbClr val="000000"/>
                    </a:solidFill>
                    <a:latin typeface="微软雅黑" pitchFamily="34" charset="0"/>
                    <a:ea typeface="微软雅黑" pitchFamily="34" charset="-122"/>
                    <a:cs typeface="微软雅黑" pitchFamily="34" charset="-120"/>
                  </a:rPr>
                  <a:t>8时，氨氮去除率随</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升高而降低</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微软雅黑" pitchFamily="34" charset="-122"/>
                    <a:cs typeface="微软雅黑" pitchFamily="34" charset="-120"/>
                  </a:rPr>
                  <a:t>可能原因是</a:t>
                </a:r>
                <a:r>
                  <a:rPr lang="en-US" altLang="zh-CN" i="0" smtClean="0">
                    <a:solidFill>
                      <a:srgbClr val="000000"/>
                    </a:solidFill>
                    <a:latin typeface="SimSun" pitchFamily="34" charset="0"/>
                    <a:ea typeface="SimSun" pitchFamily="34" charset="-122"/>
                    <a:cs typeface="SimSun" pitchFamily="34" charset="-120"/>
                  </a:rPr>
                  <a:t>__________________________________________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2" name="QB_5_BD.18_1#a703d9fa4?sp=1&amp;vop=1&amp;pid=eef7905f5&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1100" b="-10870"/>
                </a:stretch>
              </a:blipFill>
              <a:ln/>
            </p:spPr>
            <p:txBody>
              <a:bodyPr/>
              <a:lstStyle/>
              <a:p>
                <a:r>
                  <a:rPr lang="zh-CN" altLang="en-US">
                    <a:noFill/>
                  </a:rPr>
                  <a:t> </a:t>
                </a:r>
              </a:p>
            </p:txBody>
          </p:sp>
        </mc:Fallback>
      </mc:AlternateContent>
      <p:pic>
        <p:nvPicPr>
          <p:cNvPr id="3" name="QB_5_BD.18_2#a703d9fa4?vop=1&amp;pid=eef7905f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919472" y="2041644"/>
            <a:ext cx="2350008" cy="1618488"/>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5_AN.19_1#a703d9fa4.blank?vop=1&amp;pid=eef7905f5&amp;color=0,0,0&amp;vpa=6&amp;vtp=1&amp;bbb=1"/>
              <p:cNvSpPr/>
              <p:nvPr/>
            </p:nvSpPr>
            <p:spPr>
              <a:xfrm>
                <a:off x="6080380" y="1539740"/>
                <a:ext cx="4741799" cy="292100"/>
              </a:xfrm>
              <a:prstGeom prst="rect">
                <a:avLst/>
              </a:prstGeom>
              <a:noFill/>
              <a:ln/>
            </p:spPr>
            <p:txBody>
              <a:bodyPr wrap="none" lIns="0" tIns="0" rIns="0" bIns="0" rtlCol="0" anchor="t"/>
              <a:lstStyle/>
              <a:p>
                <a:pPr algn="ctr" latinLnBrk="1">
                  <a:lnSpc>
                    <a:spcPts val="2300"/>
                  </a:lnSpc>
                </a:pPr>
                <a:r>
                  <a:rPr lang="en-US" altLang="zh-CN" b="0" i="0" dirty="0">
                    <a:solidFill>
                      <a:srgbClr val="FF0000"/>
                    </a:solidFill>
                    <a:latin typeface="微软雅黑" pitchFamily="34" charset="0"/>
                    <a:ea typeface="微软雅黑" pitchFamily="34" charset="-122"/>
                    <a:cs typeface="微软雅黑" pitchFamily="34" charset="-120"/>
                  </a:rPr>
                  <a:t>溶液碱性增强，</a:t>
                </a: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HClO</m:t>
                    </m:r>
                  </m:oMath>
                </a14:m>
                <a:r>
                  <a:rPr lang="en-US" altLang="zh-CN" b="0" i="0" dirty="0" smtClean="0">
                    <a:solidFill>
                      <a:srgbClr val="FF0000"/>
                    </a:solidFill>
                    <a:latin typeface="微软雅黑" pitchFamily="34" charset="0"/>
                    <a:ea typeface="微软雅黑" pitchFamily="34" charset="-122"/>
                    <a:cs typeface="微软雅黑" pitchFamily="34" charset="-120"/>
                  </a:rPr>
                  <a:t>转化为氧化性较弱的</a:t>
                </a:r>
                <a14:m>
                  <m:oMath xmlns:m="http://schemas.openxmlformats.org/officeDocument/2006/math">
                    <m:sSup>
                      <m:sSupPr>
                        <m:ctrlPr>
                          <a:rPr lang="en-US" altLang="zh-CN" b="0" i="1" dirty="0" smtClean="0">
                            <a:solidFill>
                              <a:srgbClr val="FF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FF0000"/>
                            </a:solidFill>
                            <a:latin typeface="Cambria Math" panose="02040503050406030204" pitchFamily="18" charset="0"/>
                            <a:ea typeface="微软雅黑" pitchFamily="34" charset="-122"/>
                            <a:cs typeface="微软雅黑" pitchFamily="34" charset="-120"/>
                          </a:rPr>
                          <m:t>ClO</m:t>
                        </m:r>
                      </m:e>
                      <m:sup>
                        <m:r>
                          <a:rPr lang="en-US" altLang="zh-CN" b="0" i="0" dirty="0">
                            <a:solidFill>
                              <a:srgbClr val="FF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4" name="QB_5_AN.19_1#a703d9fa4.blank?vop=1&amp;pid=eef7905f5&amp;color=0,0,0&amp;vpa=6&amp;vtp=1&amp;bbb=1"/>
              <p:cNvSpPr>
                <a:spLocks noRot="1" noChangeAspect="1" noMove="1" noResize="1" noEditPoints="1" noAdjustHandles="1" noChangeArrowheads="1" noChangeShapeType="1" noTextEdit="1"/>
              </p:cNvSpPr>
              <p:nvPr/>
            </p:nvSpPr>
            <p:spPr>
              <a:xfrm>
                <a:off x="6080380" y="1539740"/>
                <a:ext cx="4741799" cy="292100"/>
              </a:xfrm>
              <a:prstGeom prst="rect">
                <a:avLst/>
              </a:prstGeom>
              <a:blipFill>
                <a:blip r:embed="rId5"/>
                <a:stretch>
                  <a:fillRect l="-1928" t="-27660" b="-44681"/>
                </a:stretch>
              </a:blipFill>
              <a:ln/>
            </p:spPr>
            <p:txBody>
              <a:bodyPr/>
              <a:lstStyle/>
              <a:p>
                <a:r>
                  <a:rPr lang="zh-CN" altLang="en-US">
                    <a:noFill/>
                  </a:rPr>
                  <a:t> </a:t>
                </a:r>
              </a:p>
            </p:txBody>
          </p:sp>
        </mc:Fallback>
      </mc:AlternateContent>
      <p:pic>
        <p:nvPicPr>
          <p:cNvPr id="5" name="QB_5_AS.20_1#a703d9fa4?vop=1&amp;pid=eef7905f5&amp;color=0,0,0&amp;tib=255,255,255&amp;iip=6&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43566" y="3858252"/>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B_5_AS.20_1#a703d9fa4?vop=1&amp;pid=eef7905f5&amp;color=0,0,0&amp;vtp=1&amp;bbb=1&amp;hb=1"/>
              <p:cNvSpPr/>
              <p:nvPr/>
            </p:nvSpPr>
            <p:spPr>
              <a:xfrm>
                <a:off x="832104" y="3794244"/>
                <a:ext cx="10531904" cy="8382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溶液碱性增强</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使得</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1800" b="0" i="0" dirty="0" smtClean="0">
                    <a:solidFill>
                      <a:srgbClr val="000000"/>
                    </a:solidFill>
                    <a:latin typeface="微软雅黑" pitchFamily="34" charset="0"/>
                    <a:ea typeface="楷体" pitchFamily="34" charset="-122"/>
                    <a:cs typeface="微软雅黑" pitchFamily="34" charset="-120"/>
                  </a:rPr>
                  <a:t>和氢氧根离子反应转化为氧化性较弱的</a:t>
                </a:r>
                <a14:m>
                  <m:oMath xmlns:m="http://schemas.openxmlformats.org/officeDocument/2006/math">
                    <m:sSup>
                      <m:sSup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ClO</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导致</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楷体" pitchFamily="34" charset="-122"/>
                    <a:cs typeface="微软雅黑" pitchFamily="34" charset="-120"/>
                  </a:rPr>
                  <a:t>大于</a:t>
                </a:r>
                <a:r>
                  <a:rPr lang="en-US" altLang="zh-CN" sz="1800" b="0" i="0" dirty="0">
                    <a:solidFill>
                      <a:srgbClr val="000000"/>
                    </a:solidFill>
                    <a:latin typeface="微软雅黑" pitchFamily="34" charset="0"/>
                    <a:ea typeface="微软雅黑" pitchFamily="34" charset="-122"/>
                    <a:cs typeface="微软雅黑" pitchFamily="34" charset="-120"/>
                  </a:rPr>
                  <a:t>8</a:t>
                </a:r>
                <a:r>
                  <a:rPr lang="en-US" altLang="zh-CN" sz="1800" b="0" i="0" dirty="0">
                    <a:solidFill>
                      <a:srgbClr val="000000"/>
                    </a:solidFill>
                    <a:latin typeface="微软雅黑" pitchFamily="34" charset="0"/>
                    <a:ea typeface="楷体" pitchFamily="34" charset="-122"/>
                    <a:cs typeface="微软雅黑" pitchFamily="34" charset="-120"/>
                  </a:rPr>
                  <a:t>时</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氨</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氮去除率随</a:t>
                </a:r>
                <a14:m>
                  <m:oMath xmlns:m="http://schemas.openxmlformats.org/officeDocument/2006/math">
                    <m:r>
                      <m:rPr>
                        <m:sty m:val="p"/>
                      </m:rPr>
                      <a:rPr lang="en-US" altLang="zh-CN"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楷体" pitchFamily="34" charset="-122"/>
                    <a:cs typeface="微软雅黑" pitchFamily="34" charset="-120"/>
                  </a:rPr>
                  <a:t>升高而降低</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6" name="QB_5_AS.20_1#a703d9fa4?vop=1&amp;pid=eef7905f5&amp;color=0,0,0&amp;vtp=1&amp;bbb=1&amp;hb=1"/>
              <p:cNvSpPr>
                <a:spLocks noRot="1" noChangeAspect="1" noMove="1" noResize="1" noEditPoints="1" noAdjustHandles="1" noChangeArrowheads="1" noChangeShapeType="1" noTextEdit="1"/>
              </p:cNvSpPr>
              <p:nvPr/>
            </p:nvSpPr>
            <p:spPr>
              <a:xfrm>
                <a:off x="832104" y="3794244"/>
                <a:ext cx="10531904" cy="838200"/>
              </a:xfrm>
              <a:prstGeom prst="rect">
                <a:avLst/>
              </a:prstGeom>
              <a:blipFill>
                <a:blip r:embed="rId7"/>
                <a:stretch>
                  <a:fillRect l="-1390" r="-463"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21_1#ce3ac068e?sp=1&amp;vop=1&amp;pid=eef7905f5&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（6）</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“硝化池”是在微生物硝化菌（亚硝酸菌和硝酸菌</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作用下实现</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的转化</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根据</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图丁判断使用亚硝酸菌的最佳条件为</a:t>
                </a:r>
                <a:r>
                  <a:rPr lang="en-US" altLang="zh-CN" i="0" smtClean="0">
                    <a:solidFill>
                      <a:srgbClr val="000000"/>
                    </a:solidFill>
                    <a:latin typeface="SimSun" pitchFamily="34" charset="0"/>
                    <a:ea typeface="SimSun" pitchFamily="34" charset="-122"/>
                    <a:cs typeface="SimSun" pitchFamily="34" charset="-120"/>
                  </a:rPr>
                  <a:t>____________________</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solidFill>
                    <a:srgbClr val="000000"/>
                  </a:solidFill>
                </a:endParaRPr>
              </a:p>
            </p:txBody>
          </p:sp>
        </mc:Choice>
        <mc:Fallback>
          <p:sp>
            <p:nvSpPr>
              <p:cNvPr id="2" name="QB_5_BD.21_1#ce3ac068e?sp=1&amp;vop=1&amp;pid=eef7905f5&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r="-579" b="-10870"/>
                </a:stretch>
              </a:blipFill>
              <a:ln/>
            </p:spPr>
            <p:txBody>
              <a:bodyPr/>
              <a:lstStyle/>
              <a:p>
                <a:r>
                  <a:rPr lang="zh-CN" altLang="en-US">
                    <a:noFill/>
                  </a:rPr>
                  <a:t> </a:t>
                </a:r>
              </a:p>
            </p:txBody>
          </p:sp>
        </mc:Fallback>
      </mc:AlternateContent>
      <p:pic>
        <p:nvPicPr>
          <p:cNvPr id="3" name="QB_5_BD.21_2#ce3ac068e?vop=1&amp;pid=eef7905f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105656" y="2041644"/>
            <a:ext cx="3977640" cy="135331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B_5_AN.22_1#ce3ac068e.blank?vop=1&amp;pid=eef7905f5&amp;color=0,0,0&amp;vpa=7&amp;vtp=1&amp;bbb=1"/>
              <p:cNvSpPr/>
              <p:nvPr/>
            </p:nvSpPr>
            <p:spPr>
              <a:xfrm>
                <a:off x="4507166" y="1539740"/>
                <a:ext cx="2252663" cy="292100"/>
              </a:xfrm>
              <a:prstGeom prst="rect">
                <a:avLst/>
              </a:prstGeom>
              <a:noFill/>
              <a:ln/>
            </p:spPr>
            <p:txBody>
              <a:bodyPr wrap="none" lIns="0" tIns="0" rIns="0" bIns="0" rtlCol="0" anchor="t"/>
              <a:lstStyle/>
              <a:p>
                <a:pPr algn="ctr" latinLnBrk="1">
                  <a:lnSpc>
                    <a:spcPts val="2300"/>
                  </a:lnSpc>
                </a:pPr>
                <a14:m>
                  <m:oMath xmlns:m="http://schemas.openxmlformats.org/officeDocument/2006/math">
                    <m:r>
                      <m:rPr>
                        <m:sty m:val="p"/>
                      </m:rPr>
                      <a:rPr lang="en-US" altLang="zh-CN" b="0" i="0" dirty="0" smtClean="0">
                        <a:solidFill>
                          <a:srgbClr val="FF0000"/>
                        </a:solidFill>
                        <a:latin typeface="Cambria Math" panose="02040503050406030204" pitchFamily="18" charset="0"/>
                        <a:ea typeface="微软雅黑" pitchFamily="34" charset="-122"/>
                        <a:cs typeface="微软雅黑" pitchFamily="34" charset="-120"/>
                      </a:rPr>
                      <m:t>pH</m:t>
                    </m:r>
                    <m:r>
                      <a:rPr lang="en-US" altLang="zh-CN" b="0" i="0" dirty="0" smtClean="0">
                        <a:solidFill>
                          <a:srgbClr val="FF0000"/>
                        </a:solidFill>
                        <a:latin typeface="Cambria Math" panose="02040503050406030204" pitchFamily="18" charset="0"/>
                        <a:ea typeface="微软雅黑" pitchFamily="34" charset="-122"/>
                        <a:cs typeface="微软雅黑" pitchFamily="34" charset="-120"/>
                      </a:rPr>
                      <m:t>=8</m:t>
                    </m:r>
                  </m:oMath>
                </a14:m>
                <a:r>
                  <a:rPr lang="en-US" altLang="zh-CN" b="0" i="0" dirty="0">
                    <a:solidFill>
                      <a:srgbClr val="FF0000"/>
                    </a:solidFill>
                    <a:latin typeface="微软雅黑" pitchFamily="34" charset="0"/>
                    <a:ea typeface="微软雅黑" pitchFamily="34" charset="-122"/>
                    <a:cs typeface="微软雅黑" pitchFamily="34" charset="-120"/>
                  </a:rPr>
                  <a:t>、温度为</a:t>
                </a:r>
                <a14:m>
                  <m:oMath xmlns:m="http://schemas.openxmlformats.org/officeDocument/2006/math">
                    <m:r>
                      <a:rPr lang="en-US" altLang="zh-CN" b="0" i="0" dirty="0" smtClean="0">
                        <a:solidFill>
                          <a:srgbClr val="FF0000"/>
                        </a:solidFill>
                        <a:latin typeface="Cambria Math" panose="02040503050406030204" pitchFamily="18" charset="0"/>
                        <a:ea typeface="微软雅黑" pitchFamily="34" charset="-122"/>
                        <a:cs typeface="微软雅黑" pitchFamily="34" charset="-120"/>
                      </a:rPr>
                      <m:t>32 ℃</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p:sp>
            <p:nvSpPr>
              <p:cNvPr id="4" name="QB_5_AN.22_1#ce3ac068e.blank?vop=1&amp;pid=eef7905f5&amp;color=0,0,0&amp;vpa=7&amp;vtp=1&amp;bbb=1"/>
              <p:cNvSpPr>
                <a:spLocks noRot="1" noChangeAspect="1" noMove="1" noResize="1" noEditPoints="1" noAdjustHandles="1" noChangeArrowheads="1" noChangeShapeType="1" noTextEdit="1"/>
              </p:cNvSpPr>
              <p:nvPr/>
            </p:nvSpPr>
            <p:spPr>
              <a:xfrm>
                <a:off x="4507166" y="1539740"/>
                <a:ext cx="2252663" cy="292100"/>
              </a:xfrm>
              <a:prstGeom prst="rect">
                <a:avLst/>
              </a:prstGeom>
              <a:blipFill>
                <a:blip r:embed="rId5"/>
                <a:stretch>
                  <a:fillRect l="-2162" t="-27660" r="-1351" b="-44681"/>
                </a:stretch>
              </a:blipFill>
              <a:ln/>
            </p:spPr>
            <p:txBody>
              <a:bodyPr/>
              <a:lstStyle/>
              <a:p>
                <a:r>
                  <a:rPr lang="zh-CN" altLang="en-US">
                    <a:noFill/>
                  </a:rPr>
                  <a:t> </a:t>
                </a:r>
              </a:p>
            </p:txBody>
          </p:sp>
        </mc:Fallback>
      </mc:AlternateContent>
      <p:pic>
        <p:nvPicPr>
          <p:cNvPr id="5" name="QB_5_AS.23_1#ce3ac068e?vop=1&amp;pid=eef7905f5&amp;color=0,0,0&amp;tib=255,255,255&amp;iip=7&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43566" y="3648646"/>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B_5_AS.23_1#ce3ac068e?vop=1&amp;pid=eef7905f5&amp;color=0,0,0&amp;vtp=1&amp;bbb=1"/>
              <p:cNvSpPr/>
              <p:nvPr/>
            </p:nvSpPr>
            <p:spPr>
              <a:xfrm>
                <a:off x="832104" y="3527544"/>
                <a:ext cx="10531904" cy="469900"/>
              </a:xfrm>
              <a:prstGeom prst="rect">
                <a:avLst/>
              </a:prstGeom>
              <a:noFill/>
              <a:ln/>
            </p:spPr>
            <p:txBody>
              <a:bodyPr wrap="none" lIns="0" tIns="0" rIns="0" bIns="0" rtlCol="0" anchor="t"/>
              <a:lstStyle/>
              <a:p>
                <a:pPr algn="l" latinLnBrk="1">
                  <a:lnSpc>
                    <a:spcPts val="37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由题图丁可知</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=8</m:t>
                    </m:r>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温度为</a:t>
                </a:r>
                <a14:m>
                  <m:oMath xmlns:m="http://schemas.openxmlformats.org/officeDocument/2006/math">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32 ℃</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楷体" pitchFamily="34" charset="-122"/>
                    <a:cs typeface="微软雅黑" pitchFamily="34" charset="-120"/>
                  </a:rPr>
                  <a:t>时</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亚硝酸根离子的生成率最高</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利于氮元素的转化</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6" name="QB_5_AS.23_1#ce3ac068e?vop=1&amp;pid=eef7905f5&amp;color=0,0,0&amp;vtp=1&amp;bbb=1"/>
              <p:cNvSpPr>
                <a:spLocks noRot="1" noChangeAspect="1" noMove="1" noResize="1" noEditPoints="1" noAdjustHandles="1" noChangeArrowheads="1" noChangeShapeType="1" noTextEdit="1"/>
              </p:cNvSpPr>
              <p:nvPr/>
            </p:nvSpPr>
            <p:spPr>
              <a:xfrm>
                <a:off x="832104" y="3527544"/>
                <a:ext cx="10531904" cy="469900"/>
              </a:xfrm>
              <a:prstGeom prst="rect">
                <a:avLst/>
              </a:prstGeom>
              <a:blipFill>
                <a:blip r:embed="rId7"/>
                <a:stretch>
                  <a:fillRect r="-1042" b="-16883"/>
                </a:stretch>
              </a:blipFill>
              <a:ln/>
            </p:spPr>
            <p:txBody>
              <a:bodyPr/>
              <a:lstStyle/>
              <a:p>
                <a:r>
                  <a:rPr lang="zh-CN" altLang="en-US">
                    <a:noFill/>
                  </a:rPr>
                  <a:t> </a:t>
                </a:r>
              </a:p>
            </p:txBody>
          </p:sp>
        </mc:Fallback>
      </mc:AlternateContent>
      <p:pic>
        <p:nvPicPr>
          <p:cNvPr id="7" name="QO_4_EX.24_1#eef7905f5?vop=1&amp;pid=50ae5d46f&amp;color=0,0,0&amp;tib=255,255,255&amp;iip=8&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843566" y="4041823"/>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8" name="QO_4_EX.24_1#eef7905f5?vop=1&amp;pid=50ae5d46f&amp;color=0,0,0&amp;vtp=1&amp;bbb=1&amp;hb=1"/>
              <p:cNvSpPr/>
              <p:nvPr/>
            </p:nvSpPr>
            <p:spPr>
              <a:xfrm>
                <a:off x="832104" y="3977815"/>
                <a:ext cx="10531904" cy="16764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氨气催化氧化生成</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oMath>
                </a14:m>
                <a:r>
                  <a:rPr lang="en-US" altLang="zh-CN" sz="1800" b="0" i="0" dirty="0">
                    <a:solidFill>
                      <a:srgbClr val="000000"/>
                    </a:solidFill>
                    <a:latin typeface="微软雅黑" pitchFamily="34" charset="0"/>
                    <a:ea typeface="楷体" pitchFamily="34" charset="-122"/>
                    <a:cs typeface="微软雅黑" pitchFamily="34" charset="-120"/>
                  </a:rPr>
                  <a:t>和氧气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水生成硝酸</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硝酸和氨气生成硝酸铵</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将废水排入</a:t>
                </a:r>
                <a:r>
                  <a:rPr lang="en-US" altLang="zh-CN" sz="18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pH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调节池</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加入氢氧化钠溶液将铵根离子转化为一水合氨</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一水合氨在</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吹出塔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中与热空气接触</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分解</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为氨气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利于废水中氮元素含量的降低</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氧化池</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中通过发生氧化反应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将氮元素氧化为氮气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通过处</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理后得到的低浓度氨氮废水经过硝化和反硝化的处理最终得到排放达标的废水</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solidFill>
                    <a:srgbClr val="000000"/>
                  </a:solidFill>
                </a:endParaRPr>
              </a:p>
            </p:txBody>
          </p:sp>
        </mc:Choice>
        <mc:Fallback>
          <p:sp>
            <p:nvSpPr>
              <p:cNvPr id="8" name="QO_4_EX.24_1#eef7905f5?vop=1&amp;pid=50ae5d46f&amp;color=0,0,0&amp;vtp=1&amp;bbb=1&amp;hb=1"/>
              <p:cNvSpPr>
                <a:spLocks noRot="1" noChangeAspect="1" noMove="1" noResize="1" noEditPoints="1" noAdjustHandles="1" noChangeArrowheads="1" noChangeShapeType="1" noTextEdit="1"/>
              </p:cNvSpPr>
              <p:nvPr/>
            </p:nvSpPr>
            <p:spPr>
              <a:xfrm>
                <a:off x="832104" y="3977815"/>
                <a:ext cx="10531904" cy="1676400"/>
              </a:xfrm>
              <a:prstGeom prst="rect">
                <a:avLst/>
              </a:prstGeom>
              <a:blipFill>
                <a:blip r:embed="rId9"/>
                <a:stretch>
                  <a:fillRect l="-1390" r="-1390"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additive="base">
                                        <p:cTn id="31"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8">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 calcmode="lin" valueType="num">
                                      <p:cBhvr additive="base">
                                        <p:cTn id="3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xEl>
                                              <p:pRg st="1" end="1"/>
                                            </p:txEl>
                                          </p:spTgt>
                                        </p:tgtEl>
                                        <p:attrNameLst>
                                          <p:attrName>style.visibility</p:attrName>
                                        </p:attrNameLst>
                                      </p:cBhvr>
                                      <p:to>
                                        <p:strVal val="visible"/>
                                      </p:to>
                                    </p:set>
                                    <p:anim calcmode="lin" valueType="num">
                                      <p:cBhvr additive="base">
                                        <p:cTn id="3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8">
                                            <p:txEl>
                                              <p:pRg st="1" end="1"/>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
                                            <p:txEl>
                                              <p:pRg st="2" end="2"/>
                                            </p:txEl>
                                          </p:spTgt>
                                        </p:tgtEl>
                                        <p:attrNameLst>
                                          <p:attrName>style.visibility</p:attrName>
                                        </p:attrNameLst>
                                      </p:cBhvr>
                                      <p:to>
                                        <p:strVal val="visible"/>
                                      </p:to>
                                    </p:set>
                                    <p:anim calcmode="lin" valueType="num">
                                      <p:cBhvr additive="base">
                                        <p:cTn id="4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2" end="2"/>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8">
                                            <p:txEl>
                                              <p:pRg st="3" end="3"/>
                                            </p:txEl>
                                          </p:spTgt>
                                        </p:tgtEl>
                                        <p:attrNameLst>
                                          <p:attrName>style.visibility</p:attrName>
                                        </p:attrNameLst>
                                      </p:cBhvr>
                                      <p:to>
                                        <p:strVal val="visible"/>
                                      </p:to>
                                    </p:set>
                                    <p:anim calcmode="lin" valueType="num">
                                      <p:cBhvr additive="base">
                                        <p:cTn id="4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3" end="3"/>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a63c14f9a.fixed?pid=6b0413eea&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大招攻略</a:t>
            </a:r>
            <a:endParaRPr lang="en-US" altLang="zh-CN" sz="5400" dirty="0"/>
          </a:p>
        </p:txBody>
      </p:sp>
      <mc:AlternateContent xmlns:mc="http://schemas.openxmlformats.org/markup-compatibility/2006">
        <mc:Choice xmlns:a14="http://schemas.microsoft.com/office/drawing/2010/main" Requires="a14">
          <p:sp>
            <p:nvSpPr>
              <p:cNvPr id="3" name="C_2_BD#a63c14f9a.fixed?pid=6b0413eea&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500"/>
                  </a:lnSpc>
                </a:pPr>
                <a:r>
                  <a:rPr lang="en-US" altLang="zh-CN" sz="4400" b="1" i="0">
                    <a:solidFill>
                      <a:srgbClr val="FFFFFF"/>
                    </a:solidFill>
                    <a:latin typeface="微软雅黑" pitchFamily="34" charset="0"/>
                    <a:ea typeface="微软雅黑" pitchFamily="34" charset="-122"/>
                    <a:cs typeface="微软雅黑" pitchFamily="34" charset="-120"/>
                  </a:rPr>
                  <a:t>化学原理除三害</a:t>
                </a:r>
                <a:r>
                  <a:rPr lang="en-US" altLang="zh-CN" sz="4400" b="1" i="0" smtClean="0">
                    <a:solidFill>
                      <a:srgbClr val="FFFFFF"/>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4400" b="1" i="1" dirty="0">
                            <a:solidFill>
                              <a:srgbClr val="FFFFFF"/>
                            </a:solidFill>
                            <a:latin typeface="Cambria Math" panose="02040503050406030204" pitchFamily="18" charset="0"/>
                            <a:ea typeface="微软雅黑" pitchFamily="34" charset="-122"/>
                            <a:cs typeface="微软雅黑" pitchFamily="34" charset="-120"/>
                          </a:rPr>
                        </m:ctrlPr>
                      </m:sSubPr>
                      <m:e>
                        <m:r>
                          <a:rPr lang="en-US" altLang="zh-CN" sz="4400" b="1" i="0" dirty="0">
                            <a:solidFill>
                              <a:srgbClr val="FFFFFF"/>
                            </a:solidFill>
                            <a:latin typeface="Cambria Math" panose="02040503050406030204" pitchFamily="18" charset="0"/>
                            <a:ea typeface="微软雅黑" pitchFamily="34" charset="-122"/>
                            <a:cs typeface="微软雅黑" pitchFamily="34" charset="-120"/>
                          </a:rPr>
                          <m:t>𝐒𝐎</m:t>
                        </m:r>
                      </m:e>
                      <m:sub>
                        <m:r>
                          <a:rPr lang="en-US" altLang="zh-CN" sz="4400" b="1" i="0" dirty="0">
                            <a:solidFill>
                              <a:srgbClr val="FFFFFF"/>
                            </a:solidFill>
                            <a:latin typeface="Cambria Math" panose="02040503050406030204" pitchFamily="18" charset="0"/>
                            <a:ea typeface="微软雅黑" pitchFamily="34" charset="-122"/>
                            <a:cs typeface="微软雅黑" pitchFamily="34" charset="-120"/>
                          </a:rPr>
                          <m:t>𝟐</m:t>
                        </m:r>
                      </m:sub>
                    </m:sSub>
                  </m:oMath>
                </a14:m>
                <a:r>
                  <a:rPr lang="en-US" altLang="zh-CN" sz="4400" b="1" i="0" dirty="0" smtClean="0">
                    <a:solidFill>
                      <a:srgbClr val="FFFFFF"/>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4400" b="1" i="1" dirty="0">
                            <a:solidFill>
                              <a:srgbClr val="FFFFFF"/>
                            </a:solidFill>
                            <a:latin typeface="Cambria Math" panose="02040503050406030204" pitchFamily="18" charset="0"/>
                            <a:ea typeface="微软雅黑" pitchFamily="34" charset="-122"/>
                            <a:cs typeface="微软雅黑" pitchFamily="34" charset="-120"/>
                          </a:rPr>
                        </m:ctrlPr>
                      </m:sSubPr>
                      <m:e>
                        <m:r>
                          <a:rPr lang="en-US" altLang="zh-CN" sz="4400" b="1" i="0" dirty="0">
                            <a:solidFill>
                              <a:srgbClr val="FFFFFF"/>
                            </a:solidFill>
                            <a:latin typeface="Cambria Math" panose="02040503050406030204" pitchFamily="18" charset="0"/>
                            <a:ea typeface="微软雅黑" pitchFamily="34" charset="-122"/>
                            <a:cs typeface="微软雅黑" pitchFamily="34" charset="-120"/>
                          </a:rPr>
                          <m:t>𝐍𝐎</m:t>
                        </m:r>
                      </m:e>
                      <m:sub>
                        <m:r>
                          <a:rPr lang="en-US" altLang="zh-CN" sz="4400" b="1" i="0" dirty="0">
                            <a:solidFill>
                              <a:srgbClr val="FFFFFF"/>
                            </a:solidFill>
                            <a:latin typeface="Cambria Math" panose="02040503050406030204" pitchFamily="18" charset="0"/>
                            <a:ea typeface="微软雅黑" pitchFamily="34" charset="-122"/>
                            <a:cs typeface="微软雅黑" pitchFamily="34" charset="-120"/>
                          </a:rPr>
                          <m:t>𝒙</m:t>
                        </m:r>
                      </m:sub>
                    </m:sSub>
                  </m:oMath>
                </a14:m>
                <a:r>
                  <a:rPr lang="en-US" altLang="zh-CN" sz="4400" b="1" i="0" dirty="0" smtClean="0">
                    <a:solidFill>
                      <a:srgbClr val="FFFFFF"/>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4400" b="1" i="1" dirty="0">
                            <a:solidFill>
                              <a:srgbClr val="FFFFFF"/>
                            </a:solidFill>
                            <a:latin typeface="Cambria Math" panose="02040503050406030204" pitchFamily="18" charset="0"/>
                            <a:ea typeface="微软雅黑" pitchFamily="34" charset="-122"/>
                            <a:cs typeface="微软雅黑" pitchFamily="34" charset="-120"/>
                          </a:rPr>
                        </m:ctrlPr>
                      </m:sSubPr>
                      <m:e>
                        <m:r>
                          <a:rPr lang="en-US" altLang="zh-CN" sz="4400" b="1" i="0" dirty="0">
                            <a:solidFill>
                              <a:srgbClr val="FFFFFF"/>
                            </a:solidFill>
                            <a:latin typeface="Cambria Math" panose="02040503050406030204" pitchFamily="18" charset="0"/>
                            <a:ea typeface="微软雅黑" pitchFamily="34" charset="-122"/>
                            <a:cs typeface="微软雅黑" pitchFamily="34" charset="-120"/>
                          </a:rPr>
                          <m:t>𝐍𝐇</m:t>
                        </m:r>
                      </m:e>
                      <m:sub>
                        <m:r>
                          <a:rPr lang="en-US" altLang="zh-CN" sz="4400" b="1" i="0" dirty="0">
                            <a:solidFill>
                              <a:srgbClr val="FFFFFF"/>
                            </a:solidFill>
                            <a:latin typeface="Cambria Math" panose="02040503050406030204" pitchFamily="18" charset="0"/>
                            <a:ea typeface="微软雅黑" pitchFamily="34" charset="-122"/>
                            <a:cs typeface="微软雅黑" pitchFamily="34" charset="-120"/>
                          </a:rPr>
                          <m:t>𝟑</m:t>
                        </m:r>
                      </m:sub>
                    </m:sSub>
                  </m:oMath>
                </a14:m>
                <a:r>
                  <a:rPr lang="en-US" altLang="zh-CN" sz="100" b="1" i="0" kern="0" spc="-99900" dirty="0" smtClean="0">
                    <a:solidFill>
                      <a:srgbClr val="FFFFFF"/>
                    </a:solidFill>
                    <a:latin typeface="微软雅黑" pitchFamily="34" charset="0"/>
                    <a:ea typeface="微软雅黑" pitchFamily="34" charset="-122"/>
                    <a:cs typeface="微软雅黑" pitchFamily="34" charset="-120"/>
                  </a:rPr>
                  <a:t> </a:t>
                </a:r>
                <a:endParaRPr lang="en-US" altLang="zh-CN" sz="4400" dirty="0"/>
              </a:p>
            </p:txBody>
          </p:sp>
        </mc:Choice>
        <mc:Fallback>
          <p:sp>
            <p:nvSpPr>
              <p:cNvPr id="3" name="C_2_BD#a63c14f9a.fixed?pid=6b0413eea&amp;color=255,255,255&amp;vtp=1&amp;bbb=1"/>
              <p:cNvSpPr>
                <a:spLocks noRot="1" noChangeAspect="1" noMove="1" noResize="1" noEditPoints="1" noAdjustHandles="1" noChangeArrowheads="1" noChangeShapeType="1" noTextEdit="1"/>
              </p:cNvSpPr>
              <p:nvPr/>
            </p:nvSpPr>
            <p:spPr>
              <a:xfrm>
                <a:off x="0" y="2880360"/>
                <a:ext cx="12188952" cy="1354328"/>
              </a:xfrm>
              <a:prstGeom prst="rect">
                <a:avLst/>
              </a:prstGeom>
              <a:blipFill>
                <a:blip r:embed="rId3"/>
                <a:stretch>
                  <a:fillRect t="-1351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40b7facac?pid=175ca149d&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环境污染影响着我们正常的生活，</a:t>
                </a:r>
                <a:r>
                  <a:rPr lang="en-US" altLang="zh-CN" sz="1800" b="0" i="0">
                    <a:solidFill>
                      <a:srgbClr val="000000"/>
                    </a:solidFill>
                    <a:latin typeface="微软雅黑" pitchFamily="34" charset="0"/>
                    <a:ea typeface="微软雅黑" pitchFamily="34" charset="-122"/>
                    <a:cs typeface="微软雅黑" pitchFamily="34" charset="-120"/>
                  </a:rPr>
                  <a:t>其中三害</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是被除去的重要目标</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本大招将通</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过深析化学原理</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除去三害</a:t>
                </a:r>
                <a:r>
                  <a:rPr lang="en-US" altLang="zh-CN"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P_4_BD#40b7facac?pid=175ca149d&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1686699a5?sp=1&amp;pid=5f5c9dc3b&amp;color=0,0,0&amp;vtp=1&amp;bt=1&amp;bbb=1"/>
              <p:cNvSpPr/>
              <p:nvPr/>
            </p:nvSpPr>
            <p:spPr>
              <a:xfrm>
                <a:off x="832104" y="1080000"/>
                <a:ext cx="10533888" cy="12573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化学原理除</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（1）“钙基固硫法”脱硫原理</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①某燃煤电厂处理</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的原理如图</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2" name="P_4_BD#1686699a5?sp=1&amp;pid=5f5c9dc3b&amp;color=0,0,0&amp;vtp=1&amp;bt=1&amp;bbb=1"/>
              <p:cNvSpPr>
                <a:spLocks noRot="1" noChangeAspect="1" noMove="1" noResize="1" noEditPoints="1" noAdjustHandles="1" noChangeArrowheads="1" noChangeShapeType="1" noTextEdit="1"/>
              </p:cNvSpPr>
              <p:nvPr/>
            </p:nvSpPr>
            <p:spPr>
              <a:xfrm>
                <a:off x="832104" y="1080000"/>
                <a:ext cx="10533888" cy="1257300"/>
              </a:xfrm>
              <a:prstGeom prst="rect">
                <a:avLst/>
              </a:prstGeom>
              <a:blipFill>
                <a:blip r:embed="rId3"/>
                <a:stretch>
                  <a:fillRect l="-1389" b="-7767"/>
                </a:stretch>
              </a:blipFill>
              <a:ln/>
            </p:spPr>
            <p:txBody>
              <a:bodyPr/>
              <a:lstStyle/>
              <a:p>
                <a:r>
                  <a:rPr lang="zh-CN" altLang="en-US">
                    <a:noFill/>
                  </a:rPr>
                  <a:t> </a:t>
                </a:r>
              </a:p>
            </p:txBody>
          </p:sp>
        </mc:Fallback>
      </mc:AlternateContent>
      <p:pic>
        <p:nvPicPr>
          <p:cNvPr id="4" name="P_4_BD#1686699a5?pid=5f5c9dc3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764024" y="2448044"/>
            <a:ext cx="2670048" cy="2048256"/>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P_4_BD#1686699a5?pid=5f5c9dc3b&amp;color=0,0,0&amp;vtp=1&amp;bbb=1&amp;hb=1"/>
              <p:cNvSpPr/>
              <p:nvPr/>
            </p:nvSpPr>
            <p:spPr>
              <a:xfrm>
                <a:off x="832104" y="4632444"/>
                <a:ext cx="10533888" cy="939800"/>
              </a:xfrm>
              <a:prstGeom prst="rect">
                <a:avLst/>
              </a:prstGeom>
              <a:noFill/>
              <a:ln/>
            </p:spPr>
            <p:txBody>
              <a:bodyPr wrap="none" lIns="0" tIns="0" rIns="0" bIns="0" rtlCol="0" anchor="t"/>
              <a:lstStyle/>
              <a:p>
                <a:pPr algn="l" latinLnBrk="1">
                  <a:lnSpc>
                    <a:spcPts val="37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a:t>
                </a:r>
                <a:r>
                  <a:rPr lang="en-US" altLang="zh-CN" sz="1800" b="0" i="0">
                    <a:solidFill>
                      <a:srgbClr val="000000"/>
                    </a:solidFill>
                    <a:latin typeface="微软雅黑" pitchFamily="34" charset="0"/>
                    <a:ea typeface="微软雅黑" pitchFamily="34" charset="-122"/>
                    <a:cs typeface="微软雅黑" pitchFamily="34" charset="-120"/>
                  </a:rPr>
                  <a:t>涉及反应</a:t>
                </a:r>
                <a:r>
                  <a:rPr lang="en-US" altLang="zh-CN"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800" b="0" i="0" dirty="0">
                    <a:solidFill>
                      <a:srgbClr val="000000"/>
                    </a:solidFill>
                    <a:latin typeface="SimSun" pitchFamily="34" charset="0"/>
                    <a:ea typeface="SimSun" pitchFamily="34" charset="-122"/>
                    <a:cs typeface="SimSun"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，则总反应</a:t>
                </a:r>
              </a:p>
              <a:p>
                <a:pPr latinLnBrk="1">
                  <a:lnSpc>
                    <a:spcPts val="3700"/>
                  </a:lnSpc>
                </a:pPr>
                <a:r>
                  <a:rPr lang="en-US" altLang="zh-CN" b="0" i="0" smtClean="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CaCO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2000">
                                      <a:solidFill>
                                        <a:srgbClr val="000000"/>
                                      </a:solidFill>
                                      <a:latin typeface="Cambria Math" panose="02040503050406030204" pitchFamily="18" charset="0"/>
                                    </a:rPr>
                                    <m:t>高温</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5" name="P_4_BD#1686699a5?pid=5f5c9dc3b&amp;color=0,0,0&amp;vtp=1&amp;bbb=1&amp;hb=1"/>
              <p:cNvSpPr>
                <a:spLocks noRot="1" noChangeAspect="1" noMove="1" noResize="1" noEditPoints="1" noAdjustHandles="1" noChangeArrowheads="1" noChangeShapeType="1" noTextEdit="1"/>
              </p:cNvSpPr>
              <p:nvPr/>
            </p:nvSpPr>
            <p:spPr>
              <a:xfrm>
                <a:off x="832104" y="4632444"/>
                <a:ext cx="10533888" cy="939800"/>
              </a:xfrm>
              <a:prstGeom prst="rect">
                <a:avLst/>
              </a:prstGeom>
              <a:blipFill>
                <a:blip r:embed="rId5"/>
                <a:stretch>
                  <a:fillRect l="-1389" t="-1948" r="-521" b="-7143"/>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4_BD#1686699a5?sp=1&amp;pid=5f5c9dc3b&amp;color=0,0,0&amp;vtp=1&amp;bt=1&amp;bb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（2）“双碱法</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脱硫原理</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①过程如图所示</a:t>
            </a:r>
            <a:endParaRPr lang="en-US" altLang="zh-CN" sz="1800" dirty="0"/>
          </a:p>
        </p:txBody>
      </p:sp>
      <p:pic>
        <p:nvPicPr>
          <p:cNvPr id="4" name="P_4_BD#1686699a5?pid=5f5c9dc3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58768" y="2032000"/>
            <a:ext cx="4480560" cy="1536192"/>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5" name="P_4_BD#1686699a5?sp=1&amp;pid=5f5c9dc3b&amp;color=0,0,0&amp;vtp=1&amp;bbb=1&amp;hb=1"/>
              <p:cNvSpPr/>
              <p:nvPr/>
            </p:nvSpPr>
            <p:spPr>
              <a:xfrm>
                <a:off x="832104" y="3695700"/>
                <a:ext cx="10533888" cy="20955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②过程分析</a:t>
                </a:r>
                <a:endParaRPr lang="en-US" altLang="zh-CN" sz="1800" dirty="0"/>
              </a:p>
              <a:p>
                <a:pPr latinLnBrk="1">
                  <a:lnSpc>
                    <a:spcPts val="3300"/>
                  </a:lnSpc>
                </a:pPr>
                <a:r>
                  <a:rPr lang="en-US" altLang="zh-CN" b="0" i="0"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800" b="0" i="0" dirty="0">
                    <a:solidFill>
                      <a:srgbClr val="000000"/>
                    </a:solidFill>
                    <a:latin typeface="微软雅黑" pitchFamily="34" charset="0"/>
                    <a:ea typeface="微软雅黑" pitchFamily="34" charset="-122"/>
                    <a:cs typeface="微软雅黑" pitchFamily="34" charset="-120"/>
                  </a:rPr>
                  <a:t>.过程Ⅰ：利用氢氧化钠溶液作为启动脱硫剂，既提高了脱硫效果</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又能避免生成难溶物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和微</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溶物</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化学方程式为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a:p>
                <a:pPr latinLnBrk="1">
                  <a:lnSpc>
                    <a:spcPts val="3300"/>
                  </a:lnSpc>
                </a:pPr>
                <a:r>
                  <a:rPr lang="en-US" altLang="zh-CN" b="0" i="0"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m:t>
                    </m:r>
                  </m:oMath>
                </a14:m>
                <a:r>
                  <a:rPr lang="en-US" altLang="zh-CN" sz="1800" b="0" i="0" dirty="0">
                    <a:solidFill>
                      <a:srgbClr val="000000"/>
                    </a:solidFill>
                    <a:latin typeface="微软雅黑" pitchFamily="34" charset="0"/>
                    <a:ea typeface="微软雅黑" pitchFamily="34" charset="-122"/>
                    <a:cs typeface="微软雅黑" pitchFamily="34" charset="-120"/>
                  </a:rPr>
                  <a:t>.过程Ⅱ：脱硫产物经脱硫剂再生池生成氢氧化钠，生成的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可以循环使用，节约成本</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化学方</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程式为</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Ca</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4</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NaOH</m:t>
                    </m:r>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5" name="P_4_BD#1686699a5?sp=1&amp;pid=5f5c9dc3b&amp;color=0,0,0&amp;vtp=1&amp;bbb=1&amp;hb=1"/>
              <p:cNvSpPr>
                <a:spLocks noRot="1" noChangeAspect="1" noMove="1" noResize="1" noEditPoints="1" noAdjustHandles="1" noChangeArrowheads="1" noChangeShapeType="1" noTextEdit="1"/>
              </p:cNvSpPr>
              <p:nvPr/>
            </p:nvSpPr>
            <p:spPr>
              <a:xfrm>
                <a:off x="832104" y="3695700"/>
                <a:ext cx="10533888" cy="2095500"/>
              </a:xfrm>
              <a:prstGeom prst="rect">
                <a:avLst/>
              </a:prstGeom>
              <a:blipFill>
                <a:blip r:embed="rId4"/>
                <a:stretch>
                  <a:fillRect l="-1389"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1686699a5?sp=1&amp;pid=5f5c9dc3b&amp;color=0,0,0&amp;vtp=1&amp;bt=1&amp;bbb=1"/>
              <p:cNvSpPr/>
              <p:nvPr/>
            </p:nvSpPr>
            <p:spPr>
              <a:xfrm>
                <a:off x="832104" y="1080000"/>
                <a:ext cx="10533888" cy="25654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化学原理除</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（1）“催化还原法”原理</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汽车尾气催化</a:t>
                </a:r>
                <a:r>
                  <a:rPr lang="en-US" altLang="zh-CN" dirty="0">
                    <a:solidFill>
                      <a:srgbClr val="00A0AF"/>
                    </a:solidFill>
                    <a:latin typeface="微软雅黑" pitchFamily="34" charset="0"/>
                    <a:ea typeface="楷体" pitchFamily="34" charset="-122"/>
                    <a:cs typeface="微软雅黑" pitchFamily="34" charset="-120"/>
                  </a:rPr>
                  <a:t>（该原理的关键是催化剂的催化作用，加快了反应速率，</a:t>
                </a:r>
                <a:r>
                  <a:rPr lang="en-US" altLang="zh-CN">
                    <a:solidFill>
                      <a:srgbClr val="00A0AF"/>
                    </a:solidFill>
                    <a:latin typeface="微软雅黑" pitchFamily="34" charset="0"/>
                    <a:ea typeface="楷体" pitchFamily="34" charset="-122"/>
                    <a:cs typeface="微软雅黑" pitchFamily="34" charset="-120"/>
                  </a:rPr>
                  <a:t>使尾气在排放到大气前被转化</a:t>
                </a:r>
                <a:r>
                  <a:rPr lang="en-US" altLang="zh-CN">
                    <a:solidFill>
                      <a:srgbClr val="00A0AF"/>
                    </a:solidFill>
                    <a:latin typeface="微软雅黑" pitchFamily="34" charset="0"/>
                    <a:ea typeface="楷体" pitchFamily="34" charset="-122"/>
                    <a:cs typeface="微软雅黑" pitchFamily="34" charset="-120"/>
                  </a:rPr>
                  <a:t>）</a:t>
                </a:r>
              </a:p>
              <a:p>
                <a:pPr lvl="0" latinLnBrk="1">
                  <a:lnSpc>
                    <a:spcPts val="3700"/>
                  </a:lnSpc>
                </a:pPr>
                <a:r>
                  <a:rPr lang="en-US" altLang="zh-CN">
                    <a:solidFill>
                      <a:srgbClr val="000000"/>
                    </a:solidFill>
                    <a:latin typeface="微软雅黑" pitchFamily="34" charset="0"/>
                    <a:ea typeface="微软雅黑" pitchFamily="34" charset="-122"/>
                    <a:cs typeface="微软雅黑" pitchFamily="34" charset="-120"/>
                  </a:rPr>
                  <a:t>转化器</a:t>
                </a:r>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r>
                      <a:rPr lang="en-US" altLang="zh-CN"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2000">
                                      <a:solidFill>
                                        <a:srgbClr val="000000"/>
                                      </a:solidFill>
                                      <a:latin typeface="Cambria Math" panose="02040503050406030204" pitchFamily="18" charset="0"/>
                                    </a:rPr>
                                    <m:t>催化剂</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b="1" smtClean="0">
                    <a:solidFill>
                      <a:srgbClr val="000000"/>
                    </a:solidFill>
                    <a:latin typeface="微软雅黑" pitchFamily="34" charset="0"/>
                    <a:ea typeface="微软雅黑" pitchFamily="34" charset="-122"/>
                    <a:cs typeface="微软雅黑" pitchFamily="34" charset="-120"/>
                  </a:rPr>
                  <a:t>拓展</a:t>
                </a:r>
                <a:r>
                  <a:rPr lang="en-US" altLang="zh-CN" smtClean="0">
                    <a:solidFill>
                      <a:srgbClr val="000000"/>
                    </a:solidFill>
                    <a:latin typeface="SimSun" pitchFamily="34" charset="0"/>
                    <a:ea typeface="SimSun" pitchFamily="34" charset="-122"/>
                    <a:cs typeface="SimSun" pitchFamily="34" charset="-120"/>
                  </a:rPr>
                  <a:t> </a:t>
                </a:r>
                <a:r>
                  <a:rPr lang="en-US" altLang="zh-CN" dirty="0">
                    <a:solidFill>
                      <a:srgbClr val="000000"/>
                    </a:solidFill>
                    <a:latin typeface="微软雅黑" pitchFamily="34" charset="0"/>
                    <a:ea typeface="楷体" pitchFamily="34" charset="-122"/>
                    <a:cs typeface="微软雅黑" pitchFamily="34" charset="-120"/>
                  </a:rPr>
                  <a:t>汽车尾气中的三种主要有害物质</a:t>
                </a:r>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oMath>
                </a14:m>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楷体" pitchFamily="34" charset="-122"/>
                    <a:cs typeface="微软雅黑" pitchFamily="34" charset="-120"/>
                  </a:rPr>
                  <a:t>碳氢化合物和</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𝑥</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楷体" pitchFamily="34" charset="-122"/>
                    <a:cs typeface="微软雅黑" pitchFamily="34" charset="-120"/>
                  </a:rPr>
                  <a:t>温度较高的尾气在催化转化器中催化剂</a:t>
                </a:r>
              </a:p>
              <a:p>
                <a:pPr lvl="0" latinLnBrk="1">
                  <a:lnSpc>
                    <a:spcPts val="3300"/>
                  </a:lnSpc>
                </a:pPr>
                <a:r>
                  <a:rPr lang="en-US" altLang="zh-CN">
                    <a:solidFill>
                      <a:srgbClr val="000000"/>
                    </a:solidFill>
                    <a:latin typeface="微软雅黑" pitchFamily="34" charset="0"/>
                    <a:ea typeface="楷体" pitchFamily="34" charset="-122"/>
                    <a:cs typeface="微软雅黑" pitchFamily="34" charset="-120"/>
                  </a:rPr>
                  <a:t>的作用下活性增强</a:t>
                </a:r>
                <a:r>
                  <a:rPr lang="en-US" altLang="zh-CN" dirty="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楷体" pitchFamily="34" charset="-122"/>
                    <a:cs typeface="微软雅黑" pitchFamily="34" charset="-120"/>
                  </a:rPr>
                  <a:t>发生氧化还原反应</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楷体" pitchFamily="34" charset="-122"/>
                    <a:cs typeface="微软雅黑" pitchFamily="34" charset="-120"/>
                  </a:rPr>
                  <a:t>最终转化为无害气体</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2" name="P_4_BD#1686699a5?sp=1&amp;pid=5f5c9dc3b&amp;color=0,0,0&amp;vtp=1&amp;bt=1&amp;bbb=1"/>
              <p:cNvSpPr>
                <a:spLocks noRot="1" noChangeAspect="1" noMove="1" noResize="1" noEditPoints="1" noAdjustHandles="1" noChangeArrowheads="1" noChangeShapeType="1" noTextEdit="1"/>
              </p:cNvSpPr>
              <p:nvPr/>
            </p:nvSpPr>
            <p:spPr>
              <a:xfrm>
                <a:off x="832104" y="1080000"/>
                <a:ext cx="10533888" cy="2565400"/>
              </a:xfrm>
              <a:prstGeom prst="rect">
                <a:avLst/>
              </a:prstGeom>
              <a:blipFill>
                <a:blip r:embed="rId3"/>
                <a:stretch>
                  <a:fillRect l="-1389" r="-3530" b="-3800"/>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_BD#1686699a5?sp=1&amp;pid=5f5c9dc3b&amp;color=0,0,0&amp;vtp=1&amp;bt=1&amp;bbb=1"/>
              <p:cNvSpPr/>
              <p:nvPr/>
            </p:nvSpPr>
            <p:spPr>
              <a:xfrm>
                <a:off x="832104" y="1080000"/>
                <a:ext cx="10533888" cy="47371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3</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化学原理除</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00" b="0" i="0" kern="0" spc="-99900" smtClean="0">
                  <a:solidFill>
                    <a:srgbClr val="FFFFFF"/>
                  </a:solidFill>
                  <a:latin typeface="微软雅黑" pitchFamily="34" charset="0"/>
                  <a:ea typeface="微软雅黑" pitchFamily="34" charset="-122"/>
                  <a:cs typeface="微软雅黑" pitchFamily="34" charset="-120"/>
                </a:endParaRP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（1）“氨脱硫法</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原理</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②</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（2）“催化还原法”原理</a:t>
                </a:r>
                <a:endParaRPr lang="en-US" altLang="zh-CN" dirty="0">
                  <a:solidFill>
                    <a:prstClr val="black"/>
                  </a:solidFill>
                </a:endParaRPr>
              </a:p>
              <a:p>
                <a:pPr lvl="0" latinLnBrk="1">
                  <a:lnSpc>
                    <a:spcPts val="4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氨选择性催化还原法</a:t>
                </a:r>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+8</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a:solidFill>
                              <a:srgbClr val="000000"/>
                            </a:solidFill>
                            <a:latin typeface="Cambria Math" panose="02040503050406030204" pitchFamily="18" charset="0"/>
                          </a:rPr>
                        </m:ctrlPr>
                      </m:mPr>
                      <m:mr>
                        <m:e>
                          <m:r>
                            <a:rPr lang="en-US" altLang="zh-CN" baseline="-2000">
                              <a:solidFill>
                                <a:srgbClr val="000000"/>
                              </a:solidFill>
                              <a:latin typeface="Cambria Math" panose="02040503050406030204" pitchFamily="18" charset="0"/>
                            </a:rPr>
                            <m:t>催化剂</m:t>
                          </m:r>
                        </m:e>
                      </m:mr>
                      <m:mr>
                        <m:e>
                          <m:bar>
                            <m:barPr>
                              <m:pos m:val="top"/>
                              <m:ctrlPr>
                                <a:rPr lang="en-US" altLang="zh-CN" i="1" baseline="-8000">
                                  <a:solidFill>
                                    <a:srgbClr val="000000"/>
                                  </a:solidFill>
                                  <a:latin typeface="Cambria Math" panose="02040503050406030204" pitchFamily="18" charset="0"/>
                                </a:rPr>
                              </m:ctrlPr>
                            </m:barPr>
                            <m:e>
                              <m:bar>
                                <m:barPr>
                                  <m:pos m:val="top"/>
                                  <m:ctrlPr>
                                    <a:rPr lang="en-US" altLang="zh-CN" i="1" baseline="-2000">
                                      <a:solidFill>
                                        <a:srgbClr val="000000"/>
                                      </a:solidFill>
                                      <a:latin typeface="Cambria Math" panose="02040503050406030204" pitchFamily="18" charset="0"/>
                                    </a:rPr>
                                  </m:ctrlPr>
                                </m:barPr>
                                <m:e>
                                  <m:r>
                                    <a:rPr lang="en-US" altLang="zh-CN" baseline="-2000">
                                      <a:solidFill>
                                        <a:srgbClr val="000000"/>
                                      </a:solidFill>
                                      <a:latin typeface="Cambria Math" panose="02040503050406030204" pitchFamily="18" charset="0"/>
                                    </a:rPr>
                                    <m:t>315</m:t>
                                  </m:r>
                                  <m:r>
                                    <a:rPr lang="en-US" altLang="zh-CN" baseline="-2000">
                                      <a:solidFill>
                                        <a:srgbClr val="000000"/>
                                      </a:solidFill>
                                      <a:latin typeface="Cambria Math" panose="02040503050406030204" pitchFamily="18" charset="0"/>
                                    </a:rPr>
                                    <m:t>～</m:t>
                                  </m:r>
                                  <m:r>
                                    <a:rPr lang="en-US" altLang="zh-CN" baseline="-2000">
                                      <a:solidFill>
                                        <a:srgbClr val="000000"/>
                                      </a:solidFill>
                                      <a:latin typeface="Cambria Math" panose="02040503050406030204" pitchFamily="18" charset="0"/>
                                    </a:rPr>
                                    <m:t>400℃</m:t>
                                  </m:r>
                                </m:e>
                              </m:bar>
                            </m:e>
                          </m:bar>
                        </m:e>
                      </m:mr>
                    </m:m>
                    <m:r>
                      <a:rPr lang="en-US" altLang="zh-CN" dirty="0">
                        <a:solidFill>
                          <a:srgbClr val="000000"/>
                        </a:solidFill>
                        <a:latin typeface="Cambria Math" panose="02040503050406030204" pitchFamily="18" charset="0"/>
                        <a:ea typeface="微软雅黑" pitchFamily="34" charset="-122"/>
                        <a:cs typeface="微软雅黑" pitchFamily="34" charset="-120"/>
                      </a:rPr>
                      <m:t>  7</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+12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b="1" smtClean="0">
                    <a:solidFill>
                      <a:srgbClr val="000000"/>
                    </a:solidFill>
                    <a:latin typeface="微软雅黑" pitchFamily="34" charset="0"/>
                    <a:ea typeface="微软雅黑" pitchFamily="34" charset="-122"/>
                    <a:cs typeface="微软雅黑" pitchFamily="34" charset="-120"/>
                  </a:rPr>
                  <a:t>话里有</a:t>
                </a:r>
                <a:r>
                  <a:rPr lang="en-US" altLang="zh-CN" b="1" dirty="0">
                    <a:solidFill>
                      <a:srgbClr val="000000"/>
                    </a:solidFill>
                    <a:latin typeface="微软雅黑" pitchFamily="34" charset="0"/>
                    <a:ea typeface="微软雅黑" pitchFamily="34" charset="-122"/>
                    <a:cs typeface="微软雅黑" pitchFamily="34" charset="-120"/>
                  </a:rPr>
                  <a:t>“化”</a:t>
                </a:r>
                <a:r>
                  <a:rPr lang="en-US" altLang="zh-CN" dirty="0">
                    <a:solidFill>
                      <a:srgbClr val="000000"/>
                    </a:solidFill>
                    <a:latin typeface="微软雅黑" pitchFamily="34" charset="0"/>
                    <a:ea typeface="微软雅黑" pitchFamily="34" charset="-122"/>
                    <a:cs typeface="微软雅黑" pitchFamily="34" charset="-120"/>
                  </a:rPr>
                  <a:t>①</a:t>
                </a:r>
                <a:r>
                  <a:rPr lang="en-US" altLang="zh-CN" dirty="0">
                    <a:solidFill>
                      <a:srgbClr val="000000"/>
                    </a:solidFill>
                    <a:latin typeface="微软雅黑" pitchFamily="34" charset="0"/>
                    <a:ea typeface="楷体" pitchFamily="34" charset="-122"/>
                    <a:cs typeface="微软雅黑" pitchFamily="34" charset="-120"/>
                  </a:rPr>
                  <a:t>氨的主要污染物是氨氮废水</a:t>
                </a:r>
                <a:r>
                  <a:rPr lang="en-US" altLang="zh-CN" dirty="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楷体" pitchFamily="34" charset="-122"/>
                    <a:cs typeface="微软雅黑" pitchFamily="34" charset="-120"/>
                  </a:rPr>
                  <a:t>它是造成水体富营养化的原因之一</a:t>
                </a:r>
                <a:r>
                  <a:rPr lang="en-US" altLang="zh-CN" dirty="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楷体" pitchFamily="34" charset="-122"/>
                    <a:cs typeface="微软雅黑" pitchFamily="34" charset="-120"/>
                  </a:rPr>
                  <a:t>会造成赤潮</a:t>
                </a:r>
                <a:r>
                  <a:rPr lang="en-US" altLang="zh-CN" dirty="0">
                    <a:solidFill>
                      <a:srgbClr val="00A0AF"/>
                    </a:solidFill>
                    <a:latin typeface="微软雅黑" pitchFamily="34" charset="0"/>
                    <a:ea typeface="楷体" pitchFamily="34" charset="-122"/>
                    <a:cs typeface="微软雅黑" pitchFamily="34" charset="-120"/>
                  </a:rPr>
                  <a:t>（</a:t>
                </a:r>
                <a:r>
                  <a:rPr lang="en-US" altLang="zh-CN">
                    <a:solidFill>
                      <a:srgbClr val="00A0AF"/>
                    </a:solidFill>
                    <a:latin typeface="微软雅黑" pitchFamily="34" charset="0"/>
                    <a:ea typeface="楷体" pitchFamily="34" charset="-122"/>
                    <a:cs typeface="微软雅黑" pitchFamily="34" charset="-120"/>
                  </a:rPr>
                  <a:t>海水中</a:t>
                </a:r>
                <a:r>
                  <a:rPr lang="en-US" altLang="zh-CN">
                    <a:solidFill>
                      <a:srgbClr val="00A0AF"/>
                    </a:solidFill>
                    <a:latin typeface="微软雅黑" pitchFamily="34" charset="0"/>
                    <a:ea typeface="楷体" pitchFamily="34" charset="-122"/>
                    <a:cs typeface="微软雅黑" pitchFamily="34" charset="-120"/>
                  </a:rPr>
                  <a:t>）</a:t>
                </a:r>
              </a:p>
              <a:p>
                <a:pPr lvl="0" latinLnBrk="1">
                  <a:lnSpc>
                    <a:spcPts val="3300"/>
                  </a:lnSpc>
                </a:pPr>
                <a:r>
                  <a:rPr lang="en-US" altLang="zh-CN">
                    <a:solidFill>
                      <a:srgbClr val="000000"/>
                    </a:solidFill>
                    <a:latin typeface="微软雅黑" pitchFamily="34" charset="0"/>
                    <a:ea typeface="楷体" pitchFamily="34" charset="-122"/>
                    <a:cs typeface="微软雅黑" pitchFamily="34" charset="-120"/>
                  </a:rPr>
                  <a:t>和水华</a:t>
                </a:r>
                <a:r>
                  <a:rPr lang="en-US" altLang="zh-CN" dirty="0">
                    <a:solidFill>
                      <a:srgbClr val="00A0AF"/>
                    </a:solidFill>
                    <a:latin typeface="微软雅黑" pitchFamily="34" charset="0"/>
                    <a:ea typeface="楷体" pitchFamily="34" charset="-122"/>
                    <a:cs typeface="微软雅黑" pitchFamily="34" charset="-120"/>
                  </a:rPr>
                  <a:t>（淡水中）</a:t>
                </a:r>
                <a:r>
                  <a:rPr lang="en-US" altLang="zh-CN" dirty="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SimSun" pitchFamily="34" charset="0"/>
                    <a:ea typeface="SimSun" pitchFamily="34" charset="-122"/>
                    <a:cs typeface="SimSun" pitchFamily="34" charset="-120"/>
                  </a:rPr>
                  <a:t> </a:t>
                </a:r>
                <a:endParaRPr lang="en-US" altLang="zh-CN" dirty="0">
                  <a:solidFill>
                    <a:prstClr val="black"/>
                  </a:solidFill>
                </a:endParaRPr>
              </a:p>
              <a:p>
                <a:pPr lvl="0" latinLnBrk="1">
                  <a:lnSpc>
                    <a:spcPts val="3300"/>
                  </a:lnSpc>
                </a:pPr>
                <a:r>
                  <a:rPr lang="en-US" altLang="zh-CN" smtClean="0">
                    <a:solidFill>
                      <a:srgbClr val="000000"/>
                    </a:solidFill>
                    <a:latin typeface="微软雅黑" pitchFamily="34" charset="0"/>
                    <a:ea typeface="微软雅黑" pitchFamily="34" charset="-122"/>
                    <a:cs typeface="微软雅黑" pitchFamily="34" charset="-120"/>
                  </a:rPr>
                  <a:t>②</a:t>
                </a:r>
                <a:r>
                  <a:rPr lang="en-US" altLang="zh-CN" smtClean="0">
                    <a:solidFill>
                      <a:srgbClr val="000000"/>
                    </a:solidFill>
                    <a:latin typeface="微软雅黑" pitchFamily="34" charset="0"/>
                    <a:ea typeface="楷体" pitchFamily="34" charset="-122"/>
                    <a:cs typeface="微软雅黑" pitchFamily="34" charset="-120"/>
                  </a:rPr>
                  <a:t>氨氮废水中的氮元素多以</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微软雅黑" pitchFamily="34" charset="0"/>
                    <a:ea typeface="楷体" pitchFamily="34" charset="-122"/>
                    <a:cs typeface="微软雅黑" pitchFamily="34" charset="-120"/>
                  </a:rPr>
                  <a:t>等形式存在</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smtClean="0">
                    <a:solidFill>
                      <a:srgbClr val="000000"/>
                    </a:solidFill>
                    <a:latin typeface="微软雅黑" pitchFamily="34" charset="0"/>
                    <a:ea typeface="微软雅黑" pitchFamily="34" charset="-122"/>
                    <a:cs typeface="微软雅黑" pitchFamily="34" charset="-120"/>
                  </a:rPr>
                  <a:t>③</a:t>
                </a:r>
                <a:r>
                  <a:rPr lang="en-US" altLang="zh-CN" dirty="0">
                    <a:solidFill>
                      <a:srgbClr val="000000"/>
                    </a:solidFill>
                    <a:latin typeface="微软雅黑" pitchFamily="34" charset="0"/>
                    <a:ea typeface="楷体" pitchFamily="34" charset="-122"/>
                    <a:cs typeface="微软雅黑" pitchFamily="34" charset="-120"/>
                  </a:rPr>
                  <a:t>处理原理</a:t>
                </a:r>
                <a:r>
                  <a:rPr lang="en-US" altLang="zh-CN" dirty="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楷体" pitchFamily="34" charset="-122"/>
                    <a:cs typeface="微软雅黑" pitchFamily="34" charset="-120"/>
                  </a:rPr>
                  <a:t>高浓度氨氮废水</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dirty="0">
                    <a:solidFill>
                      <a:srgbClr val="000000"/>
                    </a:solidFill>
                    <a:latin typeface="微软雅黑" pitchFamily="34" charset="0"/>
                    <a:ea typeface="楷体" pitchFamily="34" charset="-122"/>
                    <a:cs typeface="微软雅黑" pitchFamily="34" charset="-120"/>
                  </a:rPr>
                  <a:t>溶液</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dirty="0" smtClean="0">
                    <a:solidFill>
                      <a:srgbClr val="000000"/>
                    </a:solidFill>
                    <a:latin typeface="微软雅黑" pitchFamily="34" charset="0"/>
                    <a:ea typeface="楷体" pitchFamily="34" charset="-122"/>
                    <a:cs typeface="微软雅黑" pitchFamily="34" charset="-120"/>
                  </a:rPr>
                  <a:t>热空气吹出</a:t>
                </a: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dirty="0">
                    <a:solidFill>
                      <a:srgbClr val="000000"/>
                    </a:solidFill>
                    <a:latin typeface="SimSun" pitchFamily="34" charset="0"/>
                    <a:ea typeface="SimSun" pitchFamily="34" charset="-122"/>
                    <a:cs typeface="SimSun" pitchFamily="34" charset="-120"/>
                  </a:rPr>
                  <a:t> </a:t>
                </a:r>
                <a:r>
                  <a:rPr lang="en-US" altLang="zh-CN" dirty="0">
                    <a:solidFill>
                      <a:srgbClr val="000000"/>
                    </a:solidFill>
                    <a:latin typeface="微软雅黑" pitchFamily="34" charset="0"/>
                    <a:ea typeface="楷体" pitchFamily="34" charset="-122"/>
                    <a:cs typeface="微软雅黑" pitchFamily="34" charset="-120"/>
                  </a:rPr>
                  <a:t>低浓度氨氮废水</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NaClO</m:t>
                    </m:r>
                  </m:oMath>
                </a14:m>
                <a:r>
                  <a:rPr lang="en-US" altLang="zh-CN" dirty="0">
                    <a:solidFill>
                      <a:srgbClr val="000000"/>
                    </a:solidFill>
                    <a:latin typeface="微软雅黑" pitchFamily="34" charset="0"/>
                    <a:ea typeface="楷体" pitchFamily="34" charset="-122"/>
                    <a:cs typeface="微软雅黑" pitchFamily="34" charset="-120"/>
                  </a:rPr>
                  <a:t>溶液</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a:solidFill>
                      <a:srgbClr val="000000"/>
                    </a:solidFill>
                    <a:latin typeface="SimSun" pitchFamily="34" charset="0"/>
                    <a:ea typeface="SimSun" pitchFamily="34" charset="-122"/>
                    <a:cs typeface="SimSun" pitchFamily="34" charset="-120"/>
                  </a:rPr>
                  <a:t> </a:t>
                </a:r>
                <a:r>
                  <a:rPr lang="en-US" altLang="zh-CN">
                    <a:solidFill>
                      <a:srgbClr val="000000"/>
                    </a:solidFill>
                    <a:latin typeface="微软雅黑" pitchFamily="34" charset="0"/>
                    <a:ea typeface="楷体" pitchFamily="34" charset="-122"/>
                    <a:cs typeface="微软雅黑" pitchFamily="34" charset="-120"/>
                  </a:rPr>
                  <a:t>含氯废水</a:t>
                </a:r>
              </a:p>
              <a:p>
                <a:pPr lvl="0" latinLnBrk="1">
                  <a:lnSpc>
                    <a:spcPts val="3300"/>
                  </a:lnSpc>
                </a:pPr>
                <a:r>
                  <a:rPr lang="en-US" altLang="zh-CN">
                    <a:solidFill>
                      <a:srgbClr val="00A0AF"/>
                    </a:solidFill>
                    <a:latin typeface="微软雅黑" pitchFamily="34" charset="0"/>
                    <a:ea typeface="楷体" pitchFamily="34" charset="-122"/>
                    <a:cs typeface="微软雅黑" pitchFamily="34" charset="-120"/>
                  </a:rPr>
                  <a:t>（</a:t>
                </a:r>
                <a:r>
                  <a:rPr lang="en-US" altLang="zh-CN" dirty="0">
                    <a:solidFill>
                      <a:srgbClr val="00A0AF"/>
                    </a:solidFill>
                    <a:latin typeface="微软雅黑" pitchFamily="34" charset="0"/>
                    <a:ea typeface="楷体" pitchFamily="34" charset="-122"/>
                    <a:cs typeface="微软雅黑" pitchFamily="34" charset="-120"/>
                  </a:rPr>
                  <a:t>加还原性物质，将氯转化为无毒物质）</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a:solidFill>
                      <a:srgbClr val="000000"/>
                    </a:solidFill>
                    <a:latin typeface="SimSun" pitchFamily="34" charset="0"/>
                    <a:ea typeface="SimSun" pitchFamily="34" charset="-122"/>
                    <a:cs typeface="SimSun" pitchFamily="34" charset="-120"/>
                  </a:rPr>
                  <a:t> </a:t>
                </a:r>
                <a:r>
                  <a:rPr lang="en-US" altLang="zh-CN" dirty="0">
                    <a:solidFill>
                      <a:srgbClr val="000000"/>
                    </a:solidFill>
                    <a:latin typeface="微软雅黑" pitchFamily="34" charset="0"/>
                    <a:ea typeface="楷体" pitchFamily="34" charset="-122"/>
                    <a:cs typeface="微软雅黑" pitchFamily="34" charset="-120"/>
                  </a:rPr>
                  <a:t>达标废水</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2" name="P_4_BD#1686699a5?sp=1&amp;pid=5f5c9dc3b&amp;color=0,0,0&amp;vtp=1&amp;bt=1&amp;bbb=1"/>
              <p:cNvSpPr>
                <a:spLocks noRot="1" noChangeAspect="1" noMove="1" noResize="1" noEditPoints="1" noAdjustHandles="1" noChangeArrowheads="1" noChangeShapeType="1" noTextEdit="1"/>
              </p:cNvSpPr>
              <p:nvPr/>
            </p:nvSpPr>
            <p:spPr>
              <a:xfrm>
                <a:off x="832104" y="1080000"/>
                <a:ext cx="10533888" cy="4737100"/>
              </a:xfrm>
              <a:prstGeom prst="rect">
                <a:avLst/>
              </a:prstGeom>
              <a:blipFill>
                <a:blip r:embed="rId3"/>
                <a:stretch>
                  <a:fillRect l="-1389" r="-1331" b="-2059"/>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4_BD.1_1#90ddb2d01?vop=1&amp;pid=50ae5d46f&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气相还原法是目前烟气脱硫研究的热点，其流程如图所示，</a:t>
            </a:r>
            <a:r>
              <a:rPr lang="en-US" altLang="zh-CN" sz="1800" b="0" i="0">
                <a:solidFill>
                  <a:srgbClr val="000000"/>
                </a:solidFill>
                <a:latin typeface="微软雅黑" pitchFamily="34" charset="0"/>
                <a:ea typeface="微软雅黑" pitchFamily="34" charset="-122"/>
                <a:cs typeface="微软雅黑" pitchFamily="34" charset="-120"/>
              </a:rPr>
              <a:t>下列说法正确的是</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SimSun" pitchFamily="34" charset="0"/>
                <a:ea typeface="SimSun" pitchFamily="34" charset="-122"/>
                <a:cs typeface="SimSun" pitchFamily="34" charset="-120"/>
              </a:rPr>
              <a:t> </a:t>
            </a:r>
            <a:r>
              <a:rPr lang="en-US" altLang="zh-CN" sz="1800" b="1" i="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p>
        </p:txBody>
      </p:sp>
      <p:pic>
        <p:nvPicPr>
          <p:cNvPr id="3" name="QC_4_BD.1_2#90ddb2d01?vop=1&amp;pid=50ae5d46f&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99432" y="1622425"/>
            <a:ext cx="2990088" cy="118872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90ddb2d01.bracket?vop=1&amp;pid=50ae5d46f&amp;color=0,0,0&amp;vpa=1&amp;vtp=1"/>
          <p:cNvSpPr/>
          <p:nvPr/>
        </p:nvSpPr>
        <p:spPr>
          <a:xfrm>
            <a:off x="9360947" y="1075817"/>
            <a:ext cx="31273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C</a:t>
            </a:r>
            <a:endParaRPr lang="en-US" altLang="zh-CN" dirty="0"/>
          </a:p>
        </p:txBody>
      </p:sp>
      <mc:AlternateContent xmlns:mc="http://schemas.openxmlformats.org/markup-compatibility/2006">
        <mc:Choice xmlns:a14="http://schemas.microsoft.com/office/drawing/2010/main" Requires="a14">
          <p:sp>
            <p:nvSpPr>
              <p:cNvPr id="5" name="QC_4_BD.1_3#90ddb2d01.choices?vop=1&amp;pid=50ae5d46f&amp;color=0,0,0&amp;vtp=1&amp;bbb=1"/>
              <p:cNvSpPr/>
              <p:nvPr/>
            </p:nvSpPr>
            <p:spPr>
              <a:xfrm>
                <a:off x="832104" y="2943225"/>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再生塔中生成一种可循环的物质</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该物质为</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脱硫塔中，理论上消耗的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m:t>
                    </m:r>
                  </m:oMath>
                </a14:m>
                <a:r>
                  <a:rPr lang="en-US" altLang="zh-CN" sz="1800" b="0" i="0" dirty="0" smtClean="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1</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脱硫过程中，当产生</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时</a:t>
                </a:r>
                <a:r>
                  <a:rPr lang="en-US" altLang="zh-CN" sz="1800" b="0" i="0" dirty="0">
                    <a:solidFill>
                      <a:srgbClr val="000000"/>
                    </a:solidFill>
                    <a:latin typeface="微软雅黑" pitchFamily="34" charset="0"/>
                    <a:ea typeface="微软雅黑" pitchFamily="34" charset="-122"/>
                    <a:cs typeface="微软雅黑" pitchFamily="34" charset="-120"/>
                  </a:rPr>
                  <a:t>，理论上转移</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电子</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三个装置中均发生了氧化还原反应</a:t>
                </a:r>
                <a:endParaRPr lang="en-US" altLang="zh-CN" sz="1800" dirty="0"/>
              </a:p>
            </p:txBody>
          </p:sp>
        </mc:Choice>
        <mc:Fallback>
          <p:sp>
            <p:nvSpPr>
              <p:cNvPr id="5" name="QC_4_BD.1_3#90ddb2d01.choices?vop=1&amp;pid=50ae5d46f&amp;color=0,0,0&amp;vtp=1&amp;bbb=1"/>
              <p:cNvSpPr>
                <a:spLocks noRot="1" noChangeAspect="1" noMove="1" noResize="1" noEditPoints="1" noAdjustHandles="1" noChangeArrowheads="1" noChangeShapeType="1" noTextEdit="1"/>
              </p:cNvSpPr>
              <p:nvPr/>
            </p:nvSpPr>
            <p:spPr>
              <a:xfrm>
                <a:off x="832104" y="2943225"/>
                <a:ext cx="10533888" cy="1676400"/>
              </a:xfrm>
              <a:prstGeom prst="rect">
                <a:avLst/>
              </a:prstGeom>
              <a:blipFill>
                <a:blip r:embed="rId4"/>
                <a:stretch>
                  <a:fillRect l="-1389" b="-5455"/>
                </a:stretch>
              </a:blipFill>
              <a:ln/>
            </p:spPr>
            <p:txBody>
              <a:bodyPr/>
              <a:lstStyle/>
              <a:p>
                <a:r>
                  <a:rPr lang="zh-CN" altLang="en-US">
                    <a:noFill/>
                  </a:rPr>
                  <a:t> </a:t>
                </a:r>
              </a:p>
            </p:txBody>
          </p:sp>
        </mc:Fallback>
      </mc:AlternateContent>
      <p:pic>
        <p:nvPicPr>
          <p:cNvPr id="6" name="QC_4_EX.3_1#90ddb2d01?vop=1&amp;pid=50ae5d46f&amp;color=0,0,0&amp;tib=255,255,255&amp;iip=1&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43566" y="4692579"/>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7" name="QC_4_EX.3_1#90ddb2d01?vop=1&amp;pid=50ae5d46f&amp;color=0,0,0&amp;vtp=1&amp;bbb=1&amp;hb=1"/>
              <p:cNvSpPr/>
              <p:nvPr/>
            </p:nvSpPr>
            <p:spPr>
              <a:xfrm>
                <a:off x="832104" y="4628571"/>
                <a:ext cx="10531904" cy="12573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气相还原法与攻略解读中</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钙基固硫法</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脱硫原理相似</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将</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m:t>
                    </m:r>
                  </m:oMath>
                </a14:m>
                <a:r>
                  <a:rPr lang="en-US" altLang="zh-CN" sz="1800" b="0" i="0" dirty="0">
                    <a:solidFill>
                      <a:srgbClr val="000000"/>
                    </a:solidFill>
                    <a:latin typeface="微软雅黑" pitchFamily="34" charset="0"/>
                    <a:ea typeface="楷体" pitchFamily="34" charset="-122"/>
                    <a:cs typeface="微软雅黑" pitchFamily="34" charset="-120"/>
                  </a:rPr>
                  <a:t>加入脱硫塔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再通入</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烟气</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发生氧化还原反应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生成</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蒸气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将</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蒸气在硫冷凝器中冷凝</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得到单质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和脱硫气体</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将</a:t>
                </a:r>
              </a:p>
              <a:p>
                <a:pPr latinLnBrk="1">
                  <a:lnSpc>
                    <a:spcPts val="3300"/>
                  </a:lnSpc>
                </a:pP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b="0" i="0" dirty="0" smtClean="0">
                    <a:solidFill>
                      <a:srgbClr val="000000"/>
                    </a:solidFill>
                    <a:latin typeface="微软雅黑" pitchFamily="34" charset="0"/>
                    <a:ea typeface="楷体" pitchFamily="34" charset="-122"/>
                    <a:cs typeface="微软雅黑" pitchFamily="34" charset="-120"/>
                  </a:rPr>
                  <a:t>与精煤混合放入再生塔中</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得到</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CaS</m:t>
                    </m:r>
                  </m:oMath>
                </a14:m>
                <a:r>
                  <a:rPr lang="en-US" altLang="zh-CN"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CaS</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微软雅黑" pitchFamily="34" charset="0"/>
                    <a:ea typeface="楷体" pitchFamily="34" charset="-122"/>
                    <a:cs typeface="微软雅黑" pitchFamily="34" charset="-120"/>
                  </a:rPr>
                  <a:t>循环使用</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7" name="QC_4_EX.3_1#90ddb2d01?vop=1&amp;pid=50ae5d46f&amp;color=0,0,0&amp;vtp=1&amp;bbb=1&amp;hb=1"/>
              <p:cNvSpPr>
                <a:spLocks noRot="1" noChangeAspect="1" noMove="1" noResize="1" noEditPoints="1" noAdjustHandles="1" noChangeArrowheads="1" noChangeShapeType="1" noTextEdit="1"/>
              </p:cNvSpPr>
              <p:nvPr/>
            </p:nvSpPr>
            <p:spPr>
              <a:xfrm>
                <a:off x="832104" y="4628571"/>
                <a:ext cx="10531904" cy="1257300"/>
              </a:xfrm>
              <a:prstGeom prst="rect">
                <a:avLst/>
              </a:prstGeom>
              <a:blipFill>
                <a:blip r:embed="rId6"/>
                <a:stretch>
                  <a:fillRect l="-1390" r="-2779" b="-7246"/>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 calcmode="lin" valueType="num">
                                      <p:cBhvr additive="base">
                                        <p:cTn id="1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7">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additive="base">
                                        <p:cTn id="2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 calcmode="lin" valueType="num">
                                      <p:cBhvr additive="base">
                                        <p:cTn id="2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pic>
        <p:nvPicPr>
          <p:cNvPr id="2" name="QC_4_AS.4_1#90ddb2d01?vop=1&amp;pid=50ae5d46f&amp;color=0,0,0&amp;tib=255,255,255&amp;iip=2&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3566" y="1144008"/>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AS.4_1#90ddb2d01?vop=1&amp;pid=50ae5d46f&amp;color=0,0,0&amp;vtp=1&amp;bt=1&amp;bbb=1&amp;hb=1"/>
              <p:cNvSpPr/>
              <p:nvPr/>
            </p:nvSpPr>
            <p:spPr>
              <a:xfrm>
                <a:off x="832104" y="1080000"/>
                <a:ext cx="10531904" cy="17272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根据思路剖析可知</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再生塔中生成一种可循环的物质</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该物质为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脱硫塔中发生</a:t>
                </a:r>
              </a:p>
              <a:p>
                <a:pPr latinLnBrk="1">
                  <a:lnSpc>
                    <a:spcPts val="3700"/>
                  </a:lnSpc>
                </a:pPr>
                <a:r>
                  <a:rPr lang="en-US" altLang="zh-CN" sz="1800" b="0" i="0" smtClean="0">
                    <a:solidFill>
                      <a:srgbClr val="000000"/>
                    </a:solidFill>
                    <a:latin typeface="微软雅黑" pitchFamily="34" charset="0"/>
                    <a:ea typeface="楷体" pitchFamily="34" charset="-122"/>
                    <a:cs typeface="微软雅黑" pitchFamily="34" charset="-120"/>
                  </a:rPr>
                  <a:t>的反应为</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高温</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理论上消耗的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CaS</m:t>
                    </m:r>
                  </m:oMath>
                </a14:m>
                <a:r>
                  <a:rPr lang="en-US" altLang="zh-CN" sz="1800" b="0" i="0" dirty="0" smtClean="0">
                    <a:solidFill>
                      <a:srgbClr val="000000"/>
                    </a:solidFill>
                    <a:latin typeface="微软雅黑" pitchFamily="34" charset="0"/>
                    <a:ea typeface="楷体" pitchFamily="34" charset="-122"/>
                    <a:cs typeface="微软雅黑" pitchFamily="34" charset="-120"/>
                  </a:rPr>
                  <a:t>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的物质的量之比为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2</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脱硫过程</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中</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当产生</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800" b="0" i="0" dirty="0" smtClean="0">
                    <a:solidFill>
                      <a:srgbClr val="000000"/>
                    </a:solidFill>
                    <a:latin typeface="微软雅黑" pitchFamily="34" charset="0"/>
                    <a:ea typeface="楷体" pitchFamily="34" charset="-122"/>
                    <a:cs typeface="微软雅黑" pitchFamily="34" charset="-120"/>
                  </a:rPr>
                  <a:t>单质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时</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转移电子的物质的量为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4 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当产生</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32 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g</m:t>
                    </m:r>
                  </m:oMath>
                </a14:m>
                <a:r>
                  <a:rPr lang="en-US" altLang="zh-CN" sz="1800" b="0" i="0" dirty="0" smtClean="0">
                    <a:solidFill>
                      <a:srgbClr val="000000"/>
                    </a:solidFill>
                    <a:latin typeface="微软雅黑" pitchFamily="34" charset="0"/>
                    <a:ea typeface="楷体" pitchFamily="34" charset="-122"/>
                    <a:cs typeface="微软雅黑" pitchFamily="34" charset="-120"/>
                  </a:rPr>
                  <a:t>单质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即</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0.5 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sz="1800" b="0" i="0" dirty="0" smtClean="0">
                    <a:solidFill>
                      <a:srgbClr val="000000"/>
                    </a:solidFill>
                    <a:latin typeface="微软雅黑" pitchFamily="34" charset="0"/>
                    <a:ea typeface="楷体" pitchFamily="34" charset="-122"/>
                    <a:cs typeface="微软雅黑" pitchFamily="34" charset="-120"/>
                  </a:rPr>
                  <a:t>单质</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时</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转移电</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子的物质的量为</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mol</m:t>
                    </m:r>
                  </m:oMath>
                </a14:m>
                <a:r>
                  <a:rPr lang="en-US" altLang="zh-CN" b="0" i="0" dirty="0">
                    <a:solidFill>
                      <a:srgbClr val="000000"/>
                    </a:solidFill>
                    <a:latin typeface="微软雅黑" pitchFamily="34" charset="0"/>
                    <a:ea typeface="微软雅黑" pitchFamily="34" charset="-122"/>
                    <a:cs typeface="微软雅黑" pitchFamily="34" charset="-120"/>
                  </a:rPr>
                  <a:t>，C</a:t>
                </a:r>
                <a:r>
                  <a:rPr lang="en-US" altLang="zh-CN" b="0" i="0" dirty="0">
                    <a:solidFill>
                      <a:srgbClr val="000000"/>
                    </a:solidFill>
                    <a:latin typeface="微软雅黑" pitchFamily="34" charset="0"/>
                    <a:ea typeface="楷体" pitchFamily="34" charset="-122"/>
                    <a:cs typeface="微软雅黑" pitchFamily="34" charset="-120"/>
                  </a:rPr>
                  <a:t>正确</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楷体" pitchFamily="34" charset="-122"/>
                    <a:cs typeface="微软雅黑" pitchFamily="34" charset="-120"/>
                  </a:rPr>
                  <a:t>硫冷凝器中通过冷凝将</a:t>
                </a:r>
                <a14:m>
                  <m:oMath xmlns:m="http://schemas.openxmlformats.org/officeDocument/2006/math">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楷体" pitchFamily="34" charset="-122"/>
                    <a:cs typeface="微软雅黑" pitchFamily="34" charset="-120"/>
                  </a:rPr>
                  <a:t>分离</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没有发生氧化还原反应</a:t>
                </a:r>
                <a:r>
                  <a:rPr lang="en-US" altLang="zh-CN" b="0" i="0" dirty="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楷体" pitchFamily="34" charset="-122"/>
                    <a:cs typeface="微软雅黑" pitchFamily="34" charset="-120"/>
                  </a:rPr>
                  <a:t>错误</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3" name="QC_4_AS.4_1#90ddb2d01?vop=1&amp;pid=50ae5d46f&amp;color=0,0,0&amp;vtp=1&amp;bt=1&amp;bbb=1&amp;hb=1"/>
              <p:cNvSpPr>
                <a:spLocks noRot="1" noChangeAspect="1" noMove="1" noResize="1" noEditPoints="1" noAdjustHandles="1" noChangeArrowheads="1" noChangeShapeType="1" noTextEdit="1"/>
              </p:cNvSpPr>
              <p:nvPr/>
            </p:nvSpPr>
            <p:spPr>
              <a:xfrm>
                <a:off x="832104" y="1080000"/>
                <a:ext cx="10531904" cy="1727200"/>
              </a:xfrm>
              <a:prstGeom prst="rect">
                <a:avLst/>
              </a:prstGeom>
              <a:blipFill>
                <a:blip r:embed="rId4"/>
                <a:stretch>
                  <a:fillRect l="-1390" r="-869" b="-5654"/>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Words>
  <Application>Microsoft Office PowerPoint</Application>
  <PresentationFormat>宽屏</PresentationFormat>
  <Paragraphs>91</Paragraphs>
  <Slides>14</Slides>
  <Notes>14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2025-05-14T15:59:53Z</dcterms:created>
  <dcterms:modified xsi:type="dcterms:W3CDTF">2025-05-14T16:47:56Z</dcterms:modified>
  <cp:category/>
  <cp:contentStatus/>
</cp:coreProperties>
</file>