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3"/>
    <p:sldId id="266" r:id="rId4"/>
    <p:sldId id="267" r:id="rId5"/>
    <p:sldId id="286" r:id="rId6"/>
    <p:sldId id="287" r:id="rId7"/>
    <p:sldId id="295" r:id="rId8"/>
    <p:sldId id="278" r:id="rId9"/>
    <p:sldId id="296" r:id="rId10"/>
    <p:sldId id="297" r:id="rId11"/>
    <p:sldId id="298" r:id="rId12"/>
    <p:sldId id="291" r:id="rId13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96190245" name="F" initials="F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DBEEF3"/>
    <a:srgbClr val="FFFFFF"/>
    <a:srgbClr val="E7327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5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74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7300" y="404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6357620" cy="450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坚持不懈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持之以恒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细琢学习的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钥匙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en-US" baseline="30000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➓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学习本无味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但我们牢记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学如逆水行舟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不进则退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baseline="30000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⓫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这一道理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也能让我们在学习中尝到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。倘若在学习中轻易言败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将会荒废学业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止步于失败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我们只有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活到老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学到老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永恒地学习新知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不断实现自我的超越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才能在成长路上越行越远。博学之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广泛地学习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明辨之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严谨地学习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持恒之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不懈地学习。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青年一代要铸造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的钥匙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baseline="30000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⓬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通过学习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磨炼过硬本领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实现人生价值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要在学习中绽放耀眼光芒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在学习中放飞青春梦想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在学习中书写人生华章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567295" y="1391285"/>
            <a:ext cx="0" cy="45167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696835" y="1526540"/>
            <a:ext cx="3544570" cy="3498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en-US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➓</a:t>
            </a:r>
            <a:r>
              <a:rPr lang="zh-CN" altLang="en-US">
                <a:sym typeface="+mn-ea"/>
              </a:rPr>
              <a:t>分论点三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论述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坚持对学习的重要性</a:t>
            </a:r>
            <a:r>
              <a:rPr lang="en-US" altLang="zh-CN">
                <a:sym typeface="+mn-ea"/>
              </a:rPr>
              <a:t>”，</a:t>
            </a:r>
            <a:r>
              <a:rPr lang="zh-CN" altLang="en-US">
                <a:sym typeface="+mn-ea"/>
              </a:rPr>
              <a:t>观点简短精练。</a:t>
            </a:r>
            <a:endParaRPr lang="zh-CN" altLang="en-US"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⓫</a:t>
            </a:r>
            <a:r>
              <a:rPr lang="zh-CN" altLang="en-US">
                <a:sym typeface="+mn-ea"/>
              </a:rPr>
              <a:t>道理论证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引用古语进行论证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突出其重要性。</a:t>
            </a:r>
            <a:endParaRPr lang="zh-CN" altLang="en-US"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⓬</a:t>
            </a:r>
            <a:r>
              <a:rPr lang="zh-CN" altLang="en-US">
                <a:sym typeface="+mn-ea"/>
              </a:rPr>
              <a:t>结尾点题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升华主旨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呼吁青年学习。</a:t>
            </a:r>
            <a:endParaRPr lang="zh-CN" altLang="en-US"/>
          </a:p>
          <a:p>
            <a:pPr indent="0" algn="just" fontAlgn="auto"/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pic>
        <p:nvPicPr>
          <p:cNvPr id="2" name="图片 1" descr="c4da2e1e9cb8500c06c49933894fe2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585" y="2395855"/>
            <a:ext cx="10704830" cy="22790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467100" y="3044825"/>
            <a:ext cx="52584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chemeClr val="bg1"/>
                </a:solidFill>
                <a:effectLst/>
              </a:rPr>
              <a:t>议论要有针对性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1010" y="1447800"/>
            <a:ext cx="3649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E73279"/>
                </a:solidFill>
                <a:effectLst/>
              </a:rPr>
              <a:t>写作攻略</a:t>
            </a:r>
            <a:endParaRPr lang="zh-CN" altLang="en-US" sz="5400" b="1">
              <a:solidFill>
                <a:srgbClr val="E73279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写作指导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731010"/>
            <a:ext cx="10031095" cy="4199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首先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我们要明白上述的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针对性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指的是现实针对性。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议论文的现实针对性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具体是指文章能够紧密围绕现实生活中的具体问题、现象或热点话题展开讨论和分析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通过逻辑推理和论证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提出具有针对性的观点、解决方案或建议。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其次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值得注意的是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针对性不等于批判性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不是对某一观点或事物无厘头的反对与指责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而是指议论文讨论的问题要有现实基础和现实意义。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《劝学》中对学习的意义、态度、方法的论述就是很好的例子。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需要说明的是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强调议论的现实针对性</a:t>
            </a:r>
            <a:r>
              <a:rPr lang="en-US" altLang="zh-CN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u="wavy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不等于只能把议论局限于某时某事。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事实上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好的议论文大多能从对具体问题的讨论中得出具有普遍意义的结论。例如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《拿来主义》有感于《大晚报》的报道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却并不局限于评论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发扬国光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送去主义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所论的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拿来主义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更是具有超越一时一事的认识价值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34b34c13046e671f4b1c78c4bace46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75" y="1109980"/>
            <a:ext cx="9671050" cy="6210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写作指导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84213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关注现实问题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议论文的现实针对性要求作者必须密切关注社会现实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了解当下社会中的各种问题、矛盾和挑战。这些问题可以涵盖政治、经济、文化、教育、环保等多个领域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如贫富差距、环境污染、教育公平、网络暴力等。只有关注现实问题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议论文才能具有时代感和现实意义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才能引起读者的关注和共鸣。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提出针对性观点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在了解现实问题的基础上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议论文需要提出具有针对性的观点。这些观点应该针对问题的核心和本质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能够揭示问题的根源和影响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并提出切实可行的解决方案或建议。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针对性观点应该具有明确性和具体性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避免模糊和笼统的表述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让读者能够清晰地理解作者的立场和意图。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6f5e2f1153c36f5709fa37db1eb588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205" y="1200150"/>
            <a:ext cx="10436225" cy="6419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写作指导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169670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进行深入分析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为了支持自己的观点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议论文需要对现实问题进行深入的分析。这包括对问题的背景、原因、影响等方面进行的探讨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以及对未来发展趋势的预测和判断等。通过深入分析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议论文可以更加全面地展示问题的复杂性和多样性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为读者提供更加丰富和深刻的思考视角。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而要想进行深入分析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就不可避免地会使用一些说理方法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论证方法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。准确巧妙地使用说理方法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能够增强说理效果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大大提高说理的可信度。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常见的几种说理方法有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举例论证、道理论证、对比论证、比喻论证、假设论证、驳论法等。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写作指导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169670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注重逻辑性与条理性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议论文的现实针对性还要求文章具有严密的逻辑性和条理性。作者应该按照一定的逻辑顺序组织文章内容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使论点和论据之间形成紧密的联系和合理的推导关系。同时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文章的结构也应该清晰明了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段落之间过渡自然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使读者能够顺畅地阅读和理解文章的内容。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常见的几种逻辑顺序结构为总分总组合结构、提出问题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分析问题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解决问题结构、并列式结构等。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引发读者共鸣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议论文的现实针对性最终目的是引发读者的思考和共鸣。通过针对现实问题的深入分析和讨论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文章应该能够触动读者的内心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激发他们的情感和思考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促使他们关注社会现实并积极参与解决问题的过程。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9510" y="1466850"/>
            <a:ext cx="6278245" cy="450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铸造</a:t>
            </a:r>
            <a:r>
              <a:rPr lang="en-US" altLang="zh-CN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“</a:t>
            </a:r>
            <a:r>
              <a:rPr lang="zh-CN" altLang="en-US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学习</a:t>
            </a:r>
            <a:r>
              <a:rPr lang="en-US" altLang="zh-CN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”</a:t>
            </a:r>
            <a:r>
              <a:rPr lang="zh-CN" altLang="en-US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ea"/>
              </a:rPr>
              <a:t>的钥匙</a:t>
            </a:r>
            <a:r>
              <a:rPr lang="en-US" altLang="en-US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历史的指针在时光的钟表上不停地走。古往今来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学习是高扬在时代变迁之路上的永恒的主旋律。而生逢新时代的我们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唯有不断学习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永不退缩地前进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才能一步一步地靠近真理。</a:t>
            </a:r>
            <a:r>
              <a:rPr lang="en-US" altLang="en-US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❷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是《孙权劝学》中吕蒙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士别三日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即更刮目相待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的进步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是诸葛亮在《诫子书》中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非学无以广才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非志无以成学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的自强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是韩愈笔下的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业精于勤荒于嬉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行成于思毁于随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的勤勉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lang="en-US" altLang="en-US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❸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在千千万万的古文中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我们更加懂得了学习的重要性。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567295" y="1544320"/>
            <a:ext cx="0" cy="45167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696835" y="1679575"/>
            <a:ext cx="3544570" cy="3498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en-US">
                <a:solidFill>
                  <a:srgbClr val="00A0AF"/>
                </a:solidFill>
                <a:sym typeface="+mn-ea"/>
              </a:rPr>
              <a:t>❶</a:t>
            </a:r>
            <a:r>
              <a:rPr lang="zh-CN" altLang="en-US">
                <a:sym typeface="+mn-ea"/>
              </a:rPr>
              <a:t>标题即论点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简明扼要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不拖沓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直入主题。</a:t>
            </a:r>
            <a:endParaRPr lang="zh-CN" altLang="en-US"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en-US">
                <a:solidFill>
                  <a:srgbClr val="00A0AF"/>
                </a:solidFill>
                <a:sym typeface="+mn-ea"/>
              </a:rPr>
              <a:t>❷</a:t>
            </a:r>
            <a:r>
              <a:rPr lang="zh-CN" altLang="en-US">
                <a:sym typeface="+mn-ea"/>
              </a:rPr>
              <a:t>依据时代特点提出针对性观点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观点贴合实际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不空泛。</a:t>
            </a:r>
            <a:endParaRPr lang="zh-CN" altLang="en-US"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en-US">
                <a:solidFill>
                  <a:srgbClr val="00A0AF"/>
                </a:solidFill>
                <a:sym typeface="+mn-ea"/>
              </a:rPr>
              <a:t>❸</a:t>
            </a:r>
            <a:r>
              <a:rPr lang="zh-CN" altLang="en-US">
                <a:sym typeface="+mn-ea"/>
              </a:rPr>
              <a:t>以排比的形式举出三个学习的例子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不仅具象了学习这一抽象的概念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而且语言工整对仗、富有节奏感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同时还强调了学习的重要性。</a:t>
            </a:r>
            <a:endParaRPr lang="zh-CN" altLang="en-US"/>
          </a:p>
          <a:p>
            <a:pPr indent="0" algn="just" fontAlgn="auto">
              <a:lnSpc>
                <a:spcPct val="150000"/>
              </a:lnSpc>
            </a:pP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6357620" cy="450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人类思想之宝库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唯有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这把钥匙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方能让我们窥见其中的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宝物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en-US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❹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广泛阅读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开拓视野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锻造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的钥匙。</a:t>
            </a:r>
            <a:r>
              <a:rPr lang="en-US" altLang="en-US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❺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东坡居士言道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博观而约取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厚积而薄发。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博览群书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翰墨书香。中国伟大领袖毛泽东更是一位学识渊博的学者。</a:t>
            </a:r>
            <a:r>
              <a:rPr lang="en-US" altLang="en-US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❻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他的读书兴趣很广泛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哲学、政治、经济、历史、文学等社会科学书籍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他无所不读。正所谓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强学博览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足以通古今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广泛地吸取知识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做到博知便能拓宽学习之路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在迈向彼岸的路上越走越畅。古人云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多见者识广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博览者心宏。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因此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作为新时代的青年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我们更应该广泛地学习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提高自己的文学修养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增长知识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启迪智慧。</a:t>
            </a:r>
            <a:r>
              <a:rPr lang="en-US" altLang="en-US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❼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567295" y="1391285"/>
            <a:ext cx="0" cy="45167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696835" y="1526540"/>
            <a:ext cx="3544570" cy="3498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en-US">
                <a:solidFill>
                  <a:srgbClr val="00A0AF"/>
                </a:solidFill>
                <a:sym typeface="+mn-ea"/>
              </a:rPr>
              <a:t>❹</a:t>
            </a:r>
            <a:r>
              <a:rPr lang="zh-CN" altLang="en-US">
                <a:sym typeface="+mn-ea"/>
              </a:rPr>
              <a:t>中心论点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点明主题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观点鲜明。</a:t>
            </a:r>
            <a:endParaRPr lang="zh-CN" altLang="en-US"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en-US">
                <a:solidFill>
                  <a:srgbClr val="00A0AF"/>
                </a:solidFill>
                <a:sym typeface="+mn-ea"/>
              </a:rPr>
              <a:t>❺</a:t>
            </a:r>
            <a:r>
              <a:rPr lang="zh-CN" altLang="en-US">
                <a:sym typeface="+mn-ea"/>
              </a:rPr>
              <a:t>分论点一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论述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阅读对学习的重要性</a:t>
            </a:r>
            <a:r>
              <a:rPr lang="en-US" altLang="zh-CN">
                <a:sym typeface="+mn-ea"/>
              </a:rPr>
              <a:t>”，</a:t>
            </a:r>
            <a:r>
              <a:rPr lang="zh-CN" altLang="en-US">
                <a:sym typeface="+mn-ea"/>
              </a:rPr>
              <a:t>观点简洁具体。</a:t>
            </a:r>
            <a:endParaRPr lang="zh-CN" altLang="en-US"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en-US">
                <a:solidFill>
                  <a:srgbClr val="00A0AF"/>
                </a:solidFill>
                <a:sym typeface="+mn-ea"/>
              </a:rPr>
              <a:t>❻</a:t>
            </a:r>
            <a:r>
              <a:rPr lang="zh-CN" altLang="en-US">
                <a:sym typeface="+mn-ea"/>
              </a:rPr>
              <a:t>举例论证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运用伟人事例深入分析观点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增强论述说服力。</a:t>
            </a:r>
            <a:endParaRPr lang="zh-CN" altLang="en-US"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en-US">
                <a:solidFill>
                  <a:srgbClr val="00A0AF"/>
                </a:solidFill>
                <a:sym typeface="+mn-ea"/>
              </a:rPr>
              <a:t>❼</a:t>
            </a:r>
            <a:r>
              <a:rPr lang="zh-CN" altLang="en-US">
                <a:sym typeface="+mn-ea"/>
              </a:rPr>
              <a:t>点出文章受众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具有读者意识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让读者共情。同时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升华论点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呼吁大众。</a:t>
            </a:r>
            <a:endParaRPr lang="zh-CN" altLang="en-US"/>
          </a:p>
          <a:p>
            <a:pPr indent="0" algn="just" fontAlgn="auto">
              <a:lnSpc>
                <a:spcPct val="150000"/>
              </a:lnSpc>
            </a:pP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6620" y="1313815"/>
            <a:ext cx="6541135" cy="450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严谨思考的治学态度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精雕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的钥匙。</a:t>
            </a:r>
            <a:r>
              <a:rPr lang="en-US" altLang="en-US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❽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面对如今的信息时代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我们应该学会判断事情正确与否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不能盲目相信他人的观点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独立思考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敢于质疑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发出自己认为应该发出的声音。学习亦是如此。朱自清曾收到来信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信中指出他的散文《荷塘月色》中的错误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蝉子夜晚是不叫的。面对质疑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朱自清向昆虫学家请教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又亲自听到月夜蝉鸣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才相信自己没有写错。由此可见朱自清严谨治学的态度以及一个学者对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的执着追求。</a:t>
            </a:r>
            <a:r>
              <a:rPr lang="en-US" altLang="en-US" baseline="30000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❾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不唯书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不唯上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但唯真理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审问之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慎思之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明辨之。我们沐浴在春风中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要立足科学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以严谨治学的态度追求真理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方能在求学路上越行越远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方能得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成果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567295" y="1391285"/>
            <a:ext cx="0" cy="45167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696835" y="1526540"/>
            <a:ext cx="3544570" cy="3498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en-US" altLang="en-US">
                <a:solidFill>
                  <a:srgbClr val="00A0AF"/>
                </a:solidFill>
                <a:sym typeface="+mn-ea"/>
              </a:rPr>
              <a:t>❽</a:t>
            </a:r>
            <a:r>
              <a:rPr lang="zh-CN" altLang="en-US">
                <a:sym typeface="+mn-ea"/>
              </a:rPr>
              <a:t>分论点二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论述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态度对学习的重要性</a:t>
            </a:r>
            <a:r>
              <a:rPr lang="en-US" altLang="zh-CN">
                <a:sym typeface="+mn-ea"/>
              </a:rPr>
              <a:t>”，</a:t>
            </a:r>
            <a:r>
              <a:rPr lang="zh-CN" altLang="en-US">
                <a:sym typeface="+mn-ea"/>
              </a:rPr>
              <a:t>简洁明了。</a:t>
            </a:r>
            <a:endParaRPr lang="zh-CN" altLang="en-US"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en-US">
                <a:solidFill>
                  <a:srgbClr val="00A0AF"/>
                </a:solidFill>
                <a:sym typeface="+mn-ea"/>
              </a:rPr>
              <a:t>❾</a:t>
            </a:r>
            <a:r>
              <a:rPr lang="zh-CN" altLang="en-US">
                <a:sym typeface="+mn-ea"/>
              </a:rPr>
              <a:t>举例论证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举朱自清不盲目相信他人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严谨认真的例子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深入分析论点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使论述更加形象。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2475</Words>
  <Application>WPS 演示</Application>
  <PresentationFormat>宽屏</PresentationFormat>
  <Paragraphs>79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Wingdings</vt:lpstr>
      <vt:lpstr>黑体</vt:lpstr>
      <vt:lpstr>微软雅黑</vt:lpstr>
      <vt:lpstr>隶书</vt:lpstr>
      <vt:lpstr>楷体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zw</cp:lastModifiedBy>
  <cp:revision>194</cp:revision>
  <dcterms:created xsi:type="dcterms:W3CDTF">2019-06-19T02:08:00Z</dcterms:created>
  <dcterms:modified xsi:type="dcterms:W3CDTF">2025-05-27T00:56:26Z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EDF45910191D4D9795457E3838C2340B_13</vt:lpwstr>
  </property>
</Properties>
</file>