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23"/>
  </p:handoutMasterIdLst>
  <p:sldIdLst>
    <p:sldId id="256" r:id="rId3"/>
    <p:sldId id="266" r:id="rId4"/>
    <p:sldId id="267" r:id="rId5"/>
    <p:sldId id="268" r:id="rId6"/>
    <p:sldId id="287" r:id="rId7"/>
    <p:sldId id="291" r:id="rId8"/>
    <p:sldId id="292" r:id="rId9"/>
    <p:sldId id="300" r:id="rId10"/>
    <p:sldId id="293" r:id="rId11"/>
    <p:sldId id="294" r:id="rId12"/>
    <p:sldId id="295" r:id="rId13"/>
    <p:sldId id="289" r:id="rId15"/>
    <p:sldId id="296" r:id="rId16"/>
    <p:sldId id="297" r:id="rId17"/>
    <p:sldId id="274" r:id="rId18"/>
    <p:sldId id="299" r:id="rId19"/>
    <p:sldId id="290" r:id="rId20"/>
    <p:sldId id="278" r:id="rId21"/>
    <p:sldId id="285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496190245" name="F" initials="F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EEF3"/>
    <a:srgbClr val="FFFFFF"/>
    <a:srgbClr val="E73279"/>
    <a:srgbClr val="00A0A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93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87.xml"/><Relationship Id="rId4" Type="http://schemas.openxmlformats.org/officeDocument/2006/relationships/image" Target="../media/image4.png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8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9.xml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0.xml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1.xml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2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6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417185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高中语文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必修一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上册</a:t>
            </a:r>
            <a:endParaRPr lang="zh-CN" altLang="en-US" sz="24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37300" y="40436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知识掘金场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80135" y="1325245"/>
            <a:ext cx="10031095" cy="593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50000"/>
              </a:lnSpc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比拟的种类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1160145" y="2019935"/>
          <a:ext cx="10010775" cy="3382010"/>
        </p:xfrm>
        <a:graphic>
          <a:graphicData uri="http://schemas.openxmlformats.org/drawingml/2006/table">
            <a:tbl>
              <a:tblPr/>
              <a:tblGrid>
                <a:gridCol w="882015"/>
                <a:gridCol w="4610100"/>
                <a:gridCol w="4518660"/>
              </a:tblGrid>
              <a:tr h="7543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种　类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说　明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例　句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187325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拟　人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把物当作人来描写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赋予物以人的情感、意志、动作等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让无生命的事物好像有生命一样有行为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让有生命的事物好像人一样有思维和情感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感时花溅泪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恨别鸟惊心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羌笛何须怨杨柳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春风不度玉门关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咬定青山不放松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立根原在破岩中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543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拟　物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把人当作物来描写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或把此物当作彼物来描写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硕鼠硕鼠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无食我黍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知识掘金场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60145" y="1325880"/>
            <a:ext cx="10031095" cy="593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50000"/>
              </a:lnSpc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借代的种类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2"/>
            </p:custDataLst>
          </p:nvPr>
        </p:nvGraphicFramePr>
        <p:xfrm>
          <a:off x="1160145" y="2004695"/>
          <a:ext cx="10224770" cy="3857625"/>
        </p:xfrm>
        <a:graphic>
          <a:graphicData uri="http://schemas.openxmlformats.org/drawingml/2006/table">
            <a:tbl>
              <a:tblPr/>
              <a:tblGrid>
                <a:gridCol w="1202055"/>
                <a:gridCol w="9022715"/>
              </a:tblGrid>
              <a:tr h="343535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种　类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例　句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101219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特征代本体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朱门酒肉臭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路有冻死骨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朱门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代指富贵之家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知否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知否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？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应是绿肥红瘦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用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绿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和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红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两种颜色分别代指叶和花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回眸一笑百媚生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六宫粉黛无颜色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以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粉黛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代指妃子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1084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材料代本体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无边落木萧萧下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不尽长江滚滚来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落木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代指树木的落叶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7691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具体代抽象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古木无人径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深山何处钟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以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钟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代指钟声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使事物的形象更加鲜明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主人下马客在船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举酒欲饮无管弦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以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管弦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代指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音乐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7406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部分代整体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两岸青山相对出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孤帆一片日边来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中的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帆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代指船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六军不发无奈何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宛转蛾眉马前死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以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蛾眉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代指杨贵妃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0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专名代泛称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何以解忧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？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唯有杜康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以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杜康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这一传说中最早造酒的人代指酒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知识掘金场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80770" y="1459865"/>
            <a:ext cx="10031095" cy="6464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50000"/>
              </a:lnSpc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夸张的种类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1230630" y="2106295"/>
          <a:ext cx="10127615" cy="2889250"/>
        </p:xfrm>
        <a:graphic>
          <a:graphicData uri="http://schemas.openxmlformats.org/drawingml/2006/table">
            <a:tbl>
              <a:tblPr/>
              <a:tblGrid>
                <a:gridCol w="992505"/>
                <a:gridCol w="4961255"/>
                <a:gridCol w="4173855"/>
              </a:tblGrid>
              <a:tr h="58801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种　类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说　明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例　句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58737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扩大夸张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故意把一般事物往大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多、快、高、长、强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……）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处说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白发三千丈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缘愁似个长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737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缩小夸张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故意把一般事物往小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少、慢、矮、短、弱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……）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处说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五岭逶迤腾细浪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乌蒙磅礴走泥丸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2649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超前夸张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在两件事之间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故意把后出现的事说成是先出现或同时出现的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未饮心先醉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眼中流血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心里成灰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知识掘金场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80770" y="1257300"/>
            <a:ext cx="10031095" cy="6464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50000"/>
              </a:lnSpc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对偶的种类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1080770" y="1903730"/>
          <a:ext cx="10327640" cy="4015740"/>
        </p:xfrm>
        <a:graphic>
          <a:graphicData uri="http://schemas.openxmlformats.org/drawingml/2006/table">
            <a:tbl>
              <a:tblPr/>
              <a:tblGrid>
                <a:gridCol w="404495"/>
                <a:gridCol w="1011555"/>
                <a:gridCol w="4514215"/>
                <a:gridCol w="4397375"/>
              </a:tblGrid>
              <a:tr h="259715">
                <a:tc gridSpan="2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种　类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 hMerge="1">
                  <a:tcPr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说　明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例　句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635635">
                <a:tc rowSpan="3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按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内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容</a:t>
                      </a:r>
                      <a:endParaRPr lang="zh-CN" alt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正　对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从两个角度、两个侧面说明同一事理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表示相似、相关的关系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羁鸟恋旧林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池鱼思故渊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9715">
                <a:tc vMerge="1"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反　对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上下句表示相反关系或矛盾对立关系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横眉冷对千夫指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俯首甘为孺子牛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3080">
                <a:tc vMerge="1"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串　对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上下句意义上具有承接、递进、因果、假设、条件等关系的对偶形式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也叫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流水对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endParaRPr lang="zh-CN" altLang="en-US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读书破万卷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下笔如有神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6880">
                <a:tc rowSpan="2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</a:rPr>
                        <a:t>按</a:t>
                      </a:r>
                      <a:endParaRPr lang="zh-CN" altLang="en-US" sz="1400">
                        <a:solidFill>
                          <a:srgbClr val="000000"/>
                        </a:solidFill>
                        <a:latin typeface="+mn-ea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</a:rPr>
                        <a:t>形</a:t>
                      </a:r>
                      <a:endParaRPr lang="zh-CN" altLang="en-US" sz="1400">
                        <a:solidFill>
                          <a:srgbClr val="000000"/>
                        </a:solidFill>
                        <a:latin typeface="+mn-ea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</a:rPr>
                        <a:t>式</a:t>
                      </a:r>
                      <a:endParaRPr lang="zh-CN" altLang="en-US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工　对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字数、词性、结构、平仄、用字等均按对仗要求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窗含西岭千秋雪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门泊东吴万里船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9715">
                <a:tc vMerge="1"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宽　对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基本符合对仗要求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但形式要求稍宽松一点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涧道余寒历冰雪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石门斜日到林丘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1635">
                <a:tc rowSpan="2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</a:rPr>
                        <a:t>按</a:t>
                      </a:r>
                      <a:endParaRPr lang="zh-CN" altLang="en-US" sz="1400">
                        <a:solidFill>
                          <a:srgbClr val="000000"/>
                        </a:solidFill>
                        <a:latin typeface="+mn-ea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</a:rPr>
                        <a:t>结</a:t>
                      </a:r>
                      <a:endParaRPr lang="zh-CN" altLang="en-US" sz="1400">
                        <a:solidFill>
                          <a:srgbClr val="000000"/>
                        </a:solidFill>
                        <a:latin typeface="+mn-ea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</a:rPr>
                        <a:t>构</a:t>
                      </a:r>
                      <a:endParaRPr lang="zh-CN" altLang="en-US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成分对偶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句中的某些成分构成对偶关系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无可奈何花落去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似曾相识燕归来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9715">
                <a:tc vMerge="1"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句子对偶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上下句构成对偶关系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落霞与孤鹜齐飞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秋水共长天一色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知识掘金场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80770" y="1257300"/>
            <a:ext cx="10031095" cy="6464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50000"/>
              </a:lnSpc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反复的种类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1143000" y="1789430"/>
          <a:ext cx="9570085" cy="2412365"/>
        </p:xfrm>
        <a:graphic>
          <a:graphicData uri="http://schemas.openxmlformats.org/drawingml/2006/table">
            <a:tbl>
              <a:tblPr/>
              <a:tblGrid>
                <a:gridCol w="1124585"/>
                <a:gridCol w="8445500"/>
              </a:tblGrid>
              <a:tr h="48704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种　类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例　句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4876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连续反复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边草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边草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边草尽来兵老。山南山北雪晴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千里万里月明。明月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明月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胡笳一声愁绝。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37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间隔反复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采薇采薇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薇亦作止。曰归曰归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岁亦莫止。靡室靡家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  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狁之故。不遑启居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   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狁之故。采薇采薇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薇亦柔止。曰归曰归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心亦忧止。忧心烈烈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载饥载渴。我戍未定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靡使归聘。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伤心秦汉经行处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宫阙万间都做了土。兴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百姓苦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；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亡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百姓苦。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/>
          <p:nvPr>
            <p:custDataLst>
              <p:tags r:id="rId3"/>
            </p:custDataLst>
          </p:nvPr>
        </p:nvGraphicFramePr>
        <p:xfrm>
          <a:off x="1143000" y="4907915"/>
          <a:ext cx="9570085" cy="1028700"/>
        </p:xfrm>
        <a:graphic>
          <a:graphicData uri="http://schemas.openxmlformats.org/drawingml/2006/table">
            <a:tbl>
              <a:tblPr/>
              <a:tblGrid>
                <a:gridCol w="2468880"/>
                <a:gridCol w="7101205"/>
              </a:tblGrid>
              <a:tr h="34290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种　类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例　句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34290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用肯定的形式表示否定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marL="0" inden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本是同根生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相煎何太急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？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290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用否定的形式表示肯定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marL="0" inden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不应有恨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何事长向别时圆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？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1080770" y="4322445"/>
            <a:ext cx="10031095" cy="6464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50000"/>
              </a:lnSpc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7.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反问的种类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" name="图片 9" descr="29f3c2c1d02a091d322be8dbf67372f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5430" y="3120390"/>
            <a:ext cx="232410" cy="209550"/>
          </a:xfrm>
          <a:prstGeom prst="rect">
            <a:avLst/>
          </a:prstGeom>
        </p:spPr>
      </p:pic>
      <p:pic>
        <p:nvPicPr>
          <p:cNvPr id="11" name="图片 10" descr="29f3c2c1d02a091d322be8dbf67372f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5015" y="3120390"/>
            <a:ext cx="232410" cy="20955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解法挖掘机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0425" y="1090930"/>
            <a:ext cx="10693400" cy="49618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50000"/>
              </a:lnSpc>
            </a:pP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分析修辞的构成与效果要注意三点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准确把握每种修辞手法的特点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如比喻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本体和喻体之间必须有相似之处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但本体和喻体又须是本质上完全不同的两个事物。比喻是为了使表达生动形象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应该以具体的事物比喻抽象的事物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以熟悉的事物比喻不熟悉的事物。还要注意不同类型的比喻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做到能与相近的修辞手法准确区分。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准确理解给定的诗歌语境或表达目的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任何修辞手法的使用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都是为了准确生动地表情达意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因此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理解诗歌语境和表达目的就成了分析修辞手法的前提。如排比是为了使语言有气势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有节奏感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；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借代往往带有褒贬色彩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反映作者的思想感情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；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夸张是为了表达强烈的感情或给读者留下鲜明深刻的印象。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（3）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依据诗歌情境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展开想象或联想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修辞手法的运用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离不开丰富的想象或联想。无论是比喻还是比拟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都需要在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比的对象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上进行由此及彼的联想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；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无论是互文还是对偶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都需要在表达内容或形式上进行相同或相似的想象。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解法挖掘机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80770" y="1407160"/>
            <a:ext cx="10031095" cy="4476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50000"/>
              </a:lnSpc>
            </a:pP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规范答题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三步骤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endParaRPr lang="en-US" altLang="zh-CN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明手法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品读诗歌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明确诗意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结合诗中相关信息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明确所运用的修辞手法。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该诗采用了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手法。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释运用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结合具体诗句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说明诗歌是如何运用修辞手法的。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把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比作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……；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将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人格化等。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（3）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析效果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分析修辞手法在形象、意境、结构、情感等方面的作用。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描绘了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的画面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刻画了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形象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或描述了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事情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表达了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的情感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体现了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追求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或表现了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现状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起到了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效果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好处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说明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若题干中已明确修辞手法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步骤一可省略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；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作答时步骤二和步骤三可以合并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也可以调换顺序。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真招解教材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587500"/>
            <a:ext cx="10031095" cy="3488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《登高》中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无边落木萧萧下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不尽长江滚滚来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为何会成为千古名句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？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请从修辞手法的角度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结合全诗进行简要分析。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对偶。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无边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对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不尽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”，“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落木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对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长江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”，“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萧萧下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对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滚滚来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对仗圆浑自然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不见斧凿之痕。秋天肃杀、辽阔的景色中蕴含着诗人对韶光易逝、壮志难酬的感慨。</a:t>
            </a: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叠字。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萧萧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滚滚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描绘出树叶飘零和江水奔流不息的情形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有声有色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凸显了空间的广阔和时间的深邃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让人联想到生命的有限与消逝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宇宙的无穷与永恒。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高考见真章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384935"/>
            <a:ext cx="10031095" cy="45999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阅读下面这首唐诗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完成后面的小题。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</a:rPr>
              <a:t>重寄荔枝与杨使君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</a:rPr>
              <a:t>时闻杨使君欲种植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</a:rPr>
              <a:t>故有落句之戏</a:t>
            </a:r>
            <a:endParaRPr lang="zh-CN" altLang="en-US">
              <a:latin typeface="黑体" panose="02010609060101010101" charset="-122"/>
              <a:ea typeface="黑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</a:rPr>
              <a:t>白居易</a:t>
            </a:r>
            <a:endParaRPr lang="zh-CN" altLang="en-US">
              <a:latin typeface="黑体" panose="02010609060101010101" charset="-122"/>
              <a:ea typeface="黑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摘来正带凌晨露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寄去须凭下水船。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映我绯衫浑不见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对公银印</a:t>
            </a:r>
            <a:r>
              <a:rPr lang="zh-CN" altLang="en-US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【注】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最相鲜。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香连翠叶真堪画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红透青笼实可怜。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闻道万州方欲种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愁君得吃是何年。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【注】银印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古代银制的官印。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  <a:sym typeface="+mn-ea"/>
              </a:rPr>
              <a:t>高考见真章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604645"/>
            <a:ext cx="10031095" cy="3488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后人评价此诗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修辞华丽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形象生动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请结合全诗简要分析。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借代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借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银印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代指杨使君的官职和身份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使诗句更加含蓄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也暗示了荔枝的珍贵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与杨使君的高贵身份相映衬。</a:t>
            </a: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对比衬托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通过将荔枝的鲜红和友人的银印进行对比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以及诗人绯衫的衬托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突出了荔枝的鲜艳程度。</a:t>
            </a: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夸张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通过夸大荔枝的鲜红程度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增强了荔枝色彩的生动性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给读者带来强烈的视觉冲击。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428750" y="3044825"/>
            <a:ext cx="93345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400" b="1">
                <a:solidFill>
                  <a:schemeClr val="bg1"/>
                </a:solidFill>
                <a:effectLst/>
              </a:rPr>
              <a:t>“</a:t>
            </a:r>
            <a:r>
              <a:rPr lang="zh-CN" altLang="en-US" sz="4400" b="1">
                <a:solidFill>
                  <a:schemeClr val="bg1"/>
                </a:solidFill>
                <a:effectLst/>
              </a:rPr>
              <a:t>从手法到效果</a:t>
            </a:r>
            <a:r>
              <a:rPr lang="en-US" altLang="zh-CN" sz="4400" b="1">
                <a:solidFill>
                  <a:schemeClr val="bg1"/>
                </a:solidFill>
                <a:effectLst/>
              </a:rPr>
              <a:t>”</a:t>
            </a:r>
            <a:r>
              <a:rPr lang="zh-CN" altLang="en-US" sz="4400" b="1">
                <a:solidFill>
                  <a:schemeClr val="bg1"/>
                </a:solidFill>
                <a:effectLst/>
              </a:rPr>
              <a:t>攻克古诗修辞手法题</a:t>
            </a:r>
            <a:endParaRPr lang="zh-CN" altLang="en-US" sz="4400" b="1">
              <a:solidFill>
                <a:schemeClr val="bg1"/>
              </a:solidFill>
              <a:effectLst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71010" y="1447800"/>
            <a:ext cx="36493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solidFill>
                  <a:srgbClr val="E73279"/>
                </a:solidFill>
                <a:effectLst/>
              </a:rPr>
              <a:t>上分点攻略</a:t>
            </a:r>
            <a:endParaRPr lang="zh-CN" altLang="en-US" sz="5400" b="1">
              <a:solidFill>
                <a:srgbClr val="E73279"/>
              </a:solidFill>
              <a:effectLst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考点探宝</a:t>
            </a:r>
            <a:r>
              <a:rPr lang="zh-CN" altLang="en-US" sz="2000" b="1">
                <a:solidFill>
                  <a:schemeClr val="bg1"/>
                </a:solidFill>
              </a:rPr>
              <a:t>洞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684655"/>
            <a:ext cx="10031095" cy="3488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古典诗词中常用的修辞手法有比喻、比拟、夸张、对偶、反问、设问、双关、借代、互文等。古人或采用比喻、比拟等手法使描写的事物更为形象生动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或采用夸张、设问、反问等手法来突出作品的主旨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或采用通感、借代、双关、叠字、对偶、反复等手法使作品中的字句更为精巧。譬如李白在《梦游天姥吟留别》中擅长大胆的夸张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杜甫在《登高》中工于严谨的对偶。对修辞手法的鉴赏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就是要判断修辞手法是什么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了解和掌握各种修辞手法的特点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思考修辞手法是如何运用的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分析和评价它们对于塑造形象、表达情感和体现主旨的作用。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考法寻宝图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313815"/>
            <a:ext cx="10031095" cy="3488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5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常见问法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这首诗第</a:t>
            </a:r>
            <a:r>
              <a:rPr lang="en-US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×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句运用了什么修辞手法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？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请简要分析。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这首诗第</a:t>
            </a:r>
            <a:r>
              <a:rPr lang="en-US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×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句在表达上有何技巧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？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请结合诗句从修辞手法的角度简要分析。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知识掘金场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3615" y="1098550"/>
            <a:ext cx="10031095" cy="593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50000"/>
              </a:lnSpc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古代诗歌常见的修辞手法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790575" y="1850390"/>
          <a:ext cx="10835640" cy="4036695"/>
        </p:xfrm>
        <a:graphic>
          <a:graphicData uri="http://schemas.openxmlformats.org/drawingml/2006/table">
            <a:tbl>
              <a:tblPr/>
              <a:tblGrid>
                <a:gridCol w="742950"/>
                <a:gridCol w="2176145"/>
                <a:gridCol w="2072005"/>
                <a:gridCol w="2593340"/>
                <a:gridCol w="3251200"/>
              </a:tblGrid>
              <a:tr h="35179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手　法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说　明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作　用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示　例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赏　析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88074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比　喻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把一种事物或情景比作另一种事物或情景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25400" marR="2540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突出事物特征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使所要描绘的事物更加生动、鲜明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5400" marR="2540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垆边人似月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皓腕凝霜雪。〔韦庄《菩萨蛮五首》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其二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）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〕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5400" marR="2540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词句巧妙地以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月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作比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运用比喻的修辞手法写尽江南女子的美丽与温柔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5400" marR="2540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1483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比　拟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分拟人和拟物两种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把物当作人来描写叫拟人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把人当作物或把甲物当作乙物来描写叫拟物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5400" marR="2540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使读者产生联想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使描写的人、物、事更形象、生动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5400" marR="2540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霜禽欲下先偷眼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粉蝶如知合断魂。〔林逋《山园小梅二首》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其一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）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〕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5400" marR="2540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采用了拟人的修辞手法。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先偷眼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写白鹤爱梅情切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还未飞下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就迫不及待地偷看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；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合断魂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写粉蝶因爱梅而断魂。这两句诗把鹤、蝶对梅的喜爱之情表现到了极致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烘托作者对梅的喜爱之情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5400" marR="2540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3342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对　比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将两种或多种相反、相对的事物、形象、情感或场景并列呈现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7145" marR="17145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突出不同对象的特点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强化诗歌的主题或情感表达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17145" marR="17145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大漠孤烟直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长河落日圆。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王维《使至塞上》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）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17145" marR="17145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通过色调冷暖对比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既展现边塞的雄浑景象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又暗含了作者的孤寂之情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17145" marR="17145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知识掘金场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790575" y="1638300"/>
          <a:ext cx="10835640" cy="13285470"/>
        </p:xfrm>
        <a:graphic>
          <a:graphicData uri="http://schemas.openxmlformats.org/drawingml/2006/table">
            <a:tbl>
              <a:tblPr/>
              <a:tblGrid>
                <a:gridCol w="742950"/>
                <a:gridCol w="2573655"/>
                <a:gridCol w="2106930"/>
                <a:gridCol w="2327910"/>
                <a:gridCol w="3084195"/>
              </a:tblGrid>
              <a:tr h="35179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手　法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说　明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作　用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示　例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赏　析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49466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借　代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借用相关的事物来代替所要表达的事物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分部分代整体、具体代抽象、特征代本体等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17145" marR="17145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突出描写对象的特征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使语言简练、含蓄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17145" marR="17145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知否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知否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？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应是绿肥红瘦。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李清照《如梦令》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）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17145" marR="17145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用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绿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和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红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分别代指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叶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与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花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写出了叶的茂盛和花的凋零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烘托出作者感伤的情怀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17145" marR="17145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9695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夸　张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对事物的形象、特征、作用、程度等进行扩大或缩小的描述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7145" marR="17145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更突出、更鲜明地表现事物特征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抒发作者某种强烈的情感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17145" marR="17145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怒发冲冠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凭栏处、潇潇雨歇。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岳飞《满江红》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）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17145" marR="17145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以夸张的手法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写出了作者忧愤国事、痛恨敌人的心情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17145" marR="17145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6405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对　偶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用结构相同、字数相等的一对句子或短语来表达两个相对或相近的意思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7145" marR="17145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从形式看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语言简练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整齐对称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；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从内容看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意义集中含蓄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17145" marR="17145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无边落木萧萧下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不尽长江滚滚来。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杜甫《登高》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）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17145" marR="17145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使用对偶手法。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无边落木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对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不尽长江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使诗的意境显得广阔深远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萧萧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的落叶声对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滚滚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的水势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更使人觉得气象万千。更重要的是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从这里可以感受到作者韶华易逝却壮志难酬的无尽愁苦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17145" marR="17145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7203440" y="1164590"/>
            <a:ext cx="40640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sz="1600"/>
              <a:t>续表</a:t>
            </a:r>
            <a:endParaRPr lang="zh-CN" altLang="en-US" sz="1600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知识掘金场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790575" y="1638300"/>
          <a:ext cx="10835640" cy="13285470"/>
        </p:xfrm>
        <a:graphic>
          <a:graphicData uri="http://schemas.openxmlformats.org/drawingml/2006/table">
            <a:tbl>
              <a:tblPr/>
              <a:tblGrid>
                <a:gridCol w="742950"/>
                <a:gridCol w="2573655"/>
                <a:gridCol w="2106930"/>
                <a:gridCol w="2327910"/>
                <a:gridCol w="3084195"/>
              </a:tblGrid>
              <a:tr h="35179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手　法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说　明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作　用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示　例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赏　析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99695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设　问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先提出问题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接着说出自己的看法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17145" marR="17145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开头设问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问题引入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带动全篇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；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中间设问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承上启下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；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结尾设问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深化主题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令人回味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17145" marR="17145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试问闲愁都几许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？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一川烟草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满城风絮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梅子黄时雨。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贺铸《青玉案》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）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17145" marR="17145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以设问作结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以实写虚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一问一答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将一腔愁思化为具体可感的形象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17145" marR="17145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9695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反　问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用疑问的形式表达确定的意思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7145" marR="17145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加强语气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表达强烈感情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激发思考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17145" marR="17145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竹杖芒鞋轻胜马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谁怕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？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一蓑烟雨任平生。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苏轼《定风波》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）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17145" marR="17145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使用反问修辞表达了作者旷达的情怀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7145" marR="17145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9631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双　关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分谐音双关和弦外之音两种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7145" marR="17145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情感表达委婉含蓄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7145" marR="17145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东边日出西边雨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道是无晴却有晴。〔刘禹锡《竹枝词二首》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其一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）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〕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17145" marR="17145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晴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与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情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同音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即谐音双关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以晴天、下雨隐喻女子对男子情感的矛盾心理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17145" marR="17145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7282815" y="1181735"/>
            <a:ext cx="40640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sz="1600"/>
              <a:t>续表</a:t>
            </a:r>
            <a:endParaRPr lang="zh-CN" altLang="en-US" sz="1600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知识掘金场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18895" y="1230630"/>
            <a:ext cx="10031095" cy="593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r" fontAlgn="auto">
              <a:lnSpc>
                <a:spcPct val="150000"/>
              </a:lnSpc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续表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781050" y="1939290"/>
          <a:ext cx="10835640" cy="13285470"/>
        </p:xfrm>
        <a:graphic>
          <a:graphicData uri="http://schemas.openxmlformats.org/drawingml/2006/table">
            <a:tbl>
              <a:tblPr/>
              <a:tblGrid>
                <a:gridCol w="742950"/>
                <a:gridCol w="2573655"/>
                <a:gridCol w="2106930"/>
                <a:gridCol w="2327910"/>
                <a:gridCol w="3084195"/>
              </a:tblGrid>
              <a:tr h="35179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手　法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说　明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作　用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示　例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赏　析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131953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叠　字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重复使用同一个字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7145" marR="17145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增强语言的韵律感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或起强调作用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17145" marR="17145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昔我往矣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杨柳依依。今我来思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雨雪霏霏。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《诗经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·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小雅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·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采薇》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）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17145" marR="17145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叠字的使用使诗句在韵律上更加和谐优美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富有节奏感。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依依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和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霏霏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的发音柔和、流畅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读起来朗朗上口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增强了诗歌的音韵美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17145" marR="17145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4147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互　文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具体地说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它是这样一种形式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：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上下两句或一句话中的两个部分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看似各说各事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实则互相呼应、互相阐发、互相补充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17145" marR="17145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使语言凝练、含蓄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产生表意委婉、耐人寻味的艺术效果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17145" marR="17145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东市买骏马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西市买鞍鞯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南市买辔头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北市买长鞭。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《木兰诗》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）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17145" marR="17145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使用互文手法。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东市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西市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南市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北市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对举互文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可理解为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到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）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东西南北的集市上购买骏马、鞍鞯、嚼子、缰绳和长鞭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写出木兰征战前的准备和对此事的重视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17145" marR="17145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知识掘金场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37895" y="1151255"/>
            <a:ext cx="10031095" cy="593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50000"/>
              </a:lnSpc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辨识常见的修辞手法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比喻的种类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1107440" y="2223135"/>
          <a:ext cx="9977120" cy="2788285"/>
        </p:xfrm>
        <a:graphic>
          <a:graphicData uri="http://schemas.openxmlformats.org/drawingml/2006/table">
            <a:tbl>
              <a:tblPr/>
              <a:tblGrid>
                <a:gridCol w="782320"/>
                <a:gridCol w="5292725"/>
                <a:gridCol w="3902075"/>
              </a:tblGrid>
              <a:tr h="31686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方正黑体_GBK"/>
                          <a:ea typeface="方正黑体_GBK"/>
                        </a:rPr>
                        <a:t>种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方正书宋_GBK"/>
                          <a:ea typeface="方正书宋_GBK"/>
                        </a:rPr>
                        <a:t>　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方正黑体_GBK"/>
                          <a:ea typeface="方正黑体_GBK"/>
                        </a:rPr>
                        <a:t>类</a:t>
                      </a:r>
                      <a:endParaRPr lang="zh-CN" sz="1400">
                        <a:solidFill>
                          <a:srgbClr val="000000"/>
                        </a:solidFill>
                        <a:latin typeface="方正黑体_GBK"/>
                        <a:ea typeface="方正黑体_GBK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方正黑体_GBK"/>
                          <a:ea typeface="方正黑体_GBK"/>
                        </a:rPr>
                        <a:t>说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方正书宋_GBK"/>
                          <a:ea typeface="方正书宋_GBK"/>
                        </a:rPr>
                        <a:t>　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方正黑体_GBK"/>
                          <a:ea typeface="方正黑体_GBK"/>
                        </a:rPr>
                        <a:t>明</a:t>
                      </a:r>
                      <a:endParaRPr lang="zh-CN" sz="1400">
                        <a:solidFill>
                          <a:srgbClr val="000000"/>
                        </a:solidFill>
                        <a:latin typeface="方正黑体_GBK"/>
                        <a:ea typeface="方正黑体_GBK"/>
                      </a:endParaRPr>
                    </a:p>
                  </a:txBody>
                  <a:tcPr marL="14604" marR="14604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方正黑体_GBK"/>
                          <a:ea typeface="方正黑体_GBK"/>
                        </a:rPr>
                        <a:t>例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方正书宋_GBK"/>
                          <a:ea typeface="方正书宋_GBK"/>
                        </a:rPr>
                        <a:t>　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方正黑体_GBK"/>
                          <a:ea typeface="方正黑体_GBK"/>
                        </a:rPr>
                        <a:t>句</a:t>
                      </a:r>
                      <a:endParaRPr lang="zh-CN" sz="1400">
                        <a:solidFill>
                          <a:srgbClr val="000000"/>
                        </a:solidFill>
                        <a:latin typeface="方正黑体_GBK"/>
                        <a:ea typeface="方正黑体_GBK"/>
                      </a:endParaRPr>
                    </a:p>
                  </a:txBody>
                  <a:tcPr marL="14604" marR="14604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47561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方正黑体_GBK"/>
                          <a:ea typeface="方正黑体_GBK"/>
                        </a:rPr>
                        <a:t>明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方正书宋_GBK"/>
                          <a:ea typeface="方正书宋_GBK"/>
                        </a:rPr>
                        <a:t>　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方正黑体_GBK"/>
                          <a:ea typeface="方正黑体_GBK"/>
                        </a:rPr>
                        <a:t>喻</a:t>
                      </a:r>
                      <a:endParaRPr lang="zh-CN" sz="1400">
                        <a:solidFill>
                          <a:srgbClr val="000000"/>
                        </a:solidFill>
                        <a:latin typeface="方正黑体_GBK"/>
                        <a:ea typeface="方正黑体_GBK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方正书宋_GBK"/>
                          <a:ea typeface="方正书宋_GBK"/>
                        </a:rPr>
                        <a:t>本体、喻体和比喻词都出现的比喻。典型形式是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NEU-BZ"/>
                          <a:ea typeface="方正书宋_GBK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方正书宋_GBK"/>
                          <a:ea typeface="方正书宋_GBK"/>
                        </a:rPr>
                        <a:t>甲像乙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NEU-BZ"/>
                          <a:ea typeface="方正书宋_GBK"/>
                        </a:rPr>
                        <a:t>”</a:t>
                      </a:r>
                      <a:endParaRPr lang="zh-CN" altLang="en-US" sz="1400">
                        <a:solidFill>
                          <a:srgbClr val="000000"/>
                        </a:solidFill>
                        <a:latin typeface="NEU-BZ"/>
                        <a:ea typeface="方正书宋_GBK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方正书宋_GBK"/>
                          <a:ea typeface="方正书宋_GBK"/>
                        </a:rPr>
                        <a:t>大漠沙如雪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方正书宋_GBK"/>
                          <a:ea typeface="方正书宋_GBK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方正书宋_GBK"/>
                          <a:ea typeface="方正书宋_GBK"/>
                        </a:rPr>
                        <a:t>燕山月似钩</a:t>
                      </a:r>
                      <a:endParaRPr lang="zh-CN" sz="1400">
                        <a:solidFill>
                          <a:srgbClr val="000000"/>
                        </a:solidFill>
                        <a:latin typeface="方正书宋_GBK"/>
                        <a:ea typeface="方正书宋_GBK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方正书宋_GBK"/>
                          <a:ea typeface="方正书宋_GBK"/>
                        </a:rPr>
                        <a:t>二月春风似剪刀</a:t>
                      </a:r>
                      <a:endParaRPr lang="zh-CN" sz="1400">
                        <a:solidFill>
                          <a:srgbClr val="000000"/>
                        </a:solidFill>
                        <a:latin typeface="方正书宋_GBK"/>
                        <a:ea typeface="方正书宋_GBK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115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方正黑体_GBK"/>
                          <a:ea typeface="方正黑体_GBK"/>
                        </a:rPr>
                        <a:t>暗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方正书宋_GBK"/>
                          <a:ea typeface="方正书宋_GBK"/>
                        </a:rPr>
                        <a:t>　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方正黑体_GBK"/>
                          <a:ea typeface="方正黑体_GBK"/>
                        </a:rPr>
                        <a:t>喻</a:t>
                      </a:r>
                      <a:endParaRPr lang="zh-CN" sz="1400">
                        <a:solidFill>
                          <a:srgbClr val="000000"/>
                        </a:solidFill>
                        <a:latin typeface="方正黑体_GBK"/>
                        <a:ea typeface="方正黑体_GBK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方正书宋_GBK"/>
                          <a:ea typeface="方正书宋_GBK"/>
                        </a:rPr>
                        <a:t>又叫隐喻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方正书宋_GBK"/>
                          <a:ea typeface="方正书宋_GBK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方正书宋_GBK"/>
                          <a:ea typeface="方正书宋_GBK"/>
                        </a:rPr>
                        <a:t>本体和喻体是相合关系。典型形式是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NEU-BZ"/>
                          <a:ea typeface="方正书宋_GBK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方正书宋_GBK"/>
                          <a:ea typeface="方正书宋_GBK"/>
                        </a:rPr>
                        <a:t>甲是乙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NEU-BZ"/>
                          <a:ea typeface="方正书宋_GBK"/>
                        </a:rPr>
                        <a:t>”</a:t>
                      </a:r>
                      <a:endParaRPr lang="zh-CN" altLang="en-US" sz="1400">
                        <a:solidFill>
                          <a:srgbClr val="000000"/>
                        </a:solidFill>
                        <a:latin typeface="NEU-BZ"/>
                        <a:ea typeface="方正书宋_GBK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方正书宋_GBK"/>
                          <a:ea typeface="方正书宋_GBK"/>
                        </a:rPr>
                        <a:t>飞流直下三千尺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方正书宋_GBK"/>
                          <a:ea typeface="方正书宋_GBK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方正书宋_GBK"/>
                          <a:ea typeface="方正书宋_GBK"/>
                        </a:rPr>
                        <a:t>疑是银河落九天</a:t>
                      </a:r>
                      <a:endParaRPr lang="zh-CN" sz="1400">
                        <a:solidFill>
                          <a:srgbClr val="000000"/>
                        </a:solidFill>
                        <a:latin typeface="方正书宋_GBK"/>
                        <a:ea typeface="方正书宋_GBK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方正书宋_GBK"/>
                          <a:ea typeface="方正书宋_GBK"/>
                        </a:rPr>
                        <a:t>君当作磐石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方正书宋_GBK"/>
                          <a:ea typeface="方正书宋_GBK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方正书宋_GBK"/>
                          <a:ea typeface="方正书宋_GBK"/>
                        </a:rPr>
                        <a:t>妾当作蒲苇</a:t>
                      </a:r>
                      <a:endParaRPr lang="zh-CN" sz="1400">
                        <a:solidFill>
                          <a:srgbClr val="000000"/>
                        </a:solidFill>
                        <a:latin typeface="方正书宋_GBK"/>
                        <a:ea typeface="方正书宋_GBK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831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方正黑体_GBK"/>
                          <a:ea typeface="方正黑体_GBK"/>
                        </a:rPr>
                        <a:t>借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方正书宋_GBK"/>
                          <a:ea typeface="方正书宋_GBK"/>
                        </a:rPr>
                        <a:t>　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方正黑体_GBK"/>
                          <a:ea typeface="方正黑体_GBK"/>
                        </a:rPr>
                        <a:t>喻</a:t>
                      </a:r>
                      <a:endParaRPr lang="zh-CN" sz="1400">
                        <a:solidFill>
                          <a:srgbClr val="000000"/>
                        </a:solidFill>
                        <a:latin typeface="方正黑体_GBK"/>
                        <a:ea typeface="方正黑体_GBK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方正书宋_GBK"/>
                          <a:ea typeface="方正书宋_GBK"/>
                        </a:rPr>
                        <a:t>直接叙述喻体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方正书宋_GBK"/>
                          <a:ea typeface="方正书宋_GBK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方正书宋_GBK"/>
                          <a:ea typeface="方正书宋_GBK"/>
                        </a:rPr>
                        <a:t>本体和比喻词都不出现。典型形式是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NEU-BZ"/>
                          <a:ea typeface="方正书宋_GBK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方正书宋_GBK"/>
                          <a:ea typeface="方正书宋_GBK"/>
                        </a:rPr>
                        <a:t>甲代乙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NEU-BZ"/>
                          <a:ea typeface="方正书宋_GBK"/>
                        </a:rPr>
                        <a:t>”</a:t>
                      </a:r>
                      <a:endParaRPr lang="zh-CN" altLang="en-US" sz="1400">
                        <a:solidFill>
                          <a:srgbClr val="000000"/>
                        </a:solidFill>
                        <a:latin typeface="NEU-BZ"/>
                        <a:ea typeface="方正书宋_GBK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方正书宋_GBK"/>
                          <a:ea typeface="方正书宋_GBK"/>
                        </a:rPr>
                        <a:t>忽如一夜春风来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方正书宋_GBK"/>
                          <a:ea typeface="方正书宋_GBK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方正书宋_GBK"/>
                          <a:ea typeface="方正书宋_GBK"/>
                        </a:rPr>
                        <a:t>千树万树梨花开</a:t>
                      </a:r>
                      <a:endParaRPr lang="zh-CN" sz="1400">
                        <a:solidFill>
                          <a:srgbClr val="000000"/>
                        </a:solidFill>
                        <a:latin typeface="方正书宋_GBK"/>
                        <a:ea typeface="方正书宋_GBK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方正书宋_GBK"/>
                          <a:ea typeface="方正书宋_GBK"/>
                        </a:rPr>
                        <a:t>此地一为别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方正书宋_GBK"/>
                          <a:ea typeface="方正书宋_GBK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方正书宋_GBK"/>
                          <a:ea typeface="方正书宋_GBK"/>
                        </a:rPr>
                        <a:t>孤蓬万里征</a:t>
                      </a:r>
                      <a:endParaRPr lang="zh-CN" sz="1400">
                        <a:solidFill>
                          <a:srgbClr val="000000"/>
                        </a:solidFill>
                        <a:latin typeface="方正书宋_GBK"/>
                        <a:ea typeface="方正书宋_GBK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116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方正黑体_GBK"/>
                          <a:ea typeface="方正黑体_GBK"/>
                        </a:rPr>
                        <a:t>博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方正书宋_GBK"/>
                          <a:ea typeface="方正书宋_GBK"/>
                        </a:rPr>
                        <a:t>　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方正黑体_GBK"/>
                          <a:ea typeface="方正黑体_GBK"/>
                        </a:rPr>
                        <a:t>喻</a:t>
                      </a:r>
                      <a:endParaRPr lang="zh-CN" sz="1400">
                        <a:solidFill>
                          <a:srgbClr val="000000"/>
                        </a:solidFill>
                        <a:latin typeface="方正黑体_GBK"/>
                        <a:ea typeface="方正黑体_GBK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方正书宋_GBK"/>
                          <a:ea typeface="方正书宋_GBK"/>
                        </a:rPr>
                        <a:t>连用几个比喻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方正书宋_GBK"/>
                          <a:ea typeface="方正书宋_GBK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方正书宋_GBK"/>
                          <a:ea typeface="方正书宋_GBK"/>
                        </a:rPr>
                        <a:t>从不同角度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方正书宋_GBK"/>
                          <a:ea typeface="方正书宋_GBK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方正书宋_GBK"/>
                          <a:ea typeface="方正书宋_GBK"/>
                        </a:rPr>
                        <a:t>运用不同的相似点对同一本体进行描述</a:t>
                      </a:r>
                      <a:endParaRPr lang="zh-CN" sz="1400">
                        <a:solidFill>
                          <a:srgbClr val="000000"/>
                        </a:solidFill>
                        <a:latin typeface="方正书宋_GBK"/>
                        <a:ea typeface="方正书宋_GBK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方正书宋_GBK"/>
                          <a:ea typeface="方正书宋_GBK"/>
                        </a:rPr>
                        <a:t>试问闲愁都几许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方正书宋_GBK"/>
                          <a:ea typeface="方正书宋_GBK"/>
                        </a:rPr>
                        <a:t>？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方正书宋_GBK"/>
                          <a:ea typeface="方正书宋_GBK"/>
                        </a:rPr>
                        <a:t>一川烟草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方正书宋_GBK"/>
                          <a:ea typeface="方正书宋_GBK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方正书宋_GBK"/>
                          <a:ea typeface="方正书宋_GBK"/>
                        </a:rPr>
                        <a:t>满城风絮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方正书宋_GBK"/>
                          <a:ea typeface="方正书宋_GBK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方正书宋_GBK"/>
                          <a:ea typeface="方正书宋_GBK"/>
                        </a:rPr>
                        <a:t>梅子黄时雨</a:t>
                      </a:r>
                      <a:endParaRPr lang="zh-CN" sz="1400">
                        <a:solidFill>
                          <a:srgbClr val="000000"/>
                        </a:solidFill>
                        <a:latin typeface="方正书宋_GBK"/>
                        <a:ea typeface="方正书宋_GBK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TABLE_ENDDRAG_ORIGIN_RECT" val="853*1119"/>
  <p:tag name="TABLE_ENDDRAG_RECT" val="62*129*853*1119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TABLE_ENDDRAG_ORIGIN_RECT" val="853*1119"/>
  <p:tag name="TABLE_ENDDRAG_RECT" val="62*129*853*1119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TABLE_ENDDRAG_ORIGIN_RECT" val="853*1119"/>
  <p:tag name="TABLE_ENDDRAG_RECT" val="62*129*853*1119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TABLE_ENDDRAG_ORIGIN_RECT" val="853*1119"/>
  <p:tag name="TABLE_ENDDRAG_RECT" val="62*129*853*1119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p="http://schemas.openxmlformats.org/presentationml/2006/main">
  <p:tag name="TABLE_ENDDRAG_ORIGIN_RECT" val="785*221"/>
  <p:tag name="TABLE_ENDDRAG_RECT" val="79*178*785*221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p="http://schemas.openxmlformats.org/presentationml/2006/main">
  <p:tag name="TABLE_ENDDRAG_ORIGIN_RECT" val="788*287"/>
  <p:tag name="TABLE_ENDDRAG_RECT" val="91*130*788*287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p="http://schemas.openxmlformats.org/presentationml/2006/main">
  <p:tag name="TABLE_ENDDRAG_ORIGIN_RECT" val="789*170"/>
  <p:tag name="TABLE_ENDDRAG_RECT" val="91*294*789*170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p="http://schemas.openxmlformats.org/presentationml/2006/main">
  <p:tag name="TABLE_ENDDRAG_ORIGIN_RECT" val="797*227"/>
  <p:tag name="TABLE_ENDDRAG_RECT" val="96*142*797*227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p="http://schemas.openxmlformats.org/presentationml/2006/main">
  <p:tag name="TABLE_ENDDRAG_ORIGIN_RECT" val="813*316"/>
  <p:tag name="TABLE_ENDDRAG_RECT" val="85*149*813*316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p="http://schemas.openxmlformats.org/presentationml/2006/main">
  <p:tag name="TABLE_ENDDRAG_ORIGIN_RECT" val="753*189"/>
  <p:tag name="TABLE_ENDDRAG_RECT" val="90*165*753*189"/>
</p:tagLst>
</file>

<file path=ppt/tags/tag86.xml><?xml version="1.0" encoding="utf-8"?>
<p:tagLst xmlns:p="http://schemas.openxmlformats.org/presentationml/2006/main">
  <p:tag name="TABLE_ENDDRAG_ORIGIN_RECT" val="753*80"/>
  <p:tag name="TABLE_ENDDRAG_RECT" val="90*406*753*80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3.xml><?xml version="1.0" encoding="utf-8"?>
<p:tagLst xmlns:p="http://schemas.openxmlformats.org/presentationml/2006/main">
  <p:tag name="commondata" val="eyJoZGlkIjoiMDkxZjZiMGUxZjVhNWRlODlmODBiNjlkN2UzMjcxZDEifQ==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4398</Words>
  <Application>WPS 演示</Application>
  <PresentationFormat>宽屏</PresentationFormat>
  <Paragraphs>462</Paragraphs>
  <Slides>19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Arial</vt:lpstr>
      <vt:lpstr>宋体</vt:lpstr>
      <vt:lpstr>Wingdings</vt:lpstr>
      <vt:lpstr>Wingdings</vt:lpstr>
      <vt:lpstr>黑体</vt:lpstr>
      <vt:lpstr>微软雅黑</vt:lpstr>
      <vt:lpstr>方正黑体_GBK</vt:lpstr>
      <vt:lpstr>方正书宋_GBK</vt:lpstr>
      <vt:lpstr>NEU-BZ</vt:lpstr>
      <vt:lpstr>楷体</vt:lpstr>
      <vt:lpstr>Arial Unicode MS</vt:lpstr>
      <vt:lpstr>Calibri</vt:lpstr>
      <vt:lpstr>Segoe Print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zw</cp:lastModifiedBy>
  <cp:revision>194</cp:revision>
  <dcterms:created xsi:type="dcterms:W3CDTF">2019-06-19T02:08:00Z</dcterms:created>
  <dcterms:modified xsi:type="dcterms:W3CDTF">2025-05-27T00:30:09Z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EDF45910191D4D9795457E3838C2340B_13</vt:lpwstr>
  </property>
</Properties>
</file>