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6"/>
  </p:notesMasterIdLst>
  <p:handoutMasterIdLst>
    <p:handoutMasterId r:id="rId17"/>
  </p:handoutMasterIdLst>
  <p:sldIdLst>
    <p:sldId id="256" r:id="rId3"/>
    <p:sldId id="266" r:id="rId4"/>
    <p:sldId id="267" r:id="rId5"/>
    <p:sldId id="295" r:id="rId6"/>
    <p:sldId id="286" r:id="rId7"/>
    <p:sldId id="296" r:id="rId8"/>
    <p:sldId id="297" r:id="rId9"/>
    <p:sldId id="287" r:id="rId10"/>
    <p:sldId id="294" r:id="rId11"/>
    <p:sldId id="278" r:id="rId12"/>
    <p:sldId id="289" r:id="rId13"/>
    <p:sldId id="298" r:id="rId14"/>
    <p:sldId id="291" r:id="rId15"/>
  </p:sldIdLst>
  <p:sldSz cx="12192000" cy="6858000"/>
  <p:notesSz cx="6858000" cy="9144000"/>
  <p:custDataLst>
    <p:tags r:id="rId22"/>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496190245" name="F" initials="F" lastIdx="6"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00A0AF"/>
    <a:srgbClr val="DBEEF3"/>
    <a:srgbClr val="FFFFFF"/>
    <a:srgbClr val="E73279"/>
    <a:srgbClr val="DCDCDC"/>
    <a:srgbClr val="F0F0F0"/>
    <a:srgbClr val="E6E6E6"/>
    <a:srgbClr val="C8C8C8"/>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showGuides="1">
      <p:cViewPr varScale="1">
        <p:scale>
          <a:sx n="99" d="100"/>
          <a:sy n="99" d="100"/>
        </p:scale>
        <p:origin x="84" y="582"/>
      </p:cViewPr>
      <p:guideLst>
        <p:guide orient="horz" pos="2160"/>
        <p:guide pos="3840"/>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2" Type="http://schemas.openxmlformats.org/officeDocument/2006/relationships/tags" Target="tags/tag76.xml"/><Relationship Id="rId21" Type="http://schemas.openxmlformats.org/officeDocument/2006/relationships/commentAuthors" Target="commentAuthors.xml"/><Relationship Id="rId20" Type="http://schemas.openxmlformats.org/officeDocument/2006/relationships/tableStyles" Target="tableStyles.xml"/><Relationship Id="rId2" Type="http://schemas.openxmlformats.org/officeDocument/2006/relationships/theme" Target="theme/theme1.xml"/><Relationship Id="rId19" Type="http://schemas.openxmlformats.org/officeDocument/2006/relationships/viewProps" Target="viewProps.xml"/><Relationship Id="rId18" Type="http://schemas.openxmlformats.org/officeDocument/2006/relationships/presProps" Target="presProps.xml"/><Relationship Id="rId17" Type="http://schemas.openxmlformats.org/officeDocument/2006/relationships/handoutMaster" Target="handoutMasters/handoutMaster1.xml"/><Relationship Id="rId16" Type="http://schemas.openxmlformats.org/officeDocument/2006/relationships/notesMaster" Target="notesMasters/notesMaster1.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5" Type="http://schemas.openxmlformats.org/officeDocument/2006/relationships/tags" Target="../tags/tag51.xml"/><Relationship Id="rId4" Type="http://schemas.openxmlformats.org/officeDocument/2006/relationships/tags" Target="../tags/tag50.xml"/><Relationship Id="rId3" Type="http://schemas.openxmlformats.org/officeDocument/2006/relationships/tags" Target="../tags/tag49.xml"/><Relationship Id="rId2" Type="http://schemas.openxmlformats.org/officeDocument/2006/relationships/tags" Target="../tags/tag48.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6" Type="http://schemas.openxmlformats.org/officeDocument/2006/relationships/tags" Target="../tags/tag56.xml"/><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tags" Target="../tags/tag52.xm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tags" Target="../tags/tag36.xml"/><Relationship Id="rId3" Type="http://schemas.openxmlformats.org/officeDocument/2006/relationships/tags" Target="../tags/tag35.xml"/><Relationship Id="rId2" Type="http://schemas.openxmlformats.org/officeDocument/2006/relationships/tags" Target="../tags/tag34.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7" Type="http://schemas.openxmlformats.org/officeDocument/2006/relationships/tags" Target="../tags/tag42.xml"/><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tags" Target="../tags/tag39.xml"/><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custDataLst>
              <p:tags r:id="rId2"/>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dirty="0"/>
              <a:t>单击此处编辑母版标题样式</a:t>
            </a:r>
            <a:endParaRPr lang="zh-CN" altLang="en-US" dirty="0"/>
          </a:p>
        </p:txBody>
      </p:sp>
      <p:sp>
        <p:nvSpPr>
          <p:cNvPr id="3" name="副标题 2"/>
          <p:cNvSpPr>
            <a:spLocks noGrp="1"/>
          </p:cNvSpPr>
          <p:nvPr>
            <p:ph type="subTitle" idx="1"/>
            <p:custDataLst>
              <p:tags r:id="rId3"/>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endParaRPr lang="zh-CN" altLang="en-US" dirty="0"/>
          </a:p>
        </p:txBody>
      </p:sp>
      <p:sp>
        <p:nvSpPr>
          <p:cNvPr id="16" name="日期占位符 15"/>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5"/>
            </p:custDataLst>
          </p:nvPr>
        </p:nvSpPr>
        <p:spPr/>
        <p:txBody>
          <a:bodyPr/>
          <a:lstStyle/>
          <a:p>
            <a:endParaRPr lang="zh-CN" altLang="en-US" dirty="0"/>
          </a:p>
        </p:txBody>
      </p:sp>
      <p:sp>
        <p:nvSpPr>
          <p:cNvPr id="18" name="灯片编号占位符 17"/>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08400" y="774000"/>
            <a:ext cx="10972800" cy="5482800"/>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lang="zh-CN" altLang="en-US" smtClean="0"/>
              <a:t>单击此处编辑标题</a:t>
            </a:r>
            <a:endParaRPr lang="zh-CN" altLang="en-US"/>
          </a:p>
        </p:txBody>
      </p:sp>
      <p:sp>
        <p:nvSpPr>
          <p:cNvPr id="7" name="文本占位符 6"/>
          <p:cNvSpPr>
            <a:spLocks noGrp="1"/>
          </p:cNvSpPr>
          <p:nvPr>
            <p:ph type="body" sz="quarter" idx="13"/>
            <p:custDataLst>
              <p:tags r:id="rId6"/>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idx="1"/>
            <p:custDataLst>
              <p:tags r:id="rId3"/>
            </p:custDataLst>
          </p:nvPr>
        </p:nvSpPr>
        <p:spPr>
          <a:xfrm>
            <a:off x="608400" y="1490400"/>
            <a:ext cx="10969200" cy="4759200"/>
          </a:xfrm>
        </p:spPr>
        <p:txBody>
          <a:bodyPr vert="horz" lIns="90000" tIns="46800" rIns="90000" bIns="4680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dirty="0"/>
              <a:t>单击此处编辑标题</a:t>
            </a:r>
            <a:endParaRPr lang="zh-CN" altLang="en-US" dirty="0"/>
          </a:p>
        </p:txBody>
      </p:sp>
      <p:sp>
        <p:nvSpPr>
          <p:cNvPr id="3" name="文本占位符 2"/>
          <p:cNvSpPr>
            <a:spLocks noGrp="1"/>
          </p:cNvSpPr>
          <p:nvPr>
            <p:ph type="body" idx="1" hasCustomPrompt="1"/>
            <p:custDataLst>
              <p:tags r:id="rId3"/>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sz="half" idx="1"/>
            <p:custDataLst>
              <p:tags r:id="rId3"/>
            </p:custDataLst>
          </p:nvPr>
        </p:nvSpPr>
        <p:spPr>
          <a:xfrm>
            <a:off x="608400" y="1501200"/>
            <a:ext cx="5176800" cy="4748400"/>
          </a:xfrm>
        </p:spPr>
        <p:txBody>
          <a:bodyPr vert="horz" lIns="90000" tIns="46800" rIns="90000" bIns="4680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custDataLst>
              <p:tags r:id="rId4"/>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文本占位符 2"/>
          <p:cNvSpPr>
            <a:spLocks noGrp="1"/>
          </p:cNvSpPr>
          <p:nvPr>
            <p:ph type="body" idx="1" hasCustomPrompt="1"/>
            <p:custDataLst>
              <p:tags r:id="rId3"/>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0840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hasCustomPrompt="1"/>
            <p:custDataLst>
              <p:tags r:id="rId5"/>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单击此处编辑文本</a:t>
            </a:r>
            <a:endParaRPr lang="zh-CN" altLang="en-US"/>
          </a:p>
        </p:txBody>
      </p:sp>
      <p:sp>
        <p:nvSpPr>
          <p:cNvPr id="6" name="内容占位符 5"/>
          <p:cNvSpPr>
            <a:spLocks noGrp="1"/>
          </p:cNvSpPr>
          <p:nvPr>
            <p:ph sz="quarter" idx="4"/>
            <p:custDataLst>
              <p:tags r:id="rId6"/>
            </p:custDataLst>
          </p:nvPr>
        </p:nvSpPr>
        <p:spPr>
          <a:xfrm>
            <a:off x="623575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08400" y="1555200"/>
            <a:ext cx="5233077" cy="4608000"/>
          </a:xfrm>
        </p:spPr>
        <p:txBody>
          <a:bodyPr vert="horz" lIns="90000" tIns="46800" rIns="90000" bIns="46800" rtlCol="0">
            <a:normAutofit/>
          </a:bodyPr>
          <a:lstStyle>
            <a:lvl1pPr>
              <a:buNone/>
              <a:defRPr sz="1600"/>
            </a:lvl1pPr>
          </a:lstStyle>
          <a:p>
            <a:pPr lvl="0"/>
            <a:endParaRPr lang="zh-CN" altLang="en-US"/>
          </a:p>
        </p:txBody>
      </p:sp>
      <p:sp>
        <p:nvSpPr>
          <p:cNvPr id="4" name="文本占位符 3"/>
          <p:cNvSpPr>
            <a:spLocks noGrp="1"/>
          </p:cNvSpPr>
          <p:nvPr>
            <p:ph type="body" sz="half" idx="2"/>
            <p:custDataLst>
              <p:tags r:id="rId3"/>
            </p:custDataLst>
          </p:nvPr>
        </p:nvSpPr>
        <p:spPr>
          <a:xfrm>
            <a:off x="6350400" y="1555200"/>
            <a:ext cx="5227200" cy="4608000"/>
          </a:xfrm>
        </p:spPr>
        <p:txBody>
          <a:bodyPr vert="horz" lIns="90000" tIns="46800" rIns="90000" bIns="46800" rtlCol="0">
            <a:normAutofit/>
          </a:bodyPr>
          <a:lstStyle>
            <a:lvl1pPr>
              <a:buNone/>
              <a:defRPr sz="1600"/>
            </a:lvl1pPr>
          </a:lstStyle>
          <a:p>
            <a:pPr lvl="0"/>
            <a:r>
              <a:rPr lang="zh-CN" altLang="en-US" smtClean="0"/>
              <a:t>单击此处编辑母版文本样式</a:t>
            </a:r>
            <a:endParaRPr lang="zh-CN" altLang="en-US"/>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p>
            <a:r>
              <a:rPr lang="zh-CN" altLang="en-US"/>
              <a:t>单击此处编辑母版标题样式</a:t>
            </a:r>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2"/>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lang="zh-CN" altLang="en-US" smtClean="0"/>
              <a:t>单击此处编辑标题</a:t>
            </a:r>
            <a:endParaRPr lang="zh-CN" altLang="en-US"/>
          </a:p>
        </p:txBody>
      </p:sp>
      <p:sp>
        <p:nvSpPr>
          <p:cNvPr id="3" name="竖排文字占位符 2"/>
          <p:cNvSpPr>
            <a:spLocks noGrp="1"/>
          </p:cNvSpPr>
          <p:nvPr>
            <p:ph type="body" orient="vert" idx="1"/>
            <p:custDataLst>
              <p:tags r:id="rId3"/>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8" Type="http://schemas.openxmlformats.org/officeDocument/2006/relationships/theme" Target="../theme/theme1.xml"/><Relationship Id="rId17" Type="http://schemas.openxmlformats.org/officeDocument/2006/relationships/tags" Target="../tags/tag62.xml"/><Relationship Id="rId16" Type="http://schemas.openxmlformats.org/officeDocument/2006/relationships/tags" Target="../tags/tag61.xml"/><Relationship Id="rId15" Type="http://schemas.openxmlformats.org/officeDocument/2006/relationships/tags" Target="../tags/tag60.xml"/><Relationship Id="rId14" Type="http://schemas.openxmlformats.org/officeDocument/2006/relationships/tags" Target="../tags/tag59.xml"/><Relationship Id="rId13" Type="http://schemas.openxmlformats.org/officeDocument/2006/relationships/tags" Target="../tags/tag58.xml"/><Relationship Id="rId12" Type="http://schemas.openxmlformats.org/officeDocument/2006/relationships/tags" Target="../tags/tag57.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3"/>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4"/>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5"/>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16"/>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defRPr>
            </a:lvl1pPr>
          </a:lstStyle>
          <a:p>
            <a:fld id="{49AE70B2-8BF9-45C0-BB95-33D1B9D3A854}" type="slidenum">
              <a:rPr lang="zh-CN" altLang="en-US" smtClean="0"/>
            </a:fld>
            <a:endParaRPr lang="zh-CN" altLang="en-US" dirty="0"/>
          </a:p>
        </p:txBody>
      </p:sp>
    </p:spTree>
    <p:custDataLst>
      <p:tags r:id="rId17"/>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fontAlgn="auto" latinLnBrk="0" hangingPunct="1">
        <a:lnSpc>
          <a:spcPct val="100000"/>
        </a:lnSpc>
        <a:spcBef>
          <a:spcPct val="0"/>
        </a:spcBef>
        <a:buNone/>
        <a:defRPr sz="3600" b="0" u="none" strike="noStrike" kern="1200" cap="none" spc="300" normalizeH="0" baseline="0">
          <a:solidFill>
            <a:schemeClr val="tx1">
              <a:lumMod val="85000"/>
              <a:lumOff val="15000"/>
            </a:schemeClr>
          </a:solidFill>
          <a:uFillTx/>
          <a:latin typeface="+mj-lt"/>
          <a:ea typeface="+mj-ea"/>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mn-lt"/>
          <a:ea typeface="+mn-ea"/>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mn-lt"/>
          <a:ea typeface="+mn-ea"/>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mn-lt"/>
          <a:ea typeface="+mn-ea"/>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mn-lt"/>
          <a:ea typeface="+mn-ea"/>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63.xml"/><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72.xml"/><Relationship Id="rId1" Type="http://schemas.openxmlformats.org/officeDocument/2006/relationships/image" Target="../media/image3.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73.xml"/><Relationship Id="rId1" Type="http://schemas.openxmlformats.org/officeDocument/2006/relationships/image" Target="../media/image3.pn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74.xml"/><Relationship Id="rId1" Type="http://schemas.openxmlformats.org/officeDocument/2006/relationships/image" Target="../media/image3.png"/></Relationships>
</file>

<file path=ppt/slides/_rels/slide13.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75.xml"/><Relationship Id="rId2" Type="http://schemas.openxmlformats.org/officeDocument/2006/relationships/image" Target="../media/image8.png"/><Relationship Id="rId1" Type="http://schemas.openxmlformats.org/officeDocument/2006/relationships/image" Target="../media/image3.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64.xml"/><Relationship Id="rId1" Type="http://schemas.openxmlformats.org/officeDocument/2006/relationships/image" Target="../media/image2.png"/></Relationships>
</file>

<file path=ppt/slides/_rels/slide3.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65.xml"/><Relationship Id="rId2" Type="http://schemas.openxmlformats.org/officeDocument/2006/relationships/image" Target="../media/image4.png"/><Relationship Id="rId1" Type="http://schemas.openxmlformats.org/officeDocument/2006/relationships/image" Target="../media/image3.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66.xml"/><Relationship Id="rId1" Type="http://schemas.openxmlformats.org/officeDocument/2006/relationships/image" Target="../media/image3.png"/></Relationships>
</file>

<file path=ppt/slides/_rels/slide5.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67.xml"/><Relationship Id="rId2" Type="http://schemas.openxmlformats.org/officeDocument/2006/relationships/image" Target="../media/image5.png"/><Relationship Id="rId1" Type="http://schemas.openxmlformats.org/officeDocument/2006/relationships/image" Target="../media/image3.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68.xml"/><Relationship Id="rId1" Type="http://schemas.openxmlformats.org/officeDocument/2006/relationships/image" Target="../media/image3.png"/></Relationships>
</file>

<file path=ppt/slides/_rels/slide7.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69.xml"/><Relationship Id="rId2" Type="http://schemas.openxmlformats.org/officeDocument/2006/relationships/image" Target="../media/image6.png"/><Relationship Id="rId1" Type="http://schemas.openxmlformats.org/officeDocument/2006/relationships/image" Target="../media/image3.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70.xml"/><Relationship Id="rId1" Type="http://schemas.openxmlformats.org/officeDocument/2006/relationships/image" Target="../media/image3.png"/></Relationships>
</file>

<file path=ppt/slides/_rels/slide9.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71.xml"/><Relationship Id="rId2" Type="http://schemas.openxmlformats.org/officeDocument/2006/relationships/image" Target="../media/image7.png"/><Relationship Id="rId1"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5" name="文本框 4"/>
          <p:cNvSpPr txBox="1"/>
          <p:nvPr/>
        </p:nvSpPr>
        <p:spPr>
          <a:xfrm>
            <a:off x="3064510" y="5417185"/>
            <a:ext cx="6063615" cy="645160"/>
          </a:xfrm>
          <a:prstGeom prst="rect">
            <a:avLst/>
          </a:prstGeom>
          <a:noFill/>
        </p:spPr>
        <p:txBody>
          <a:bodyPr wrap="square" rtlCol="0">
            <a:spAutoFit/>
          </a:bodyPr>
          <a:p>
            <a:pPr indent="0" algn="ctr" fontAlgn="auto">
              <a:lnSpc>
                <a:spcPct val="150000"/>
              </a:lnSpc>
            </a:pPr>
            <a:r>
              <a:rPr lang="zh-CN" altLang="en-US" sz="2400" b="1">
                <a:solidFill>
                  <a:schemeClr val="bg1"/>
                </a:solidFill>
                <a:latin typeface="黑体" panose="02010609060101010101" charset="-122"/>
                <a:ea typeface="黑体" panose="02010609060101010101" charset="-122"/>
                <a:cs typeface="黑体" panose="02010609060101010101" charset="-122"/>
              </a:rPr>
              <a:t>高中语文</a:t>
            </a:r>
            <a:r>
              <a:rPr lang="en-US" altLang="zh-CN" sz="2400" b="1">
                <a:solidFill>
                  <a:schemeClr val="bg1"/>
                </a:solidFill>
                <a:latin typeface="黑体" panose="02010609060101010101" charset="-122"/>
                <a:ea typeface="黑体" panose="02010609060101010101" charset="-122"/>
                <a:cs typeface="黑体" panose="02010609060101010101" charset="-122"/>
              </a:rPr>
              <a:t> </a:t>
            </a:r>
            <a:r>
              <a:rPr lang="zh-CN" sz="2400" b="1">
                <a:solidFill>
                  <a:schemeClr val="bg1"/>
                </a:solidFill>
                <a:latin typeface="黑体" panose="02010609060101010101" charset="-122"/>
                <a:ea typeface="黑体" panose="02010609060101010101" charset="-122"/>
                <a:cs typeface="黑体" panose="02010609060101010101" charset="-122"/>
              </a:rPr>
              <a:t>必修一</a:t>
            </a:r>
            <a:r>
              <a:rPr lang="en-US" altLang="zh-CN" sz="2400" b="1">
                <a:solidFill>
                  <a:schemeClr val="bg1"/>
                </a:solidFill>
                <a:latin typeface="黑体" panose="02010609060101010101" charset="-122"/>
                <a:ea typeface="黑体" panose="02010609060101010101" charset="-122"/>
                <a:cs typeface="黑体" panose="02010609060101010101" charset="-122"/>
              </a:rPr>
              <a:t> </a:t>
            </a:r>
            <a:r>
              <a:rPr lang="zh-CN" altLang="en-US" sz="2400" b="1">
                <a:solidFill>
                  <a:schemeClr val="bg1"/>
                </a:solidFill>
                <a:latin typeface="黑体" panose="02010609060101010101" charset="-122"/>
                <a:ea typeface="黑体" panose="02010609060101010101" charset="-122"/>
                <a:cs typeface="黑体" panose="02010609060101010101" charset="-122"/>
              </a:rPr>
              <a:t>上册</a:t>
            </a:r>
            <a:endParaRPr lang="zh-CN" altLang="en-US" sz="2400" b="1">
              <a:solidFill>
                <a:schemeClr val="bg1"/>
              </a:solidFill>
              <a:latin typeface="黑体" panose="02010609060101010101" charset="-122"/>
              <a:ea typeface="黑体" panose="02010609060101010101" charset="-122"/>
              <a:cs typeface="黑体" panose="02010609060101010101" charset="-122"/>
            </a:endParaRPr>
          </a:p>
        </p:txBody>
      </p:sp>
      <p:sp>
        <p:nvSpPr>
          <p:cNvPr id="3" name="文本框 2"/>
          <p:cNvSpPr txBox="1"/>
          <p:nvPr/>
        </p:nvSpPr>
        <p:spPr>
          <a:xfrm>
            <a:off x="6337300" y="4043680"/>
            <a:ext cx="4064000" cy="368300"/>
          </a:xfrm>
          <a:prstGeom prst="rect">
            <a:avLst/>
          </a:prstGeom>
          <a:noFill/>
        </p:spPr>
        <p:txBody>
          <a:bodyPr wrap="square" rtlCol="0">
            <a:spAutoFit/>
          </a:bodyPr>
          <a:p>
            <a:endParaRPr lang="zh-CN" altLang="en-US"/>
          </a:p>
        </p:txBody>
      </p:sp>
    </p:spTree>
    <p:custDataLst>
      <p:tags r:id="rId2"/>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4" name="圆角矩形 3"/>
          <p:cNvSpPr/>
          <p:nvPr/>
        </p:nvSpPr>
        <p:spPr>
          <a:xfrm>
            <a:off x="545465" y="338455"/>
            <a:ext cx="1788795" cy="548640"/>
          </a:xfrm>
          <a:prstGeom prst="roundRect">
            <a:avLst>
              <a:gd name="adj" fmla="val 50000"/>
            </a:avLst>
          </a:prstGeom>
          <a:solidFill>
            <a:srgbClr val="E73279"/>
          </a:solidFill>
        </p:spPr>
        <p:style>
          <a:lnRef idx="3">
            <a:schemeClr val="accent1"/>
          </a:lnRef>
          <a:fillRef idx="0">
            <a:srgbClr val="FFFFFF"/>
          </a:fillRef>
          <a:effectRef idx="0">
            <a:srgbClr val="FFFFFF"/>
          </a:effectRef>
          <a:fontRef idx="minor">
            <a:schemeClr val="tx1"/>
          </a:fontRef>
        </p:style>
        <p:txBody>
          <a:bodyPr rtlCol="0" anchor="ctr"/>
          <a:p>
            <a:pPr lvl="0" algn="dist">
              <a:lnSpc>
                <a:spcPct val="100000"/>
              </a:lnSpc>
            </a:pPr>
            <a:r>
              <a:rPr lang="zh-CN" altLang="en-US" sz="2000" b="1">
                <a:solidFill>
                  <a:schemeClr val="bg1"/>
                </a:solidFill>
              </a:rPr>
              <a:t>攻略佳作</a:t>
            </a:r>
            <a:endParaRPr lang="zh-CN" altLang="en-US" sz="2000" b="1">
              <a:solidFill>
                <a:schemeClr val="bg1"/>
              </a:solidFill>
            </a:endParaRPr>
          </a:p>
        </p:txBody>
      </p:sp>
      <p:sp>
        <p:nvSpPr>
          <p:cNvPr id="6" name="文本框 5"/>
          <p:cNvSpPr txBox="1"/>
          <p:nvPr/>
        </p:nvSpPr>
        <p:spPr>
          <a:xfrm>
            <a:off x="925195" y="1332865"/>
            <a:ext cx="6609080" cy="4505960"/>
          </a:xfrm>
          <a:prstGeom prst="rect">
            <a:avLst/>
          </a:prstGeom>
          <a:noFill/>
        </p:spPr>
        <p:txBody>
          <a:bodyPr wrap="square" rtlCol="0">
            <a:noAutofit/>
          </a:bodyPr>
          <a:p>
            <a:pPr indent="457200" algn="ctr" fontAlgn="auto">
              <a:lnSpc>
                <a:spcPct val="150000"/>
              </a:lnSpc>
              <a:extLst>
                <a:ext uri="{35155182-B16C-46BC-9424-99874614C6A1}">
                  <wpsdc:indentchars xmlns:wpsdc="http://www.wps.cn/officeDocument/2017/drawingmlCustomData" val="200" checksum="59296752"/>
                </a:ext>
              </a:extLst>
            </a:pPr>
            <a:r>
              <a:rPr lang="zh-CN" altLang="en-US">
                <a:latin typeface="隶书" panose="02010509060101010101" charset="-122"/>
                <a:ea typeface="隶书" panose="02010509060101010101" charset="-122"/>
                <a:cs typeface="楷体" panose="02010609060101010101" charset="-122"/>
              </a:rPr>
              <a:t>一片中医壤</a:t>
            </a:r>
            <a:r>
              <a:rPr lang="en-US" altLang="zh-CN">
                <a:latin typeface="隶书" panose="02010509060101010101" charset="-122"/>
                <a:ea typeface="隶书" panose="02010509060101010101" charset="-122"/>
                <a:cs typeface="楷体" panose="02010609060101010101" charset="-122"/>
              </a:rPr>
              <a:t>，</a:t>
            </a:r>
            <a:r>
              <a:rPr lang="zh-CN" altLang="en-US">
                <a:latin typeface="隶书" panose="02010509060101010101" charset="-122"/>
                <a:ea typeface="隶书" panose="02010509060101010101" charset="-122"/>
                <a:cs typeface="楷体" panose="02010609060101010101" charset="-122"/>
              </a:rPr>
              <a:t>一袭中药香</a:t>
            </a:r>
            <a:r>
              <a:rPr lang="en-US" altLang="zh-CN">
                <a:latin typeface="楷体" panose="02010609060101010101" charset="-122"/>
                <a:ea typeface="楷体" panose="02010609060101010101" charset="-122"/>
                <a:cs typeface="楷体" panose="02010609060101010101" charset="-122"/>
              </a:rPr>
              <a:t>	</a:t>
            </a:r>
            <a:endParaRPr lang="en-US" altLang="zh-CN">
              <a:latin typeface="楷体" panose="02010609060101010101" charset="-122"/>
              <a:ea typeface="楷体" panose="02010609060101010101" charset="-122"/>
              <a:cs typeface="楷体" panose="02010609060101010101"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楷体" panose="02010609060101010101" charset="-122"/>
                <a:ea typeface="楷体" panose="02010609060101010101" charset="-122"/>
                <a:cs typeface="楷体" panose="02010609060101010101" charset="-122"/>
              </a:rPr>
              <a:t>母亲身上有一股经年萦绕的中药味。</a:t>
            </a:r>
            <a:r>
              <a:rPr lang="en-US" altLang="en-US">
                <a:solidFill>
                  <a:srgbClr val="00A0AF"/>
                </a:solidFill>
                <a:latin typeface="楷体" panose="02010609060101010101" charset="-122"/>
                <a:ea typeface="楷体" panose="02010609060101010101" charset="-122"/>
                <a:cs typeface="楷体" panose="02010609060101010101" charset="-122"/>
              </a:rPr>
              <a:t>❶</a:t>
            </a:r>
            <a:endParaRPr lang="en-US" altLang="en-US">
              <a:latin typeface="楷体" panose="02010609060101010101" charset="-122"/>
              <a:ea typeface="楷体" panose="02010609060101010101" charset="-122"/>
              <a:cs typeface="楷体" panose="02010609060101010101"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楷体" panose="02010609060101010101" charset="-122"/>
                <a:ea typeface="楷体" panose="02010609060101010101" charset="-122"/>
                <a:cs typeface="楷体" panose="02010609060101010101" charset="-122"/>
              </a:rPr>
              <a:t>每当晨光泛起</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路灯渐隐之时</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母亲就会披上她那年久泛黄的白大褂</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那中药味也被沾在了身上。去往诊所</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打开药房那一盏灯</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暖黄的灯光照亮整个房间</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一天的工作于此开始。一个个抽出药格</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如对待稀世珍宝般</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用四指浅浅地捻一小撮出来</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大拇指轻动</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药便如珠玉落盘般</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一点一点落在秤盘上</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待称杆稳稳当当地平衡后</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剩余的还要原封不动地放回药格。这些被称量出的药</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母亲会将它们小心翼翼地倾倒在四方平整的牛皮纸上。有的会被熬成汤药</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文火慢熬</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母亲手中的蒲扇轻扇</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药香便更加馥郁</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充盈了整间屋子</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有的会被搓成药丸</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母亲先是</a:t>
            </a:r>
            <a:endParaRPr lang="en-US" altLang="en-US">
              <a:latin typeface="楷体" panose="02010609060101010101" charset="-122"/>
              <a:ea typeface="楷体" panose="02010609060101010101" charset="-122"/>
              <a:cs typeface="楷体" panose="02010609060101010101" charset="-122"/>
            </a:endParaRPr>
          </a:p>
        </p:txBody>
      </p:sp>
      <p:cxnSp>
        <p:nvCxnSpPr>
          <p:cNvPr id="3" name="直接连接符 2"/>
          <p:cNvCxnSpPr/>
          <p:nvPr/>
        </p:nvCxnSpPr>
        <p:spPr>
          <a:xfrm>
            <a:off x="7696835" y="1332865"/>
            <a:ext cx="0" cy="4516755"/>
          </a:xfrm>
          <a:prstGeom prst="line">
            <a:avLst/>
          </a:prstGeom>
          <a:ln>
            <a:solidFill>
              <a:schemeClr val="tx1"/>
            </a:solidFill>
          </a:ln>
        </p:spPr>
        <p:style>
          <a:lnRef idx="2">
            <a:schemeClr val="accent1"/>
          </a:lnRef>
          <a:fillRef idx="0">
            <a:srgbClr val="FFFFFF"/>
          </a:fillRef>
          <a:effectRef idx="0">
            <a:srgbClr val="FFFFFF"/>
          </a:effectRef>
          <a:fontRef idx="minor">
            <a:schemeClr val="tx1"/>
          </a:fontRef>
        </p:style>
      </p:cxnSp>
      <p:sp>
        <p:nvSpPr>
          <p:cNvPr id="5" name="文本框 4"/>
          <p:cNvSpPr txBox="1"/>
          <p:nvPr/>
        </p:nvSpPr>
        <p:spPr>
          <a:xfrm>
            <a:off x="8036560" y="1778635"/>
            <a:ext cx="3350260" cy="3498850"/>
          </a:xfrm>
          <a:prstGeom prst="rect">
            <a:avLst/>
          </a:prstGeom>
          <a:noFill/>
        </p:spPr>
        <p:txBody>
          <a:bodyPr wrap="square" rtlCol="0">
            <a:noAutofit/>
          </a:bodyPr>
          <a:p>
            <a:pPr indent="0" algn="just" fontAlgn="auto">
              <a:lnSpc>
                <a:spcPct val="150000"/>
              </a:lnSpc>
            </a:pPr>
            <a:r>
              <a:rPr lang="en-US" altLang="en-US">
                <a:solidFill>
                  <a:srgbClr val="00A0AF"/>
                </a:solidFill>
              </a:rPr>
              <a:t>❶</a:t>
            </a:r>
            <a:r>
              <a:rPr lang="zh-CN" altLang="en-US"/>
              <a:t>文章开篇以嗅觉引人遐想</a:t>
            </a:r>
            <a:r>
              <a:rPr lang="en-US" altLang="zh-CN"/>
              <a:t>，</a:t>
            </a:r>
            <a:r>
              <a:rPr lang="zh-CN" altLang="en-US"/>
              <a:t>仿佛这个经年萦绕中药味的</a:t>
            </a:r>
            <a:r>
              <a:rPr lang="en-US" altLang="zh-CN"/>
              <a:t>“</a:t>
            </a:r>
            <a:r>
              <a:rPr lang="zh-CN" altLang="en-US"/>
              <a:t>母亲</a:t>
            </a:r>
            <a:r>
              <a:rPr lang="en-US" altLang="zh-CN"/>
              <a:t>”</a:t>
            </a:r>
            <a:r>
              <a:rPr lang="zh-CN" altLang="en-US"/>
              <a:t>就站在读者的面前。</a:t>
            </a:r>
            <a:endParaRPr lang="zh-CN" altLang="en-US"/>
          </a:p>
        </p:txBody>
      </p:sp>
    </p:spTree>
    <p:custDataLst>
      <p:tags r:id="rId2"/>
    </p:custData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4" name="圆角矩形 3"/>
          <p:cNvSpPr/>
          <p:nvPr/>
        </p:nvSpPr>
        <p:spPr>
          <a:xfrm>
            <a:off x="545465" y="338455"/>
            <a:ext cx="1788795" cy="548640"/>
          </a:xfrm>
          <a:prstGeom prst="roundRect">
            <a:avLst>
              <a:gd name="adj" fmla="val 50000"/>
            </a:avLst>
          </a:prstGeom>
          <a:solidFill>
            <a:srgbClr val="E73279"/>
          </a:solidFill>
        </p:spPr>
        <p:style>
          <a:lnRef idx="3">
            <a:schemeClr val="accent1"/>
          </a:lnRef>
          <a:fillRef idx="0">
            <a:srgbClr val="FFFFFF"/>
          </a:fillRef>
          <a:effectRef idx="0">
            <a:srgbClr val="FFFFFF"/>
          </a:effectRef>
          <a:fontRef idx="minor">
            <a:schemeClr val="tx1"/>
          </a:fontRef>
        </p:style>
        <p:txBody>
          <a:bodyPr rtlCol="0" anchor="ctr"/>
          <a:p>
            <a:pPr lvl="0" algn="dist">
              <a:lnSpc>
                <a:spcPct val="100000"/>
              </a:lnSpc>
            </a:pPr>
            <a:r>
              <a:rPr lang="zh-CN" altLang="en-US" sz="2000" b="1">
                <a:solidFill>
                  <a:schemeClr val="bg1"/>
                </a:solidFill>
                <a:sym typeface="+mn-ea"/>
              </a:rPr>
              <a:t>攻略佳作</a:t>
            </a:r>
            <a:endParaRPr lang="zh-CN" altLang="en-US" sz="2000" b="1">
              <a:solidFill>
                <a:schemeClr val="bg1"/>
              </a:solidFill>
            </a:endParaRPr>
          </a:p>
        </p:txBody>
      </p:sp>
      <p:sp>
        <p:nvSpPr>
          <p:cNvPr id="6" name="文本框 5"/>
          <p:cNvSpPr txBox="1"/>
          <p:nvPr/>
        </p:nvSpPr>
        <p:spPr>
          <a:xfrm>
            <a:off x="542290" y="1149350"/>
            <a:ext cx="6895465" cy="3499485"/>
          </a:xfrm>
          <a:prstGeom prst="rect">
            <a:avLst/>
          </a:prstGeom>
          <a:noFill/>
        </p:spPr>
        <p:txBody>
          <a:bodyPr wrap="square" rtlCol="0">
            <a:noAutofit/>
          </a:bodyPr>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楷体" panose="02010609060101010101" charset="-122"/>
                <a:ea typeface="楷体" panose="02010609060101010101" charset="-122"/>
                <a:cs typeface="楷体" panose="02010609060101010101" charset="-122"/>
                <a:sym typeface="+mn-ea"/>
              </a:rPr>
              <a:t>把那些药捣成泥</a:t>
            </a:r>
            <a:r>
              <a:rPr lang="en-US" altLang="zh-CN">
                <a:latin typeface="楷体" panose="02010609060101010101" charset="-122"/>
                <a:ea typeface="楷体" panose="02010609060101010101" charset="-122"/>
                <a:cs typeface="楷体" panose="02010609060101010101" charset="-122"/>
                <a:sym typeface="+mn-ea"/>
              </a:rPr>
              <a:t>，</a:t>
            </a:r>
            <a:r>
              <a:rPr lang="zh-CN" altLang="en-US">
                <a:latin typeface="楷体" panose="02010609060101010101" charset="-122"/>
                <a:ea typeface="楷体" panose="02010609060101010101" charset="-122"/>
                <a:cs typeface="楷体" panose="02010609060101010101" charset="-122"/>
                <a:sym typeface="+mn-ea"/>
              </a:rPr>
              <a:t>药泥在她的纤纤玉手中盘滚</a:t>
            </a:r>
            <a:r>
              <a:rPr lang="en-US" altLang="zh-CN">
                <a:latin typeface="楷体" panose="02010609060101010101" charset="-122"/>
                <a:ea typeface="楷体" panose="02010609060101010101" charset="-122"/>
                <a:cs typeface="楷体" panose="02010609060101010101" charset="-122"/>
                <a:sym typeface="+mn-ea"/>
              </a:rPr>
              <a:t>，</a:t>
            </a:r>
            <a:r>
              <a:rPr lang="zh-CN" altLang="en-US">
                <a:latin typeface="楷体" panose="02010609060101010101" charset="-122"/>
                <a:ea typeface="楷体" panose="02010609060101010101" charset="-122"/>
                <a:cs typeface="楷体" panose="02010609060101010101" charset="-122"/>
                <a:sym typeface="+mn-ea"/>
              </a:rPr>
              <a:t>最后变得浑圆</a:t>
            </a:r>
            <a:r>
              <a:rPr lang="en-US" altLang="zh-CN">
                <a:latin typeface="楷体" panose="02010609060101010101" charset="-122"/>
                <a:ea typeface="楷体" panose="02010609060101010101" charset="-122"/>
                <a:cs typeface="楷体" panose="02010609060101010101" charset="-122"/>
                <a:sym typeface="+mn-ea"/>
              </a:rPr>
              <a:t>，</a:t>
            </a:r>
            <a:r>
              <a:rPr lang="zh-CN" altLang="en-US">
                <a:latin typeface="楷体" panose="02010609060101010101" charset="-122"/>
                <a:ea typeface="楷体" panose="02010609060101010101" charset="-122"/>
                <a:cs typeface="楷体" panose="02010609060101010101" charset="-122"/>
                <a:sym typeface="+mn-ea"/>
              </a:rPr>
              <a:t>她便会把那些药丸整整齐齐地码在纸板上</a:t>
            </a:r>
            <a:r>
              <a:rPr lang="en-US" altLang="zh-CN">
                <a:latin typeface="楷体" panose="02010609060101010101" charset="-122"/>
                <a:ea typeface="楷体" panose="02010609060101010101" charset="-122"/>
                <a:cs typeface="楷体" panose="02010609060101010101" charset="-122"/>
                <a:sym typeface="+mn-ea"/>
              </a:rPr>
              <a:t>，</a:t>
            </a:r>
            <a:r>
              <a:rPr lang="zh-CN" altLang="en-US">
                <a:latin typeface="楷体" panose="02010609060101010101" charset="-122"/>
                <a:ea typeface="楷体" panose="02010609060101010101" charset="-122"/>
                <a:cs typeface="楷体" panose="02010609060101010101" charset="-122"/>
                <a:sym typeface="+mn-ea"/>
              </a:rPr>
              <a:t>拿到阳台上晒干。她便如此赋予中药以生命</a:t>
            </a:r>
            <a:r>
              <a:rPr lang="en-US" altLang="zh-CN">
                <a:latin typeface="楷体" panose="02010609060101010101" charset="-122"/>
                <a:ea typeface="楷体" panose="02010609060101010101" charset="-122"/>
                <a:cs typeface="楷体" panose="02010609060101010101" charset="-122"/>
                <a:sym typeface="+mn-ea"/>
              </a:rPr>
              <a:t>，</a:t>
            </a:r>
            <a:r>
              <a:rPr lang="zh-CN" altLang="en-US">
                <a:latin typeface="楷体" panose="02010609060101010101" charset="-122"/>
                <a:ea typeface="楷体" panose="02010609060101010101" charset="-122"/>
                <a:cs typeface="楷体" panose="02010609060101010101" charset="-122"/>
                <a:sym typeface="+mn-ea"/>
              </a:rPr>
              <a:t>中药香也如此在积年累月中浸透衣衫。</a:t>
            </a:r>
            <a:r>
              <a:rPr lang="en-US" altLang="en-US">
                <a:solidFill>
                  <a:srgbClr val="00A0AF"/>
                </a:solidFill>
                <a:latin typeface="楷体" panose="02010609060101010101" charset="-122"/>
                <a:ea typeface="楷体" panose="02010609060101010101" charset="-122"/>
                <a:cs typeface="楷体" panose="02010609060101010101" charset="-122"/>
                <a:sym typeface="+mn-ea"/>
              </a:rPr>
              <a:t>❷</a:t>
            </a:r>
            <a:endParaRPr lang="en-US" altLang="en-US">
              <a:latin typeface="楷体" panose="02010609060101010101" charset="-122"/>
              <a:ea typeface="楷体" panose="02010609060101010101" charset="-122"/>
              <a:cs typeface="楷体" panose="02010609060101010101" charset="-122"/>
              <a:sym typeface="+mn-ea"/>
            </a:endParaRPr>
          </a:p>
          <a:p>
            <a:pPr indent="457200" algn="just" fontAlgn="auto">
              <a:lnSpc>
                <a:spcPct val="150000"/>
              </a:lnSpc>
              <a:extLst>
                <a:ext uri="{35155182-B16C-46BC-9424-99874614C6A1}">
                  <wpsdc:indentchars xmlns:wpsdc="http://www.wps.cn/officeDocument/2017/drawingmlCustomData" val="200" checksum="59296752"/>
                </a:ext>
              </a:extLst>
            </a:pPr>
            <a:r>
              <a:rPr lang="en-US" altLang="zh-CN">
                <a:latin typeface="楷体" panose="02010609060101010101" charset="-122"/>
                <a:ea typeface="楷体" panose="02010609060101010101" charset="-122"/>
                <a:cs typeface="楷体" panose="02010609060101010101" charset="-122"/>
                <a:sym typeface="+mn-ea"/>
              </a:rPr>
              <a:t>“</a:t>
            </a:r>
            <a:r>
              <a:rPr lang="zh-CN" altLang="en-US">
                <a:latin typeface="楷体" panose="02010609060101010101" charset="-122"/>
                <a:ea typeface="楷体" panose="02010609060101010101" charset="-122"/>
                <a:cs typeface="楷体" panose="02010609060101010101" charset="-122"/>
                <a:sym typeface="+mn-ea"/>
              </a:rPr>
              <a:t>吱呀</a:t>
            </a:r>
            <a:r>
              <a:rPr lang="en-US" altLang="zh-CN">
                <a:latin typeface="楷体" panose="02010609060101010101" charset="-122"/>
                <a:ea typeface="楷体" panose="02010609060101010101" charset="-122"/>
                <a:cs typeface="楷体" panose="02010609060101010101" charset="-122"/>
                <a:sym typeface="+mn-ea"/>
              </a:rPr>
              <a:t>”</a:t>
            </a:r>
            <a:r>
              <a:rPr lang="zh-CN" altLang="en-US">
                <a:latin typeface="楷体" panose="02010609060101010101" charset="-122"/>
                <a:ea typeface="楷体" panose="02010609060101010101" charset="-122"/>
                <a:cs typeface="楷体" panose="02010609060101010101" charset="-122"/>
                <a:sym typeface="+mn-ea"/>
              </a:rPr>
              <a:t>一声</a:t>
            </a:r>
            <a:r>
              <a:rPr lang="en-US" altLang="zh-CN">
                <a:latin typeface="楷体" panose="02010609060101010101" charset="-122"/>
                <a:ea typeface="楷体" panose="02010609060101010101" charset="-122"/>
                <a:cs typeface="楷体" panose="02010609060101010101" charset="-122"/>
                <a:sym typeface="+mn-ea"/>
              </a:rPr>
              <a:t>，</a:t>
            </a:r>
            <a:r>
              <a:rPr lang="zh-CN" altLang="en-US">
                <a:latin typeface="楷体" panose="02010609060101010101" charset="-122"/>
                <a:ea typeface="楷体" panose="02010609060101010101" charset="-122"/>
                <a:cs typeface="楷体" panose="02010609060101010101" charset="-122"/>
                <a:sym typeface="+mn-ea"/>
              </a:rPr>
              <a:t>门被推开</a:t>
            </a:r>
            <a:r>
              <a:rPr lang="en-US" altLang="zh-CN">
                <a:latin typeface="楷体" panose="02010609060101010101" charset="-122"/>
                <a:ea typeface="楷体" panose="02010609060101010101" charset="-122"/>
                <a:cs typeface="楷体" panose="02010609060101010101" charset="-122"/>
                <a:sym typeface="+mn-ea"/>
              </a:rPr>
              <a:t>，</a:t>
            </a:r>
            <a:r>
              <a:rPr lang="zh-CN" altLang="en-US">
                <a:latin typeface="楷体" panose="02010609060101010101" charset="-122"/>
                <a:ea typeface="楷体" panose="02010609060101010101" charset="-122"/>
                <a:cs typeface="楷体" panose="02010609060101010101" charset="-122"/>
                <a:sym typeface="+mn-ea"/>
              </a:rPr>
              <a:t>第一个病患到来。母亲便理理白大褂的衣襟</a:t>
            </a:r>
            <a:r>
              <a:rPr lang="en-US" altLang="zh-CN">
                <a:latin typeface="楷体" panose="02010609060101010101" charset="-122"/>
                <a:ea typeface="楷体" panose="02010609060101010101" charset="-122"/>
                <a:cs typeface="楷体" panose="02010609060101010101" charset="-122"/>
                <a:sym typeface="+mn-ea"/>
              </a:rPr>
              <a:t>，</a:t>
            </a:r>
            <a:r>
              <a:rPr lang="zh-CN" altLang="en-US">
                <a:latin typeface="楷体" panose="02010609060101010101" charset="-122"/>
                <a:ea typeface="楷体" panose="02010609060101010101" charset="-122"/>
                <a:cs typeface="楷体" panose="02010609060101010101" charset="-122"/>
                <a:sym typeface="+mn-ea"/>
              </a:rPr>
              <a:t>端坐在诊台前。中医讲究望、闻、问、切</a:t>
            </a:r>
            <a:r>
              <a:rPr lang="en-US" altLang="zh-CN">
                <a:latin typeface="楷体" panose="02010609060101010101" charset="-122"/>
                <a:ea typeface="楷体" panose="02010609060101010101" charset="-122"/>
                <a:cs typeface="楷体" panose="02010609060101010101" charset="-122"/>
                <a:sym typeface="+mn-ea"/>
              </a:rPr>
              <a:t>，</a:t>
            </a:r>
            <a:r>
              <a:rPr lang="zh-CN" altLang="en-US">
                <a:latin typeface="楷体" panose="02010609060101010101" charset="-122"/>
                <a:ea typeface="楷体" panose="02010609060101010101" charset="-122"/>
                <a:cs typeface="楷体" panose="02010609060101010101" charset="-122"/>
                <a:sym typeface="+mn-ea"/>
              </a:rPr>
              <a:t>母亲会先扫一眼患者的容色</a:t>
            </a:r>
            <a:r>
              <a:rPr lang="en-US" altLang="zh-CN">
                <a:latin typeface="楷体" panose="02010609060101010101" charset="-122"/>
                <a:ea typeface="楷体" panose="02010609060101010101" charset="-122"/>
                <a:cs typeface="楷体" panose="02010609060101010101" charset="-122"/>
                <a:sym typeface="+mn-ea"/>
              </a:rPr>
              <a:t>，</a:t>
            </a:r>
            <a:r>
              <a:rPr lang="zh-CN" altLang="en-US">
                <a:latin typeface="楷体" panose="02010609060101010101" charset="-122"/>
                <a:ea typeface="楷体" panose="02010609060101010101" charset="-122"/>
                <a:cs typeface="楷体" panose="02010609060101010101" charset="-122"/>
                <a:sym typeface="+mn-ea"/>
              </a:rPr>
              <a:t>然后开口不疾不徐地询问。她的声音总有一种平定人心的力量</a:t>
            </a:r>
            <a:r>
              <a:rPr lang="en-US" altLang="zh-CN">
                <a:latin typeface="楷体" panose="02010609060101010101" charset="-122"/>
                <a:ea typeface="楷体" panose="02010609060101010101" charset="-122"/>
                <a:cs typeface="楷体" panose="02010609060101010101" charset="-122"/>
                <a:sym typeface="+mn-ea"/>
              </a:rPr>
              <a:t>，</a:t>
            </a:r>
            <a:r>
              <a:rPr lang="zh-CN" altLang="en-US">
                <a:latin typeface="楷体" panose="02010609060101010101" charset="-122"/>
                <a:ea typeface="楷体" panose="02010609060101010101" charset="-122"/>
                <a:cs typeface="楷体" panose="02010609060101010101" charset="-122"/>
                <a:sym typeface="+mn-ea"/>
              </a:rPr>
              <a:t>让患者从焦虑的心情中抽离。诊脉时</a:t>
            </a:r>
            <a:r>
              <a:rPr lang="en-US" altLang="zh-CN">
                <a:latin typeface="楷体" panose="02010609060101010101" charset="-122"/>
                <a:ea typeface="楷体" panose="02010609060101010101" charset="-122"/>
                <a:cs typeface="楷体" panose="02010609060101010101" charset="-122"/>
                <a:sym typeface="+mn-ea"/>
              </a:rPr>
              <a:t>，</a:t>
            </a:r>
            <a:r>
              <a:rPr lang="zh-CN" altLang="en-US">
                <a:latin typeface="楷体" panose="02010609060101010101" charset="-122"/>
                <a:ea typeface="楷体" panose="02010609060101010101" charset="-122"/>
                <a:cs typeface="楷体" panose="02010609060101010101" charset="-122"/>
                <a:sym typeface="+mn-ea"/>
              </a:rPr>
              <a:t>她将脉枕轻向前推</a:t>
            </a:r>
            <a:r>
              <a:rPr lang="en-US" altLang="zh-CN">
                <a:latin typeface="楷体" panose="02010609060101010101" charset="-122"/>
                <a:ea typeface="楷体" panose="02010609060101010101" charset="-122"/>
                <a:cs typeface="楷体" panose="02010609060101010101" charset="-122"/>
                <a:sym typeface="+mn-ea"/>
              </a:rPr>
              <a:t>，</a:t>
            </a:r>
            <a:r>
              <a:rPr lang="zh-CN" altLang="en-US">
                <a:latin typeface="楷体" panose="02010609060101010101" charset="-122"/>
                <a:ea typeface="楷体" panose="02010609060101010101" charset="-122"/>
                <a:cs typeface="楷体" panose="02010609060101010101" charset="-122"/>
                <a:sym typeface="+mn-ea"/>
              </a:rPr>
              <a:t>待病人将手放好后</a:t>
            </a:r>
            <a:r>
              <a:rPr lang="en-US" altLang="zh-CN">
                <a:latin typeface="楷体" panose="02010609060101010101" charset="-122"/>
                <a:ea typeface="楷体" panose="02010609060101010101" charset="-122"/>
                <a:cs typeface="楷体" panose="02010609060101010101" charset="-122"/>
                <a:sym typeface="+mn-ea"/>
              </a:rPr>
              <a:t>，</a:t>
            </a:r>
            <a:r>
              <a:rPr lang="zh-CN" altLang="en-US">
                <a:latin typeface="楷体" panose="02010609060101010101" charset="-122"/>
                <a:ea typeface="楷体" panose="02010609060101010101" charset="-122"/>
                <a:cs typeface="楷体" panose="02010609060101010101" charset="-122"/>
                <a:sym typeface="+mn-ea"/>
              </a:rPr>
              <a:t>再轻轻搭上去。一霎时</a:t>
            </a:r>
            <a:r>
              <a:rPr lang="en-US" altLang="zh-CN">
                <a:latin typeface="楷体" panose="02010609060101010101" charset="-122"/>
                <a:ea typeface="楷体" panose="02010609060101010101" charset="-122"/>
                <a:cs typeface="楷体" panose="02010609060101010101" charset="-122"/>
                <a:sym typeface="+mn-ea"/>
              </a:rPr>
              <a:t>，</a:t>
            </a:r>
            <a:r>
              <a:rPr lang="zh-CN" altLang="en-US">
                <a:latin typeface="楷体" panose="02010609060101010101" charset="-122"/>
                <a:ea typeface="楷体" panose="02010609060101010101" charset="-122"/>
                <a:cs typeface="楷体" panose="02010609060101010101" charset="-122"/>
                <a:sym typeface="+mn-ea"/>
              </a:rPr>
              <a:t>整个世界被按下静音键。我想母亲此时的世界里</a:t>
            </a:r>
            <a:r>
              <a:rPr lang="en-US" altLang="zh-CN">
                <a:latin typeface="楷体" panose="02010609060101010101" charset="-122"/>
                <a:ea typeface="楷体" panose="02010609060101010101" charset="-122"/>
                <a:cs typeface="楷体" panose="02010609060101010101" charset="-122"/>
                <a:sym typeface="+mn-ea"/>
              </a:rPr>
              <a:t>，</a:t>
            </a:r>
            <a:r>
              <a:rPr lang="zh-CN" altLang="en-US">
                <a:latin typeface="楷体" panose="02010609060101010101" charset="-122"/>
                <a:ea typeface="楷体" panose="02010609060101010101" charset="-122"/>
                <a:cs typeface="楷体" panose="02010609060101010101" charset="-122"/>
                <a:sym typeface="+mn-ea"/>
              </a:rPr>
              <a:t>也可能只有一声声跳动的脉搏。须臾</a:t>
            </a:r>
            <a:r>
              <a:rPr lang="en-US" altLang="zh-CN">
                <a:latin typeface="楷体" panose="02010609060101010101" charset="-122"/>
                <a:ea typeface="楷体" panose="02010609060101010101" charset="-122"/>
                <a:cs typeface="楷体" panose="02010609060101010101" charset="-122"/>
                <a:sym typeface="+mn-ea"/>
              </a:rPr>
              <a:t>，</a:t>
            </a:r>
            <a:r>
              <a:rPr lang="zh-CN" altLang="en-US">
                <a:latin typeface="楷体" panose="02010609060101010101" charset="-122"/>
                <a:ea typeface="楷体" panose="02010609060101010101" charset="-122"/>
                <a:cs typeface="楷体" panose="02010609060101010101" charset="-122"/>
                <a:sym typeface="+mn-ea"/>
              </a:rPr>
              <a:t>母亲松开了把脉的手</a:t>
            </a:r>
            <a:r>
              <a:rPr lang="en-US" altLang="zh-CN">
                <a:latin typeface="楷体" panose="02010609060101010101" charset="-122"/>
                <a:ea typeface="楷体" panose="02010609060101010101" charset="-122"/>
                <a:cs typeface="楷体" panose="02010609060101010101" charset="-122"/>
                <a:sym typeface="+mn-ea"/>
              </a:rPr>
              <a:t>，</a:t>
            </a:r>
            <a:r>
              <a:rPr lang="zh-CN" altLang="en-US">
                <a:latin typeface="楷体" panose="02010609060101010101" charset="-122"/>
                <a:ea typeface="楷体" panose="02010609060101010101" charset="-122"/>
                <a:cs typeface="楷体" panose="02010609060101010101" charset="-122"/>
                <a:sym typeface="+mn-ea"/>
              </a:rPr>
              <a:t>略加沉思</a:t>
            </a:r>
            <a:r>
              <a:rPr lang="en-US" altLang="zh-CN">
                <a:latin typeface="楷体" panose="02010609060101010101" charset="-122"/>
                <a:ea typeface="楷体" panose="02010609060101010101" charset="-122"/>
                <a:cs typeface="楷体" panose="02010609060101010101" charset="-122"/>
                <a:sym typeface="+mn-ea"/>
              </a:rPr>
              <a:t>，</a:t>
            </a:r>
            <a:r>
              <a:rPr lang="zh-CN" altLang="en-US">
                <a:latin typeface="楷体" panose="02010609060101010101" charset="-122"/>
                <a:ea typeface="楷体" panose="02010609060101010101" charset="-122"/>
                <a:cs typeface="楷体" panose="02010609060101010101" charset="-122"/>
                <a:sym typeface="+mn-ea"/>
              </a:rPr>
              <a:t>便在药笺上写下一串串药名。她对那些中药了如指掌</a:t>
            </a:r>
            <a:r>
              <a:rPr lang="en-US" altLang="zh-CN">
                <a:latin typeface="楷体" panose="02010609060101010101" charset="-122"/>
                <a:ea typeface="楷体" panose="02010609060101010101" charset="-122"/>
                <a:cs typeface="楷体" panose="02010609060101010101" charset="-122"/>
                <a:sym typeface="+mn-ea"/>
              </a:rPr>
              <a:t>，</a:t>
            </a:r>
            <a:r>
              <a:rPr lang="zh-CN" altLang="en-US">
                <a:latin typeface="楷体" panose="02010609060101010101" charset="-122"/>
                <a:ea typeface="楷体" panose="02010609060101010101" charset="-122"/>
                <a:cs typeface="楷体" panose="02010609060101010101" charset="-122"/>
                <a:sym typeface="+mn-ea"/>
              </a:rPr>
              <a:t>什么病应该用什么药</a:t>
            </a:r>
            <a:r>
              <a:rPr lang="en-US" altLang="zh-CN">
                <a:latin typeface="楷体" panose="02010609060101010101" charset="-122"/>
                <a:ea typeface="楷体" panose="02010609060101010101" charset="-122"/>
                <a:cs typeface="楷体" panose="02010609060101010101" charset="-122"/>
                <a:sym typeface="+mn-ea"/>
              </a:rPr>
              <a:t>，</a:t>
            </a:r>
            <a:r>
              <a:rPr lang="zh-CN" altLang="en-US">
                <a:latin typeface="楷体" panose="02010609060101010101" charset="-122"/>
                <a:ea typeface="楷体" panose="02010609060101010101" charset="-122"/>
                <a:cs typeface="楷体" panose="02010609060101010101" charset="-122"/>
                <a:sym typeface="+mn-ea"/>
              </a:rPr>
              <a:t>开什么方</a:t>
            </a:r>
            <a:r>
              <a:rPr lang="en-US" altLang="zh-CN">
                <a:latin typeface="楷体" panose="02010609060101010101" charset="-122"/>
                <a:ea typeface="楷体" panose="02010609060101010101" charset="-122"/>
                <a:cs typeface="楷体" panose="02010609060101010101" charset="-122"/>
                <a:sym typeface="+mn-ea"/>
              </a:rPr>
              <a:t>，</a:t>
            </a:r>
            <a:r>
              <a:rPr lang="zh-CN" altLang="en-US">
                <a:latin typeface="楷体" panose="02010609060101010101" charset="-122"/>
                <a:ea typeface="楷体" panose="02010609060101010101" charset="-122"/>
                <a:cs typeface="楷体" panose="02010609060101010101" charset="-122"/>
                <a:sym typeface="+mn-ea"/>
              </a:rPr>
              <a:t>她都烂熟于心。</a:t>
            </a:r>
            <a:r>
              <a:rPr lang="en-US" altLang="en-US">
                <a:solidFill>
                  <a:srgbClr val="00A0AF"/>
                </a:solidFill>
                <a:latin typeface="楷体" panose="02010609060101010101" charset="-122"/>
                <a:ea typeface="楷体" panose="02010609060101010101" charset="-122"/>
                <a:cs typeface="楷体" panose="02010609060101010101" charset="-122"/>
                <a:sym typeface="+mn-ea"/>
              </a:rPr>
              <a:t>❸</a:t>
            </a:r>
            <a:endParaRPr lang="en-US" altLang="en-US">
              <a:solidFill>
                <a:srgbClr val="00A0AF"/>
              </a:solidFill>
              <a:latin typeface="楷体" panose="02010609060101010101" charset="-122"/>
              <a:ea typeface="楷体" panose="02010609060101010101" charset="-122"/>
              <a:cs typeface="楷体" panose="02010609060101010101" charset="-122"/>
              <a:sym typeface="+mn-ea"/>
            </a:endParaRPr>
          </a:p>
        </p:txBody>
      </p:sp>
      <p:sp>
        <p:nvSpPr>
          <p:cNvPr id="2" name="文本框 1"/>
          <p:cNvSpPr txBox="1"/>
          <p:nvPr/>
        </p:nvSpPr>
        <p:spPr>
          <a:xfrm>
            <a:off x="7696835" y="1285240"/>
            <a:ext cx="3544570" cy="3498850"/>
          </a:xfrm>
          <a:prstGeom prst="rect">
            <a:avLst/>
          </a:prstGeom>
          <a:noFill/>
        </p:spPr>
        <p:txBody>
          <a:bodyPr wrap="square" rtlCol="0">
            <a:noAutofit/>
          </a:bodyPr>
          <a:p>
            <a:pPr indent="0" algn="just" fontAlgn="auto">
              <a:lnSpc>
                <a:spcPts val="2500"/>
              </a:lnSpc>
            </a:pPr>
            <a:r>
              <a:rPr lang="en-US" altLang="en-US">
                <a:solidFill>
                  <a:srgbClr val="00A0AF"/>
                </a:solidFill>
              </a:rPr>
              <a:t>❷</a:t>
            </a:r>
            <a:r>
              <a:rPr lang="zh-CN" altLang="en-US"/>
              <a:t>本段通过精彩的正面描写刻画出一个鲜明、立体的中医母亲形象。如</a:t>
            </a:r>
            <a:r>
              <a:rPr lang="en-US" altLang="zh-CN"/>
              <a:t>“</a:t>
            </a:r>
            <a:r>
              <a:rPr lang="zh-CN" altLang="en-US"/>
              <a:t>年久泛黄的白大褂</a:t>
            </a:r>
            <a:r>
              <a:rPr lang="en-US" altLang="zh-CN"/>
              <a:t>”</a:t>
            </a:r>
            <a:r>
              <a:rPr lang="zh-CN" altLang="en-US"/>
              <a:t>暗示了母亲从医时间之久</a:t>
            </a:r>
            <a:r>
              <a:rPr lang="en-US" altLang="zh-CN"/>
              <a:t>，</a:t>
            </a:r>
            <a:r>
              <a:rPr lang="zh-CN" altLang="en-US"/>
              <a:t>突出了她对中医事业的执着与坚守</a:t>
            </a:r>
            <a:r>
              <a:rPr lang="en-US" altLang="zh-CN"/>
              <a:t>；</a:t>
            </a:r>
            <a:r>
              <a:rPr lang="en-US" altLang="zh-CN"/>
              <a:t>“</a:t>
            </a:r>
            <a:r>
              <a:rPr lang="zh-CN" altLang="en-US"/>
              <a:t>如对待稀世珍宝</a:t>
            </a:r>
            <a:r>
              <a:rPr lang="en-US" altLang="zh-CN"/>
              <a:t>”“</a:t>
            </a:r>
            <a:r>
              <a:rPr lang="zh-CN" altLang="en-US"/>
              <a:t>浅浅地捻</a:t>
            </a:r>
            <a:r>
              <a:rPr lang="en-US" altLang="zh-CN"/>
              <a:t>”“</a:t>
            </a:r>
            <a:r>
              <a:rPr lang="zh-CN" altLang="en-US"/>
              <a:t>小心翼翼地倾倒</a:t>
            </a:r>
            <a:r>
              <a:rPr lang="en-US" altLang="zh-CN"/>
              <a:t>”“</a:t>
            </a:r>
            <a:r>
              <a:rPr lang="zh-CN" altLang="en-US"/>
              <a:t>整整齐齐地码</a:t>
            </a:r>
            <a:r>
              <a:rPr lang="en-US" altLang="zh-CN"/>
              <a:t>”</a:t>
            </a:r>
            <a:r>
              <a:rPr lang="zh-CN" altLang="en-US"/>
              <a:t>等动作描写生动地展现了母亲对中药的尊重与珍视。</a:t>
            </a:r>
            <a:endParaRPr lang="zh-CN" altLang="en-US"/>
          </a:p>
          <a:p>
            <a:pPr indent="0" algn="just" fontAlgn="auto">
              <a:lnSpc>
                <a:spcPts val="2500"/>
              </a:lnSpc>
            </a:pPr>
            <a:r>
              <a:rPr lang="en-US" altLang="en-US">
                <a:solidFill>
                  <a:srgbClr val="00A0AF"/>
                </a:solidFill>
              </a:rPr>
              <a:t>❸</a:t>
            </a:r>
            <a:r>
              <a:rPr lang="zh-CN" altLang="en-US"/>
              <a:t>本段主要详写了母亲为患者诊治的过程。这一典型事例展现了母亲的专业素养和对患者的耐心与专注</a:t>
            </a:r>
            <a:r>
              <a:rPr lang="en-US" altLang="zh-CN"/>
              <a:t>，</a:t>
            </a:r>
            <a:r>
              <a:rPr lang="zh-CN" altLang="en-US"/>
              <a:t>体现了她作为中医的高超医术和高尚医德。</a:t>
            </a:r>
            <a:endParaRPr lang="zh-CN" altLang="en-US"/>
          </a:p>
        </p:txBody>
      </p:sp>
      <p:cxnSp>
        <p:nvCxnSpPr>
          <p:cNvPr id="3" name="直接连接符 2"/>
          <p:cNvCxnSpPr/>
          <p:nvPr/>
        </p:nvCxnSpPr>
        <p:spPr>
          <a:xfrm>
            <a:off x="7567295" y="1285240"/>
            <a:ext cx="0" cy="4516755"/>
          </a:xfrm>
          <a:prstGeom prst="line">
            <a:avLst/>
          </a:prstGeom>
          <a:ln>
            <a:solidFill>
              <a:schemeClr val="tx1"/>
            </a:solidFill>
          </a:ln>
        </p:spPr>
        <p:style>
          <a:lnRef idx="2">
            <a:schemeClr val="accent1"/>
          </a:lnRef>
          <a:fillRef idx="0">
            <a:srgbClr val="FFFFFF"/>
          </a:fillRef>
          <a:effectRef idx="0">
            <a:srgbClr val="FFFFFF"/>
          </a:effectRef>
          <a:fontRef idx="minor">
            <a:schemeClr val="tx1"/>
          </a:fontRef>
        </p:style>
      </p:cxnSp>
    </p:spTree>
    <p:custDataLst>
      <p:tags r:id="rId2"/>
    </p:custData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4" name="圆角矩形 3"/>
          <p:cNvSpPr/>
          <p:nvPr/>
        </p:nvSpPr>
        <p:spPr>
          <a:xfrm>
            <a:off x="545465" y="338455"/>
            <a:ext cx="1788795" cy="548640"/>
          </a:xfrm>
          <a:prstGeom prst="roundRect">
            <a:avLst>
              <a:gd name="adj" fmla="val 50000"/>
            </a:avLst>
          </a:prstGeom>
          <a:solidFill>
            <a:srgbClr val="E73279"/>
          </a:solidFill>
        </p:spPr>
        <p:style>
          <a:lnRef idx="3">
            <a:schemeClr val="accent1"/>
          </a:lnRef>
          <a:fillRef idx="0">
            <a:srgbClr val="FFFFFF"/>
          </a:fillRef>
          <a:effectRef idx="0">
            <a:srgbClr val="FFFFFF"/>
          </a:effectRef>
          <a:fontRef idx="minor">
            <a:schemeClr val="tx1"/>
          </a:fontRef>
        </p:style>
        <p:txBody>
          <a:bodyPr rtlCol="0" anchor="ctr"/>
          <a:p>
            <a:pPr lvl="0" algn="dist">
              <a:lnSpc>
                <a:spcPct val="100000"/>
              </a:lnSpc>
            </a:pPr>
            <a:r>
              <a:rPr lang="zh-CN" altLang="en-US" sz="2000" b="1">
                <a:solidFill>
                  <a:schemeClr val="bg1"/>
                </a:solidFill>
                <a:sym typeface="+mn-ea"/>
              </a:rPr>
              <a:t>攻略佳作</a:t>
            </a:r>
            <a:endParaRPr lang="zh-CN" altLang="en-US" sz="2000" b="1">
              <a:solidFill>
                <a:schemeClr val="bg1"/>
              </a:solidFill>
            </a:endParaRPr>
          </a:p>
        </p:txBody>
      </p:sp>
      <p:sp>
        <p:nvSpPr>
          <p:cNvPr id="6" name="文本框 5"/>
          <p:cNvSpPr txBox="1"/>
          <p:nvPr/>
        </p:nvSpPr>
        <p:spPr>
          <a:xfrm>
            <a:off x="736600" y="1176020"/>
            <a:ext cx="6753860" cy="3499485"/>
          </a:xfrm>
          <a:prstGeom prst="rect">
            <a:avLst/>
          </a:prstGeom>
          <a:noFill/>
        </p:spPr>
        <p:txBody>
          <a:bodyPr wrap="square" rtlCol="0">
            <a:noAutofit/>
          </a:bodyPr>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楷体" panose="02010609060101010101" charset="-122"/>
                <a:ea typeface="楷体" panose="02010609060101010101" charset="-122"/>
                <a:cs typeface="楷体" panose="02010609060101010101" charset="-122"/>
                <a:sym typeface="+mn-ea"/>
              </a:rPr>
              <a:t>我见过病人送来的</a:t>
            </a:r>
            <a:r>
              <a:rPr lang="en-US" altLang="zh-CN">
                <a:latin typeface="楷体" panose="02010609060101010101" charset="-122"/>
                <a:ea typeface="楷体" panose="02010609060101010101" charset="-122"/>
                <a:cs typeface="楷体" panose="02010609060101010101" charset="-122"/>
                <a:sym typeface="+mn-ea"/>
              </a:rPr>
              <a:t>“</a:t>
            </a:r>
            <a:r>
              <a:rPr lang="zh-CN" altLang="en-US">
                <a:latin typeface="楷体" panose="02010609060101010101" charset="-122"/>
                <a:ea typeface="楷体" panose="02010609060101010101" charset="-122"/>
                <a:cs typeface="楷体" panose="02010609060101010101" charset="-122"/>
                <a:sym typeface="+mn-ea"/>
              </a:rPr>
              <a:t>妙手回春</a:t>
            </a:r>
            <a:r>
              <a:rPr lang="en-US" altLang="zh-CN">
                <a:latin typeface="楷体" panose="02010609060101010101" charset="-122"/>
                <a:ea typeface="楷体" panose="02010609060101010101" charset="-122"/>
                <a:cs typeface="楷体" panose="02010609060101010101" charset="-122"/>
                <a:sym typeface="+mn-ea"/>
              </a:rPr>
              <a:t>”</a:t>
            </a:r>
            <a:r>
              <a:rPr lang="zh-CN" altLang="en-US">
                <a:latin typeface="楷体" panose="02010609060101010101" charset="-122"/>
                <a:ea typeface="楷体" panose="02010609060101010101" charset="-122"/>
                <a:cs typeface="楷体" panose="02010609060101010101" charset="-122"/>
                <a:sym typeface="+mn-ea"/>
              </a:rPr>
              <a:t>的锦旗挂满她的房间</a:t>
            </a:r>
            <a:r>
              <a:rPr lang="en-US" altLang="zh-CN">
                <a:latin typeface="楷体" panose="02010609060101010101" charset="-122"/>
                <a:ea typeface="楷体" panose="02010609060101010101" charset="-122"/>
                <a:cs typeface="楷体" panose="02010609060101010101" charset="-122"/>
                <a:sym typeface="+mn-ea"/>
              </a:rPr>
              <a:t>；</a:t>
            </a:r>
            <a:r>
              <a:rPr lang="zh-CN" altLang="en-US">
                <a:latin typeface="楷体" panose="02010609060101010101" charset="-122"/>
                <a:ea typeface="楷体" panose="02010609060101010101" charset="-122"/>
                <a:cs typeface="楷体" panose="02010609060101010101" charset="-122"/>
                <a:sym typeface="+mn-ea"/>
              </a:rPr>
              <a:t>见过被治好的病人握着她的手感激得痛哭流涕。但我也见过她贴了满墙的便利贴</a:t>
            </a:r>
            <a:r>
              <a:rPr lang="en-US" altLang="zh-CN">
                <a:latin typeface="楷体" panose="02010609060101010101" charset="-122"/>
                <a:ea typeface="楷体" panose="02010609060101010101" charset="-122"/>
                <a:cs typeface="楷体" panose="02010609060101010101" charset="-122"/>
                <a:sym typeface="+mn-ea"/>
              </a:rPr>
              <a:t>，</a:t>
            </a:r>
            <a:r>
              <a:rPr lang="zh-CN" altLang="en-US">
                <a:latin typeface="楷体" panose="02010609060101010101" charset="-122"/>
                <a:ea typeface="楷体" panose="02010609060101010101" charset="-122"/>
                <a:cs typeface="楷体" panose="02010609060101010101" charset="-122"/>
                <a:sym typeface="+mn-ea"/>
              </a:rPr>
              <a:t>上面是零碎的医药知识点</a:t>
            </a:r>
            <a:r>
              <a:rPr lang="en-US" altLang="zh-CN">
                <a:latin typeface="楷体" panose="02010609060101010101" charset="-122"/>
                <a:ea typeface="楷体" panose="02010609060101010101" charset="-122"/>
                <a:cs typeface="楷体" panose="02010609060101010101" charset="-122"/>
                <a:sym typeface="+mn-ea"/>
              </a:rPr>
              <a:t>；</a:t>
            </a:r>
            <a:r>
              <a:rPr lang="zh-CN" altLang="en-US">
                <a:latin typeface="楷体" panose="02010609060101010101" charset="-122"/>
                <a:ea typeface="楷体" panose="02010609060101010101" charset="-122"/>
                <a:cs typeface="楷体" panose="02010609060101010101" charset="-122"/>
                <a:sym typeface="+mn-ea"/>
              </a:rPr>
              <a:t>我也见过密密麻麻的笔记本</a:t>
            </a:r>
            <a:r>
              <a:rPr lang="en-US" altLang="zh-CN">
                <a:latin typeface="楷体" panose="02010609060101010101" charset="-122"/>
                <a:ea typeface="楷体" panose="02010609060101010101" charset="-122"/>
                <a:cs typeface="楷体" panose="02010609060101010101" charset="-122"/>
                <a:sym typeface="+mn-ea"/>
              </a:rPr>
              <a:t>，</a:t>
            </a:r>
            <a:r>
              <a:rPr lang="zh-CN" altLang="en-US">
                <a:latin typeface="楷体" panose="02010609060101010101" charset="-122"/>
                <a:ea typeface="楷体" panose="02010609060101010101" charset="-122"/>
                <a:cs typeface="楷体" panose="02010609060101010101" charset="-122"/>
                <a:sym typeface="+mn-ea"/>
              </a:rPr>
              <a:t>上面记着她孜孜不倦向老中医讨教的经验之谈。我知道她总是在睡前手捧一本中药大部头著作</a:t>
            </a:r>
            <a:r>
              <a:rPr lang="en-US" altLang="zh-CN">
                <a:latin typeface="楷体" panose="02010609060101010101" charset="-122"/>
                <a:ea typeface="楷体" panose="02010609060101010101" charset="-122"/>
                <a:cs typeface="楷体" panose="02010609060101010101" charset="-122"/>
                <a:sym typeface="+mn-ea"/>
              </a:rPr>
              <a:t>；</a:t>
            </a:r>
            <a:r>
              <a:rPr lang="zh-CN" altLang="en-US">
                <a:latin typeface="楷体" panose="02010609060101010101" charset="-122"/>
                <a:ea typeface="楷体" panose="02010609060101010101" charset="-122"/>
                <a:cs typeface="楷体" panose="02010609060101010101" charset="-122"/>
                <a:sym typeface="+mn-ea"/>
              </a:rPr>
              <a:t>我也知道她常常在饭桌上或是回家的路上</a:t>
            </a:r>
            <a:r>
              <a:rPr lang="en-US" altLang="zh-CN">
                <a:latin typeface="楷体" panose="02010609060101010101" charset="-122"/>
                <a:ea typeface="楷体" panose="02010609060101010101" charset="-122"/>
                <a:cs typeface="楷体" panose="02010609060101010101" charset="-122"/>
                <a:sym typeface="+mn-ea"/>
              </a:rPr>
              <a:t>，</a:t>
            </a:r>
            <a:r>
              <a:rPr lang="zh-CN" altLang="en-US">
                <a:latin typeface="楷体" panose="02010609060101010101" charset="-122"/>
                <a:ea typeface="楷体" panose="02010609060101010101" charset="-122"/>
                <a:cs typeface="楷体" panose="02010609060101010101" charset="-122"/>
                <a:sym typeface="+mn-ea"/>
              </a:rPr>
              <a:t>与旁人侃侃而谈《黄帝内经》中的五行相生</a:t>
            </a:r>
            <a:r>
              <a:rPr lang="en-US" altLang="zh-CN">
                <a:latin typeface="楷体" panose="02010609060101010101" charset="-122"/>
                <a:ea typeface="楷体" panose="02010609060101010101" charset="-122"/>
                <a:cs typeface="楷体" panose="02010609060101010101" charset="-122"/>
                <a:sym typeface="+mn-ea"/>
              </a:rPr>
              <a:t>，</a:t>
            </a:r>
            <a:r>
              <a:rPr lang="zh-CN" altLang="en-US">
                <a:latin typeface="楷体" panose="02010609060101010101" charset="-122"/>
                <a:ea typeface="楷体" panose="02010609060101010101" charset="-122"/>
                <a:cs typeface="楷体" panose="02010609060101010101" charset="-122"/>
                <a:sym typeface="+mn-ea"/>
              </a:rPr>
              <a:t>或是《汤头歌》中的奥秘玄妙。</a:t>
            </a:r>
            <a:r>
              <a:rPr lang="en-US" altLang="en-US">
                <a:solidFill>
                  <a:srgbClr val="00A0AF"/>
                </a:solidFill>
                <a:latin typeface="楷体" panose="02010609060101010101" charset="-122"/>
                <a:ea typeface="楷体" panose="02010609060101010101" charset="-122"/>
                <a:cs typeface="楷体" panose="02010609060101010101" charset="-122"/>
                <a:sym typeface="+mn-ea"/>
              </a:rPr>
              <a:t>❹</a:t>
            </a:r>
            <a:r>
              <a:rPr lang="zh-CN" altLang="en-US">
                <a:latin typeface="楷体" panose="02010609060101010101" charset="-122"/>
                <a:ea typeface="楷体" panose="02010609060101010101" charset="-122"/>
                <a:cs typeface="楷体" panose="02010609060101010101" charset="-122"/>
                <a:sym typeface="+mn-ea"/>
              </a:rPr>
              <a:t>谈这些的时候</a:t>
            </a:r>
            <a:r>
              <a:rPr lang="en-US" altLang="zh-CN">
                <a:latin typeface="楷体" panose="02010609060101010101" charset="-122"/>
                <a:ea typeface="楷体" panose="02010609060101010101" charset="-122"/>
                <a:cs typeface="楷体" panose="02010609060101010101" charset="-122"/>
                <a:sym typeface="+mn-ea"/>
              </a:rPr>
              <a:t>，</a:t>
            </a:r>
            <a:r>
              <a:rPr lang="zh-CN" altLang="en-US">
                <a:latin typeface="楷体" panose="02010609060101010101" charset="-122"/>
                <a:ea typeface="楷体" panose="02010609060101010101" charset="-122"/>
                <a:cs typeface="楷体" panose="02010609060101010101" charset="-122"/>
                <a:sym typeface="+mn-ea"/>
              </a:rPr>
              <a:t>家中明亮的顶灯</a:t>
            </a:r>
            <a:r>
              <a:rPr lang="en-US" altLang="zh-CN">
                <a:latin typeface="楷体" panose="02010609060101010101" charset="-122"/>
                <a:ea typeface="楷体" panose="02010609060101010101" charset="-122"/>
                <a:cs typeface="楷体" panose="02010609060101010101" charset="-122"/>
                <a:sym typeface="+mn-ea"/>
              </a:rPr>
              <a:t>，</a:t>
            </a:r>
            <a:r>
              <a:rPr lang="zh-CN" altLang="en-US">
                <a:latin typeface="楷体" panose="02010609060101010101" charset="-122"/>
                <a:ea typeface="楷体" panose="02010609060101010101" charset="-122"/>
                <a:cs typeface="楷体" panose="02010609060101010101" charset="-122"/>
                <a:sym typeface="+mn-ea"/>
              </a:rPr>
              <a:t>或是黯淡昏黄的路灯总会照在她身上</a:t>
            </a:r>
            <a:r>
              <a:rPr lang="en-US" altLang="zh-CN">
                <a:latin typeface="楷体" panose="02010609060101010101" charset="-122"/>
                <a:ea typeface="楷体" panose="02010609060101010101" charset="-122"/>
                <a:cs typeface="楷体" panose="02010609060101010101" charset="-122"/>
                <a:sym typeface="+mn-ea"/>
              </a:rPr>
              <a:t>，</a:t>
            </a:r>
            <a:r>
              <a:rPr lang="zh-CN" altLang="en-US">
                <a:latin typeface="楷体" panose="02010609060101010101" charset="-122"/>
                <a:ea typeface="楷体" panose="02010609060101010101" charset="-122"/>
                <a:cs typeface="楷体" panose="02010609060101010101" charset="-122"/>
                <a:sym typeface="+mn-ea"/>
              </a:rPr>
              <a:t>她的眼里盛满了光。</a:t>
            </a:r>
            <a:endParaRPr lang="zh-CN" altLang="en-US">
              <a:latin typeface="楷体" panose="02010609060101010101" charset="-122"/>
              <a:ea typeface="楷体" panose="02010609060101010101" charset="-122"/>
              <a:cs typeface="楷体" panose="02010609060101010101" charset="-122"/>
              <a:sym typeface="+mn-ea"/>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楷体" panose="02010609060101010101" charset="-122"/>
                <a:ea typeface="楷体" panose="02010609060101010101" charset="-122"/>
                <a:cs typeface="楷体" panose="02010609060101010101" charset="-122"/>
                <a:sym typeface="+mn-ea"/>
              </a:rPr>
              <a:t>母亲只是一名中医</a:t>
            </a:r>
            <a:r>
              <a:rPr lang="en-US" altLang="zh-CN">
                <a:latin typeface="楷体" panose="02010609060101010101" charset="-122"/>
                <a:ea typeface="楷体" panose="02010609060101010101" charset="-122"/>
                <a:cs typeface="楷体" panose="02010609060101010101" charset="-122"/>
                <a:sym typeface="+mn-ea"/>
              </a:rPr>
              <a:t>，</a:t>
            </a:r>
            <a:r>
              <a:rPr lang="zh-CN" altLang="en-US">
                <a:latin typeface="楷体" panose="02010609060101010101" charset="-122"/>
                <a:ea typeface="楷体" panose="02010609060101010101" charset="-122"/>
                <a:cs typeface="楷体" panose="02010609060101010101" charset="-122"/>
                <a:sym typeface="+mn-ea"/>
              </a:rPr>
              <a:t>只是一个再平凡不过的劳动者。她深深扎根于这片她所热爱的中医之壤</a:t>
            </a:r>
            <a:r>
              <a:rPr lang="en-US" altLang="zh-CN">
                <a:latin typeface="楷体" panose="02010609060101010101" charset="-122"/>
                <a:ea typeface="楷体" panose="02010609060101010101" charset="-122"/>
                <a:cs typeface="楷体" panose="02010609060101010101" charset="-122"/>
                <a:sym typeface="+mn-ea"/>
              </a:rPr>
              <a:t>，</a:t>
            </a:r>
            <a:r>
              <a:rPr lang="zh-CN" altLang="en-US">
                <a:latin typeface="楷体" panose="02010609060101010101" charset="-122"/>
                <a:ea typeface="楷体" panose="02010609060101010101" charset="-122"/>
                <a:cs typeface="楷体" panose="02010609060101010101" charset="-122"/>
                <a:sym typeface="+mn-ea"/>
              </a:rPr>
              <a:t>用奋斗的汗水浇灌出一朵璀璨的生命之花。可平凡与伟大之间从没有万里之遥</a:t>
            </a:r>
            <a:r>
              <a:rPr lang="en-US" altLang="zh-CN">
                <a:latin typeface="楷体" panose="02010609060101010101" charset="-122"/>
                <a:ea typeface="楷体" panose="02010609060101010101" charset="-122"/>
                <a:cs typeface="楷体" panose="02010609060101010101" charset="-122"/>
                <a:sym typeface="+mn-ea"/>
              </a:rPr>
              <a:t>，</a:t>
            </a:r>
            <a:r>
              <a:rPr lang="zh-CN" altLang="en-US">
                <a:latin typeface="楷体" panose="02010609060101010101" charset="-122"/>
                <a:ea typeface="楷体" panose="02010609060101010101" charset="-122"/>
                <a:cs typeface="楷体" panose="02010609060101010101" charset="-122"/>
                <a:sym typeface="+mn-ea"/>
              </a:rPr>
              <a:t>一片中医壤</a:t>
            </a:r>
            <a:r>
              <a:rPr lang="en-US" altLang="zh-CN">
                <a:latin typeface="楷体" panose="02010609060101010101" charset="-122"/>
                <a:ea typeface="楷体" panose="02010609060101010101" charset="-122"/>
                <a:cs typeface="楷体" panose="02010609060101010101" charset="-122"/>
                <a:sym typeface="+mn-ea"/>
              </a:rPr>
              <a:t>，</a:t>
            </a:r>
            <a:r>
              <a:rPr lang="zh-CN" altLang="en-US">
                <a:latin typeface="楷体" panose="02010609060101010101" charset="-122"/>
                <a:ea typeface="楷体" panose="02010609060101010101" charset="-122"/>
                <a:cs typeface="楷体" panose="02010609060101010101" charset="-122"/>
                <a:sym typeface="+mn-ea"/>
              </a:rPr>
              <a:t>一袭中药香</a:t>
            </a:r>
            <a:r>
              <a:rPr lang="en-US" altLang="zh-CN">
                <a:latin typeface="楷体" panose="02010609060101010101" charset="-122"/>
                <a:ea typeface="楷体" panose="02010609060101010101" charset="-122"/>
                <a:cs typeface="楷体" panose="02010609060101010101" charset="-122"/>
                <a:sym typeface="+mn-ea"/>
              </a:rPr>
              <a:t>，</a:t>
            </a:r>
            <a:r>
              <a:rPr lang="zh-CN" altLang="en-US">
                <a:latin typeface="楷体" panose="02010609060101010101" charset="-122"/>
                <a:ea typeface="楷体" panose="02010609060101010101" charset="-122"/>
                <a:cs typeface="楷体" panose="02010609060101010101" charset="-122"/>
                <a:sym typeface="+mn-ea"/>
              </a:rPr>
              <a:t>母亲便是那平凡中的伟大。</a:t>
            </a:r>
            <a:r>
              <a:rPr lang="en-US" altLang="en-US">
                <a:solidFill>
                  <a:srgbClr val="00A0AF"/>
                </a:solidFill>
                <a:latin typeface="楷体" panose="02010609060101010101" charset="-122"/>
                <a:ea typeface="楷体" panose="02010609060101010101" charset="-122"/>
                <a:cs typeface="楷体" panose="02010609060101010101" charset="-122"/>
                <a:sym typeface="+mn-ea"/>
              </a:rPr>
              <a:t>❺</a:t>
            </a:r>
            <a:endParaRPr lang="en-US" altLang="en-US">
              <a:solidFill>
                <a:srgbClr val="00A0AF"/>
              </a:solidFill>
              <a:latin typeface="楷体" panose="02010609060101010101" charset="-122"/>
              <a:ea typeface="楷体" panose="02010609060101010101" charset="-122"/>
              <a:cs typeface="楷体" panose="02010609060101010101" charset="-122"/>
              <a:sym typeface="+mn-ea"/>
            </a:endParaRPr>
          </a:p>
        </p:txBody>
      </p:sp>
      <p:sp>
        <p:nvSpPr>
          <p:cNvPr id="2" name="文本框 1"/>
          <p:cNvSpPr txBox="1"/>
          <p:nvPr/>
        </p:nvSpPr>
        <p:spPr>
          <a:xfrm>
            <a:off x="7687945" y="1508125"/>
            <a:ext cx="3544570" cy="3498850"/>
          </a:xfrm>
          <a:prstGeom prst="rect">
            <a:avLst/>
          </a:prstGeom>
          <a:noFill/>
        </p:spPr>
        <p:txBody>
          <a:bodyPr wrap="square" rtlCol="0">
            <a:noAutofit/>
          </a:bodyPr>
          <a:p>
            <a:pPr indent="0" algn="just" fontAlgn="auto">
              <a:lnSpc>
                <a:spcPts val="2600"/>
              </a:lnSpc>
            </a:pPr>
            <a:r>
              <a:rPr lang="en-US" altLang="en-US">
                <a:solidFill>
                  <a:srgbClr val="00A0AF"/>
                </a:solidFill>
              </a:rPr>
              <a:t>❹</a:t>
            </a:r>
            <a:r>
              <a:rPr lang="zh-CN" altLang="en-US"/>
              <a:t>本段通过多个典型事例展现了母亲的专业素养及她对中医事业的热爱、执着。如病人送来的</a:t>
            </a:r>
            <a:r>
              <a:rPr lang="en-US" altLang="zh-CN"/>
              <a:t>“</a:t>
            </a:r>
            <a:r>
              <a:rPr lang="zh-CN" altLang="en-US"/>
              <a:t>锦旗挂满她的房间</a:t>
            </a:r>
            <a:r>
              <a:rPr lang="en-US" altLang="zh-CN"/>
              <a:t>”“</a:t>
            </a:r>
            <a:r>
              <a:rPr lang="zh-CN" altLang="en-US"/>
              <a:t>病人握着她的手感激得痛哭流涕</a:t>
            </a:r>
            <a:r>
              <a:rPr lang="en-US" altLang="zh-CN"/>
              <a:t>”“</a:t>
            </a:r>
            <a:r>
              <a:rPr lang="zh-CN" altLang="en-US"/>
              <a:t>满墙的便利贴</a:t>
            </a:r>
            <a:r>
              <a:rPr lang="en-US" altLang="zh-CN"/>
              <a:t>”“</a:t>
            </a:r>
            <a:r>
              <a:rPr lang="zh-CN" altLang="en-US"/>
              <a:t>密密麻麻的笔记本</a:t>
            </a:r>
            <a:r>
              <a:rPr lang="en-US" altLang="zh-CN"/>
              <a:t>”</a:t>
            </a:r>
            <a:r>
              <a:rPr lang="zh-CN" altLang="en-US"/>
              <a:t>等</a:t>
            </a:r>
            <a:r>
              <a:rPr lang="en-US" altLang="zh-CN"/>
              <a:t>，</a:t>
            </a:r>
            <a:r>
              <a:rPr lang="zh-CN" altLang="en-US"/>
              <a:t>使母亲的形象更加丰满。</a:t>
            </a:r>
            <a:endParaRPr lang="zh-CN" altLang="en-US"/>
          </a:p>
          <a:p>
            <a:pPr indent="0" algn="just" fontAlgn="auto">
              <a:lnSpc>
                <a:spcPts val="2600"/>
              </a:lnSpc>
            </a:pPr>
            <a:r>
              <a:rPr lang="en-US" altLang="en-US">
                <a:solidFill>
                  <a:srgbClr val="00A0AF"/>
                </a:solidFill>
              </a:rPr>
              <a:t>❺</a:t>
            </a:r>
            <a:r>
              <a:rPr lang="zh-CN" altLang="en-US"/>
              <a:t>结尾既照应标题</a:t>
            </a:r>
            <a:r>
              <a:rPr lang="en-US" altLang="zh-CN"/>
              <a:t>，</a:t>
            </a:r>
            <a:r>
              <a:rPr lang="zh-CN" altLang="en-US"/>
              <a:t>又升华了主题</a:t>
            </a:r>
            <a:r>
              <a:rPr lang="en-US" altLang="zh-CN"/>
              <a:t>，</a:t>
            </a:r>
            <a:r>
              <a:rPr lang="zh-CN" altLang="en-US"/>
              <a:t>强调了平凡与伟大之间并无遥远距离。母亲在平凡的岗位上</a:t>
            </a:r>
            <a:r>
              <a:rPr lang="en-US" altLang="zh-CN"/>
              <a:t>，</a:t>
            </a:r>
            <a:r>
              <a:rPr lang="zh-CN" altLang="en-US"/>
              <a:t>凭借对中医的热爱和执着</a:t>
            </a:r>
            <a:r>
              <a:rPr lang="en-US" altLang="zh-CN"/>
              <a:t>，</a:t>
            </a:r>
            <a:r>
              <a:rPr lang="zh-CN" altLang="en-US"/>
              <a:t>展现出伟大的精神品质</a:t>
            </a:r>
            <a:r>
              <a:rPr lang="en-US" altLang="zh-CN"/>
              <a:t>，</a:t>
            </a:r>
            <a:r>
              <a:rPr lang="zh-CN" altLang="en-US"/>
              <a:t>成为平凡中的伟大代表。</a:t>
            </a:r>
            <a:endParaRPr lang="zh-CN" altLang="en-US"/>
          </a:p>
        </p:txBody>
      </p:sp>
      <p:cxnSp>
        <p:nvCxnSpPr>
          <p:cNvPr id="3" name="直接连接符 2"/>
          <p:cNvCxnSpPr/>
          <p:nvPr/>
        </p:nvCxnSpPr>
        <p:spPr>
          <a:xfrm>
            <a:off x="7567295" y="1391285"/>
            <a:ext cx="0" cy="4516755"/>
          </a:xfrm>
          <a:prstGeom prst="line">
            <a:avLst/>
          </a:prstGeom>
          <a:ln>
            <a:solidFill>
              <a:schemeClr val="tx1"/>
            </a:solidFill>
          </a:ln>
        </p:spPr>
        <p:style>
          <a:lnRef idx="2">
            <a:schemeClr val="accent1"/>
          </a:lnRef>
          <a:fillRef idx="0">
            <a:srgbClr val="FFFFFF"/>
          </a:fillRef>
          <a:effectRef idx="0">
            <a:srgbClr val="FFFFFF"/>
          </a:effectRef>
          <a:fontRef idx="minor">
            <a:schemeClr val="tx1"/>
          </a:fontRef>
        </p:style>
      </p:cxnSp>
    </p:spTree>
    <p:custDataLst>
      <p:tags r:id="rId2"/>
    </p:custData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4" name="圆角矩形 3"/>
          <p:cNvSpPr/>
          <p:nvPr/>
        </p:nvSpPr>
        <p:spPr>
          <a:xfrm>
            <a:off x="545465" y="338455"/>
            <a:ext cx="1788795" cy="548640"/>
          </a:xfrm>
          <a:prstGeom prst="roundRect">
            <a:avLst>
              <a:gd name="adj" fmla="val 50000"/>
            </a:avLst>
          </a:prstGeom>
          <a:solidFill>
            <a:srgbClr val="E73279"/>
          </a:solidFill>
        </p:spPr>
        <p:style>
          <a:lnRef idx="3">
            <a:schemeClr val="accent1"/>
          </a:lnRef>
          <a:fillRef idx="0">
            <a:srgbClr val="FFFFFF"/>
          </a:fillRef>
          <a:effectRef idx="0">
            <a:srgbClr val="FFFFFF"/>
          </a:effectRef>
          <a:fontRef idx="minor">
            <a:schemeClr val="tx1"/>
          </a:fontRef>
        </p:style>
        <p:txBody>
          <a:bodyPr rtlCol="0" anchor="ctr"/>
          <a:p>
            <a:pPr lvl="0" algn="dist">
              <a:lnSpc>
                <a:spcPct val="100000"/>
              </a:lnSpc>
            </a:pPr>
            <a:r>
              <a:rPr lang="zh-CN" altLang="en-US" sz="2000" b="1">
                <a:solidFill>
                  <a:schemeClr val="bg1"/>
                </a:solidFill>
                <a:sym typeface="+mn-ea"/>
              </a:rPr>
              <a:t>攻略佳作</a:t>
            </a:r>
            <a:endParaRPr lang="zh-CN" altLang="en-US" sz="2000" b="1">
              <a:solidFill>
                <a:schemeClr val="bg1"/>
              </a:solidFill>
            </a:endParaRPr>
          </a:p>
        </p:txBody>
      </p:sp>
      <p:pic>
        <p:nvPicPr>
          <p:cNvPr id="2" name="图片 1" descr="f369f6074f5cfa989032bea6fe3a7e87"/>
          <p:cNvPicPr>
            <a:picLocks noChangeAspect="1"/>
          </p:cNvPicPr>
          <p:nvPr/>
        </p:nvPicPr>
        <p:blipFill>
          <a:blip r:embed="rId2"/>
          <a:stretch>
            <a:fillRect/>
          </a:stretch>
        </p:blipFill>
        <p:spPr>
          <a:xfrm>
            <a:off x="697865" y="1781810"/>
            <a:ext cx="10946765" cy="3417570"/>
          </a:xfrm>
          <a:prstGeom prst="rect">
            <a:avLst/>
          </a:prstGeom>
        </p:spPr>
      </p:pic>
    </p:spTree>
    <p:custDataLst>
      <p:tags r:id="rId3"/>
    </p:custData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3" name="文本框 2"/>
          <p:cNvSpPr txBox="1"/>
          <p:nvPr/>
        </p:nvSpPr>
        <p:spPr>
          <a:xfrm>
            <a:off x="3185160" y="3044825"/>
            <a:ext cx="5822315" cy="768350"/>
          </a:xfrm>
          <a:prstGeom prst="rect">
            <a:avLst/>
          </a:prstGeom>
          <a:noFill/>
        </p:spPr>
        <p:txBody>
          <a:bodyPr wrap="square" rtlCol="0">
            <a:spAutoFit/>
          </a:bodyPr>
          <a:p>
            <a:pPr algn="ctr"/>
            <a:r>
              <a:rPr lang="zh-CN" altLang="en-US" sz="4400" b="1">
                <a:solidFill>
                  <a:schemeClr val="bg1"/>
                </a:solidFill>
                <a:effectLst/>
              </a:rPr>
              <a:t>写人要关注事例和细节</a:t>
            </a:r>
            <a:endParaRPr lang="zh-CN" altLang="en-US" sz="4400" b="1">
              <a:solidFill>
                <a:schemeClr val="bg1"/>
              </a:solidFill>
              <a:effectLst/>
            </a:endParaRPr>
          </a:p>
        </p:txBody>
      </p:sp>
      <p:sp>
        <p:nvSpPr>
          <p:cNvPr id="4" name="文本框 3"/>
          <p:cNvSpPr txBox="1"/>
          <p:nvPr/>
        </p:nvSpPr>
        <p:spPr>
          <a:xfrm>
            <a:off x="4271010" y="1447800"/>
            <a:ext cx="3649345" cy="922020"/>
          </a:xfrm>
          <a:prstGeom prst="rect">
            <a:avLst/>
          </a:prstGeom>
          <a:noFill/>
        </p:spPr>
        <p:txBody>
          <a:bodyPr wrap="square" rtlCol="0">
            <a:spAutoFit/>
          </a:bodyPr>
          <a:p>
            <a:pPr algn="ctr"/>
            <a:r>
              <a:rPr lang="zh-CN" altLang="en-US" sz="5400" b="1">
                <a:solidFill>
                  <a:srgbClr val="E73279"/>
                </a:solidFill>
                <a:effectLst/>
              </a:rPr>
              <a:t>写作攻略</a:t>
            </a:r>
            <a:endParaRPr lang="zh-CN" altLang="en-US" sz="5400" b="1">
              <a:solidFill>
                <a:srgbClr val="E73279"/>
              </a:solidFill>
              <a:effectLst/>
            </a:endParaRPr>
          </a:p>
        </p:txBody>
      </p:sp>
    </p:spTree>
    <p:custDataLst>
      <p:tags r:id="rId2"/>
    </p:custData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4" name="圆角矩形 3"/>
          <p:cNvSpPr/>
          <p:nvPr/>
        </p:nvSpPr>
        <p:spPr>
          <a:xfrm>
            <a:off x="545465" y="338455"/>
            <a:ext cx="1788795" cy="548640"/>
          </a:xfrm>
          <a:prstGeom prst="roundRect">
            <a:avLst>
              <a:gd name="adj" fmla="val 50000"/>
            </a:avLst>
          </a:prstGeom>
          <a:solidFill>
            <a:srgbClr val="E73279"/>
          </a:solidFill>
        </p:spPr>
        <p:style>
          <a:lnRef idx="3">
            <a:schemeClr val="accent1"/>
          </a:lnRef>
          <a:fillRef idx="0">
            <a:srgbClr val="FFFFFF"/>
          </a:fillRef>
          <a:effectRef idx="0">
            <a:srgbClr val="FFFFFF"/>
          </a:effectRef>
          <a:fontRef idx="minor">
            <a:schemeClr val="tx1"/>
          </a:fontRef>
        </p:style>
        <p:txBody>
          <a:bodyPr rtlCol="0" anchor="ctr"/>
          <a:p>
            <a:pPr lvl="0" algn="dist">
              <a:lnSpc>
                <a:spcPct val="100000"/>
              </a:lnSpc>
            </a:pPr>
            <a:r>
              <a:rPr lang="zh-CN" altLang="en-US" sz="2000" b="1">
                <a:solidFill>
                  <a:schemeClr val="bg1"/>
                </a:solidFill>
              </a:rPr>
              <a:t>写作指导</a:t>
            </a:r>
            <a:endParaRPr lang="zh-CN" altLang="en-US" sz="2000" b="1">
              <a:solidFill>
                <a:schemeClr val="bg1"/>
              </a:solidFill>
            </a:endParaRPr>
          </a:p>
        </p:txBody>
      </p:sp>
      <p:sp>
        <p:nvSpPr>
          <p:cNvPr id="6" name="文本框 5"/>
          <p:cNvSpPr txBox="1"/>
          <p:nvPr/>
        </p:nvSpPr>
        <p:spPr>
          <a:xfrm>
            <a:off x="1026795" y="2320290"/>
            <a:ext cx="10031095" cy="3695700"/>
          </a:xfrm>
          <a:prstGeom prst="rect">
            <a:avLst/>
          </a:prstGeom>
          <a:noFill/>
        </p:spPr>
        <p:txBody>
          <a:bodyPr wrap="square" rtlCol="0">
            <a:noAutofit/>
          </a:bodyPr>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写人时离不开外貌描写</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从外在层面给读者以鲜活的认知和印象</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让读者</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记住</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所描写的</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人</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长什么样。这就要求在写作过程中认真思考</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寻找写作对象区别于他人的外在特征及与众不同之处。</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en-US" altLang="zh-CN" b="1">
                <a:latin typeface="微软雅黑" panose="020B0503020204020204" charset="-122"/>
                <a:ea typeface="微软雅黑" panose="020B0503020204020204" charset="-122"/>
                <a:cs typeface="微软雅黑" panose="020B0503020204020204" charset="-122"/>
              </a:rPr>
              <a:t>1.</a:t>
            </a:r>
            <a:r>
              <a:rPr lang="zh-CN" altLang="en-US" b="1">
                <a:latin typeface="微软雅黑" panose="020B0503020204020204" charset="-122"/>
                <a:ea typeface="微软雅黑" panose="020B0503020204020204" charset="-122"/>
                <a:cs typeface="微软雅黑" panose="020B0503020204020204" charset="-122"/>
              </a:rPr>
              <a:t>写作时要善于捕捉</a:t>
            </a:r>
            <a:r>
              <a:rPr lang="en-US" altLang="zh-CN" b="1">
                <a:latin typeface="微软雅黑" panose="020B0503020204020204" charset="-122"/>
                <a:ea typeface="微软雅黑" panose="020B0503020204020204" charset="-122"/>
                <a:cs typeface="微软雅黑" panose="020B0503020204020204" charset="-122"/>
              </a:rPr>
              <a:t>“</a:t>
            </a:r>
            <a:r>
              <a:rPr lang="zh-CN" altLang="en-US" b="1">
                <a:latin typeface="微软雅黑" panose="020B0503020204020204" charset="-122"/>
                <a:ea typeface="微软雅黑" panose="020B0503020204020204" charset="-122"/>
                <a:cs typeface="微软雅黑" panose="020B0503020204020204" charset="-122"/>
              </a:rPr>
              <a:t>不同点</a:t>
            </a:r>
            <a:r>
              <a:rPr lang="en-US" altLang="zh-CN" b="1">
                <a:latin typeface="微软雅黑" panose="020B0503020204020204" charset="-122"/>
                <a:ea typeface="微软雅黑" panose="020B0503020204020204" charset="-122"/>
                <a:cs typeface="微软雅黑" panose="020B0503020204020204" charset="-122"/>
              </a:rPr>
              <a:t>”，</a:t>
            </a:r>
            <a:r>
              <a:rPr lang="zh-CN" altLang="en-US" b="1">
                <a:latin typeface="微软雅黑" panose="020B0503020204020204" charset="-122"/>
                <a:ea typeface="微软雅黑" panose="020B0503020204020204" charset="-122"/>
                <a:cs typeface="微软雅黑" panose="020B0503020204020204" charset="-122"/>
              </a:rPr>
              <a:t>才能让人物描写更加有的放矢</a:t>
            </a:r>
            <a:r>
              <a:rPr lang="en-US" altLang="zh-CN" b="1">
                <a:latin typeface="微软雅黑" panose="020B0503020204020204" charset="-122"/>
                <a:ea typeface="微软雅黑" panose="020B0503020204020204" charset="-122"/>
                <a:cs typeface="微软雅黑" panose="020B0503020204020204" charset="-122"/>
              </a:rPr>
              <a:t>，</a:t>
            </a:r>
            <a:r>
              <a:rPr lang="zh-CN" altLang="en-US" b="1">
                <a:latin typeface="微软雅黑" panose="020B0503020204020204" charset="-122"/>
                <a:ea typeface="微软雅黑" panose="020B0503020204020204" charset="-122"/>
                <a:cs typeface="微软雅黑" panose="020B0503020204020204" charset="-122"/>
              </a:rPr>
              <a:t>让人物个性鲜明。</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比如《红楼梦》中对各人物外貌的描写</a:t>
            </a:r>
            <a:r>
              <a:rPr lang="en-US" altLang="zh-CN">
                <a:latin typeface="微软雅黑" panose="020B0503020204020204" charset="-122"/>
                <a:ea typeface="微软雅黑" panose="020B0503020204020204" charset="-122"/>
                <a:cs typeface="微软雅黑" panose="020B0503020204020204" charset="-122"/>
              </a:rPr>
              <a:t>：</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两弯似蹙非蹙罥烟眉</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一双似泣非泣含露目。态生两靥之愁</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娇袭一身之病。泪光点点</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娇喘微微。闲静时如姣花照水</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行动处似弱柳扶风</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心较比干多一窍</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病如西子胜三分。</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削肩细腰</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长挑身材</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鸭蛋脸面</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俊眼修眉</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顾盼神飞</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文彩精华</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见之忘俗。</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即便不点明这两段外貌描写的对象</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读者也能感受到这两人在外貌和气质上的差异</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精准捕捉二人最</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典型</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的特征</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即黛玉娇弱、探春聪敏。</a:t>
            </a:r>
            <a:endParaRPr lang="zh-CN" altLang="en-US">
              <a:latin typeface="微软雅黑" panose="020B0503020204020204" charset="-122"/>
              <a:ea typeface="微软雅黑" panose="020B0503020204020204" charset="-122"/>
              <a:cs typeface="微软雅黑" panose="020B0503020204020204" charset="-122"/>
            </a:endParaRPr>
          </a:p>
        </p:txBody>
      </p:sp>
      <p:pic>
        <p:nvPicPr>
          <p:cNvPr id="3" name="图片 2" descr="075c80ae9d966abc2f5d9f685cb2e767"/>
          <p:cNvPicPr>
            <a:picLocks noChangeAspect="1"/>
          </p:cNvPicPr>
          <p:nvPr/>
        </p:nvPicPr>
        <p:blipFill>
          <a:blip r:embed="rId2"/>
          <a:stretch>
            <a:fillRect/>
          </a:stretch>
        </p:blipFill>
        <p:spPr>
          <a:xfrm>
            <a:off x="1133475" y="1588770"/>
            <a:ext cx="8921750" cy="553720"/>
          </a:xfrm>
          <a:prstGeom prst="rect">
            <a:avLst/>
          </a:prstGeom>
        </p:spPr>
      </p:pic>
    </p:spTree>
    <p:custDataLst>
      <p:tags r:id="rId3"/>
    </p:custData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4" name="圆角矩形 3"/>
          <p:cNvSpPr/>
          <p:nvPr/>
        </p:nvSpPr>
        <p:spPr>
          <a:xfrm>
            <a:off x="545465" y="338455"/>
            <a:ext cx="1788795" cy="548640"/>
          </a:xfrm>
          <a:prstGeom prst="roundRect">
            <a:avLst>
              <a:gd name="adj" fmla="val 50000"/>
            </a:avLst>
          </a:prstGeom>
          <a:solidFill>
            <a:srgbClr val="E73279"/>
          </a:solidFill>
        </p:spPr>
        <p:style>
          <a:lnRef idx="3">
            <a:schemeClr val="accent1"/>
          </a:lnRef>
          <a:fillRef idx="0">
            <a:srgbClr val="FFFFFF"/>
          </a:fillRef>
          <a:effectRef idx="0">
            <a:srgbClr val="FFFFFF"/>
          </a:effectRef>
          <a:fontRef idx="minor">
            <a:schemeClr val="tx1"/>
          </a:fontRef>
        </p:style>
        <p:txBody>
          <a:bodyPr rtlCol="0" anchor="ctr"/>
          <a:p>
            <a:pPr lvl="0" algn="dist">
              <a:lnSpc>
                <a:spcPct val="100000"/>
              </a:lnSpc>
            </a:pPr>
            <a:r>
              <a:rPr lang="zh-CN" altLang="en-US" sz="2000" b="1">
                <a:solidFill>
                  <a:schemeClr val="bg1"/>
                </a:solidFill>
              </a:rPr>
              <a:t>写作指导</a:t>
            </a:r>
            <a:endParaRPr lang="zh-CN" altLang="en-US" sz="2000" b="1">
              <a:solidFill>
                <a:schemeClr val="bg1"/>
              </a:solidFill>
            </a:endParaRPr>
          </a:p>
        </p:txBody>
      </p:sp>
      <p:sp>
        <p:nvSpPr>
          <p:cNvPr id="6" name="文本框 5"/>
          <p:cNvSpPr txBox="1"/>
          <p:nvPr/>
        </p:nvSpPr>
        <p:spPr>
          <a:xfrm>
            <a:off x="1080135" y="2320925"/>
            <a:ext cx="10031095" cy="2468880"/>
          </a:xfrm>
          <a:prstGeom prst="rect">
            <a:avLst/>
          </a:prstGeom>
          <a:noFill/>
        </p:spPr>
        <p:txBody>
          <a:bodyPr wrap="square" rtlCol="0">
            <a:noAutofit/>
          </a:bodyPr>
          <a:p>
            <a:pPr indent="457200" algn="just" fontAlgn="auto">
              <a:lnSpc>
                <a:spcPct val="150000"/>
              </a:lnSpc>
              <a:extLst>
                <a:ext uri="{35155182-B16C-46BC-9424-99874614C6A1}">
                  <wpsdc:indentchars xmlns:wpsdc="http://www.wps.cn/officeDocument/2017/drawingmlCustomData" val="200" checksum="59296752"/>
                </a:ext>
              </a:extLst>
            </a:pPr>
            <a:r>
              <a:rPr lang="en-US" altLang="zh-CN" b="1">
                <a:latin typeface="微软雅黑" panose="020B0503020204020204" charset="-122"/>
                <a:ea typeface="微软雅黑" panose="020B0503020204020204" charset="-122"/>
                <a:cs typeface="微软雅黑" panose="020B0503020204020204" charset="-122"/>
              </a:rPr>
              <a:t>2.</a:t>
            </a:r>
            <a:r>
              <a:rPr lang="zh-CN" altLang="en-US" b="1">
                <a:latin typeface="微软雅黑" panose="020B0503020204020204" charset="-122"/>
                <a:ea typeface="微软雅黑" panose="020B0503020204020204" charset="-122"/>
                <a:cs typeface="微软雅黑" panose="020B0503020204020204" charset="-122"/>
              </a:rPr>
              <a:t>给笔下人物以</a:t>
            </a:r>
            <a:r>
              <a:rPr lang="en-US" altLang="zh-CN" b="1">
                <a:latin typeface="微软雅黑" panose="020B0503020204020204" charset="-122"/>
                <a:ea typeface="微软雅黑" panose="020B0503020204020204" charset="-122"/>
                <a:cs typeface="微软雅黑" panose="020B0503020204020204" charset="-122"/>
              </a:rPr>
              <a:t>“</a:t>
            </a:r>
            <a:r>
              <a:rPr lang="zh-CN" altLang="en-US" b="1">
                <a:latin typeface="微软雅黑" panose="020B0503020204020204" charset="-122"/>
                <a:ea typeface="微软雅黑" panose="020B0503020204020204" charset="-122"/>
                <a:cs typeface="微软雅黑" panose="020B0503020204020204" charset="-122"/>
              </a:rPr>
              <a:t>生命力</a:t>
            </a:r>
            <a:r>
              <a:rPr lang="en-US" altLang="zh-CN" b="1">
                <a:latin typeface="微软雅黑" panose="020B0503020204020204" charset="-122"/>
                <a:ea typeface="微软雅黑" panose="020B0503020204020204" charset="-122"/>
                <a:cs typeface="微软雅黑" panose="020B0503020204020204" charset="-122"/>
              </a:rPr>
              <a:t>”，</a:t>
            </a:r>
            <a:r>
              <a:rPr lang="zh-CN" altLang="en-US" b="1">
                <a:latin typeface="微软雅黑" panose="020B0503020204020204" charset="-122"/>
                <a:ea typeface="微软雅黑" panose="020B0503020204020204" charset="-122"/>
                <a:cs typeface="微软雅黑" panose="020B0503020204020204" charset="-122"/>
              </a:rPr>
              <a:t>让每个人物成为</a:t>
            </a:r>
            <a:r>
              <a:rPr lang="en-US" altLang="zh-CN" b="1">
                <a:latin typeface="微软雅黑" panose="020B0503020204020204" charset="-122"/>
                <a:ea typeface="微软雅黑" panose="020B0503020204020204" charset="-122"/>
                <a:cs typeface="微软雅黑" panose="020B0503020204020204" charset="-122"/>
              </a:rPr>
              <a:t>“</a:t>
            </a:r>
            <a:r>
              <a:rPr lang="zh-CN" altLang="en-US" b="1">
                <a:latin typeface="微软雅黑" panose="020B0503020204020204" charset="-122"/>
                <a:ea typeface="微软雅黑" panose="020B0503020204020204" charset="-122"/>
                <a:cs typeface="微软雅黑" panose="020B0503020204020204" charset="-122"/>
              </a:rPr>
              <a:t>自己</a:t>
            </a:r>
            <a:r>
              <a:rPr lang="en-US" altLang="zh-CN" b="1">
                <a:latin typeface="微软雅黑" panose="020B0503020204020204" charset="-122"/>
                <a:ea typeface="微软雅黑" panose="020B0503020204020204" charset="-122"/>
                <a:cs typeface="微软雅黑" panose="020B0503020204020204" charset="-122"/>
              </a:rPr>
              <a:t>”</a:t>
            </a:r>
            <a:r>
              <a:rPr lang="zh-CN" altLang="en-US" b="1">
                <a:latin typeface="微软雅黑" panose="020B0503020204020204" charset="-122"/>
                <a:ea typeface="微软雅黑" panose="020B0503020204020204" charset="-122"/>
                <a:cs typeface="微软雅黑" panose="020B0503020204020204" charset="-122"/>
              </a:rPr>
              <a:t>。</a:t>
            </a:r>
            <a:endParaRPr lang="zh-CN" altLang="en-US" b="1">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这意味着读者仅通过文字描写就可以在人群中一眼认出他。因此在写作时应捕捉写作对象的外貌与他人的细微差异</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并将该差异放大</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以凸显人物的典型外貌</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点明他与其他人的不同。</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想写好人物</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就要突出</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这个人</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的特色</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而不是仅仅描写其作为</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人</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的特色。</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endParaRPr lang="zh-CN" altLang="en-US">
              <a:latin typeface="微软雅黑" panose="020B0503020204020204" charset="-122"/>
              <a:ea typeface="微软雅黑" panose="020B0503020204020204" charset="-122"/>
              <a:cs typeface="微软雅黑" panose="020B0503020204020204" charset="-122"/>
            </a:endParaRPr>
          </a:p>
        </p:txBody>
      </p:sp>
    </p:spTree>
    <p:custDataLst>
      <p:tags r:id="rId2"/>
    </p:custData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4" name="圆角矩形 3"/>
          <p:cNvSpPr/>
          <p:nvPr/>
        </p:nvSpPr>
        <p:spPr>
          <a:xfrm>
            <a:off x="545465" y="338455"/>
            <a:ext cx="1788795" cy="548640"/>
          </a:xfrm>
          <a:prstGeom prst="roundRect">
            <a:avLst>
              <a:gd name="adj" fmla="val 50000"/>
            </a:avLst>
          </a:prstGeom>
          <a:solidFill>
            <a:srgbClr val="E73279"/>
          </a:solidFill>
        </p:spPr>
        <p:style>
          <a:lnRef idx="3">
            <a:schemeClr val="accent1"/>
          </a:lnRef>
          <a:fillRef idx="0">
            <a:srgbClr val="FFFFFF"/>
          </a:fillRef>
          <a:effectRef idx="0">
            <a:srgbClr val="FFFFFF"/>
          </a:effectRef>
          <a:fontRef idx="minor">
            <a:schemeClr val="tx1"/>
          </a:fontRef>
        </p:style>
        <p:txBody>
          <a:bodyPr rtlCol="0" anchor="ctr"/>
          <a:p>
            <a:pPr lvl="0" algn="dist">
              <a:lnSpc>
                <a:spcPct val="100000"/>
              </a:lnSpc>
            </a:pPr>
            <a:r>
              <a:rPr lang="zh-CN" altLang="en-US" sz="2000" b="1">
                <a:solidFill>
                  <a:schemeClr val="bg1"/>
                </a:solidFill>
              </a:rPr>
              <a:t>写作指导</a:t>
            </a:r>
            <a:endParaRPr lang="zh-CN" altLang="en-US" sz="2000" b="1">
              <a:solidFill>
                <a:schemeClr val="bg1"/>
              </a:solidFill>
            </a:endParaRPr>
          </a:p>
        </p:txBody>
      </p:sp>
      <p:sp>
        <p:nvSpPr>
          <p:cNvPr id="6" name="文本框 5"/>
          <p:cNvSpPr txBox="1"/>
          <p:nvPr/>
        </p:nvSpPr>
        <p:spPr>
          <a:xfrm>
            <a:off x="1080135" y="2102485"/>
            <a:ext cx="10110470" cy="2649855"/>
          </a:xfrm>
          <a:prstGeom prst="rect">
            <a:avLst/>
          </a:prstGeom>
          <a:noFill/>
        </p:spPr>
        <p:txBody>
          <a:bodyPr wrap="square" rtlCol="0">
            <a:noAutofit/>
          </a:bodyPr>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事件是呈现人物形象的载体</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写人物时</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把人物放在典型事例中</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聚焦典型事例</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能将人物的多面性更好地展示给读者</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有助于塑造立体的人物形象。写人</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离不开对典型事例的阐述</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事例是为了突显人物某一方面的特征而存在的。在写事例前</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先要明白选这个事例的目的</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要突出人物哪方面的特质。如对张秉贵的刻画</a:t>
            </a:r>
            <a:r>
              <a:rPr lang="en-US" altLang="zh-CN">
                <a:latin typeface="微软雅黑" panose="020B0503020204020204" charset="-122"/>
                <a:ea typeface="微软雅黑" panose="020B0503020204020204" charset="-122"/>
                <a:cs typeface="微软雅黑" panose="020B0503020204020204" charset="-122"/>
              </a:rPr>
              <a:t>，</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比当妈妈的想得还周到</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用糖果哄笑了小孩</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让着急赶火车的顾客先买糖果</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还指点了到站路线</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热心介绍糖果化解女顾客的怒气等典型事例</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分别体现了人物的不同方面的品质。</a:t>
            </a:r>
            <a:endParaRPr lang="zh-CN" altLang="en-US">
              <a:latin typeface="微软雅黑" panose="020B0503020204020204" charset="-122"/>
              <a:ea typeface="微软雅黑" panose="020B0503020204020204" charset="-122"/>
              <a:cs typeface="微软雅黑" panose="020B0503020204020204" charset="-122"/>
            </a:endParaRPr>
          </a:p>
        </p:txBody>
      </p:sp>
      <p:pic>
        <p:nvPicPr>
          <p:cNvPr id="3" name="图片 2" descr="dfe2efe38bef246f7d8b6d166670d7d8"/>
          <p:cNvPicPr>
            <a:picLocks noChangeAspect="1"/>
          </p:cNvPicPr>
          <p:nvPr/>
        </p:nvPicPr>
        <p:blipFill>
          <a:blip r:embed="rId2"/>
          <a:stretch>
            <a:fillRect/>
          </a:stretch>
        </p:blipFill>
        <p:spPr>
          <a:xfrm>
            <a:off x="1080135" y="1480185"/>
            <a:ext cx="10110470" cy="622300"/>
          </a:xfrm>
          <a:prstGeom prst="rect">
            <a:avLst/>
          </a:prstGeom>
        </p:spPr>
      </p:pic>
    </p:spTree>
    <p:custDataLst>
      <p:tags r:id="rId3"/>
    </p:custData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4" name="圆角矩形 3"/>
          <p:cNvSpPr/>
          <p:nvPr/>
        </p:nvSpPr>
        <p:spPr>
          <a:xfrm>
            <a:off x="545465" y="338455"/>
            <a:ext cx="1788795" cy="548640"/>
          </a:xfrm>
          <a:prstGeom prst="roundRect">
            <a:avLst>
              <a:gd name="adj" fmla="val 50000"/>
            </a:avLst>
          </a:prstGeom>
          <a:solidFill>
            <a:srgbClr val="E73279"/>
          </a:solidFill>
        </p:spPr>
        <p:style>
          <a:lnRef idx="3">
            <a:schemeClr val="accent1"/>
          </a:lnRef>
          <a:fillRef idx="0">
            <a:srgbClr val="FFFFFF"/>
          </a:fillRef>
          <a:effectRef idx="0">
            <a:srgbClr val="FFFFFF"/>
          </a:effectRef>
          <a:fontRef idx="minor">
            <a:schemeClr val="tx1"/>
          </a:fontRef>
        </p:style>
        <p:txBody>
          <a:bodyPr rtlCol="0" anchor="ctr"/>
          <a:p>
            <a:pPr lvl="0" algn="dist">
              <a:lnSpc>
                <a:spcPct val="100000"/>
              </a:lnSpc>
            </a:pPr>
            <a:r>
              <a:rPr lang="zh-CN" altLang="en-US" sz="2000" b="1">
                <a:solidFill>
                  <a:schemeClr val="bg1"/>
                </a:solidFill>
              </a:rPr>
              <a:t>写作指导</a:t>
            </a:r>
            <a:endParaRPr lang="zh-CN" altLang="en-US" sz="2000" b="1">
              <a:solidFill>
                <a:schemeClr val="bg1"/>
              </a:solidFill>
            </a:endParaRPr>
          </a:p>
        </p:txBody>
      </p:sp>
      <p:sp>
        <p:nvSpPr>
          <p:cNvPr id="6" name="文本框 5"/>
          <p:cNvSpPr txBox="1"/>
          <p:nvPr/>
        </p:nvSpPr>
        <p:spPr>
          <a:xfrm>
            <a:off x="1080135" y="2102485"/>
            <a:ext cx="10110470" cy="3488690"/>
          </a:xfrm>
          <a:prstGeom prst="rect">
            <a:avLst/>
          </a:prstGeom>
          <a:noFill/>
        </p:spPr>
        <p:txBody>
          <a:bodyPr wrap="square" rtlCol="0">
            <a:noAutofit/>
          </a:bodyPr>
          <a:p>
            <a:pPr indent="457200" algn="just" fontAlgn="auto">
              <a:lnSpc>
                <a:spcPct val="150000"/>
              </a:lnSpc>
              <a:extLst>
                <a:ext uri="{35155182-B16C-46BC-9424-99874614C6A1}">
                  <wpsdc:indentchars xmlns:wpsdc="http://www.wps.cn/officeDocument/2017/drawingmlCustomData" val="200" checksum="59296752"/>
                </a:ext>
              </a:extLst>
            </a:pPr>
            <a:r>
              <a:rPr lang="zh-CN" altLang="en-US" b="1">
                <a:latin typeface="微软雅黑" panose="020B0503020204020204" charset="-122"/>
                <a:ea typeface="微软雅黑" panose="020B0503020204020204" charset="-122"/>
                <a:cs typeface="微软雅黑" panose="020B0503020204020204" charset="-122"/>
              </a:rPr>
              <a:t>对</a:t>
            </a:r>
            <a:r>
              <a:rPr lang="en-US" altLang="zh-CN" b="1">
                <a:latin typeface="微软雅黑" panose="020B0503020204020204" charset="-122"/>
                <a:ea typeface="微软雅黑" panose="020B0503020204020204" charset="-122"/>
                <a:cs typeface="微软雅黑" panose="020B0503020204020204" charset="-122"/>
              </a:rPr>
              <a:t>“</a:t>
            </a:r>
            <a:r>
              <a:rPr lang="zh-CN" altLang="en-US" b="1">
                <a:latin typeface="微软雅黑" panose="020B0503020204020204" charset="-122"/>
                <a:ea typeface="微软雅黑" panose="020B0503020204020204" charset="-122"/>
                <a:cs typeface="微软雅黑" panose="020B0503020204020204" charset="-122"/>
              </a:rPr>
              <a:t>典型事例</a:t>
            </a:r>
            <a:r>
              <a:rPr lang="en-US" altLang="zh-CN" b="1">
                <a:latin typeface="微软雅黑" panose="020B0503020204020204" charset="-122"/>
                <a:ea typeface="微软雅黑" panose="020B0503020204020204" charset="-122"/>
                <a:cs typeface="微软雅黑" panose="020B0503020204020204" charset="-122"/>
              </a:rPr>
              <a:t>”</a:t>
            </a:r>
            <a:r>
              <a:rPr lang="zh-CN" altLang="en-US" b="1">
                <a:latin typeface="微软雅黑" panose="020B0503020204020204" charset="-122"/>
                <a:ea typeface="微软雅黑" panose="020B0503020204020204" charset="-122"/>
                <a:cs typeface="微软雅黑" panose="020B0503020204020204" charset="-122"/>
              </a:rPr>
              <a:t>的描写要做到两点</a:t>
            </a:r>
            <a:r>
              <a:rPr lang="en-US" altLang="zh-CN" b="1">
                <a:latin typeface="微软雅黑" panose="020B0503020204020204" charset="-122"/>
                <a:ea typeface="微软雅黑" panose="020B0503020204020204" charset="-122"/>
                <a:cs typeface="微软雅黑" panose="020B0503020204020204" charset="-122"/>
              </a:rPr>
              <a:t>：</a:t>
            </a:r>
            <a:r>
              <a:rPr lang="zh-CN" altLang="en-US" b="1">
                <a:latin typeface="微软雅黑" panose="020B0503020204020204" charset="-122"/>
                <a:ea typeface="微软雅黑" panose="020B0503020204020204" charset="-122"/>
                <a:cs typeface="微软雅黑" panose="020B0503020204020204" charset="-122"/>
              </a:rPr>
              <a:t>一是着眼寻常小事</a:t>
            </a:r>
            <a:r>
              <a:rPr lang="en-US" altLang="zh-CN" b="1">
                <a:latin typeface="微软雅黑" panose="020B0503020204020204" charset="-122"/>
                <a:ea typeface="微软雅黑" panose="020B0503020204020204" charset="-122"/>
                <a:cs typeface="微软雅黑" panose="020B0503020204020204" charset="-122"/>
              </a:rPr>
              <a:t>，</a:t>
            </a:r>
            <a:r>
              <a:rPr lang="zh-CN" altLang="en-US" b="1">
                <a:latin typeface="微软雅黑" panose="020B0503020204020204" charset="-122"/>
                <a:ea typeface="微软雅黑" panose="020B0503020204020204" charset="-122"/>
                <a:cs typeface="微软雅黑" panose="020B0503020204020204" charset="-122"/>
              </a:rPr>
              <a:t>从小处选例</a:t>
            </a:r>
            <a:r>
              <a:rPr lang="en-US" altLang="zh-CN" b="1">
                <a:latin typeface="微软雅黑" panose="020B0503020204020204" charset="-122"/>
                <a:ea typeface="微软雅黑" panose="020B0503020204020204" charset="-122"/>
                <a:cs typeface="微软雅黑" panose="020B0503020204020204" charset="-122"/>
              </a:rPr>
              <a:t>；</a:t>
            </a:r>
            <a:r>
              <a:rPr lang="zh-CN" altLang="en-US" b="1">
                <a:latin typeface="微软雅黑" panose="020B0503020204020204" charset="-122"/>
                <a:ea typeface="微软雅黑" panose="020B0503020204020204" charset="-122"/>
                <a:cs typeface="微软雅黑" panose="020B0503020204020204" charset="-122"/>
              </a:rPr>
              <a:t>二是避免滥用</a:t>
            </a:r>
            <a:r>
              <a:rPr lang="en-US" altLang="zh-CN" b="1">
                <a:latin typeface="微软雅黑" panose="020B0503020204020204" charset="-122"/>
                <a:ea typeface="微软雅黑" panose="020B0503020204020204" charset="-122"/>
                <a:cs typeface="微软雅黑" panose="020B0503020204020204" charset="-122"/>
              </a:rPr>
              <a:t>“</a:t>
            </a:r>
            <a:r>
              <a:rPr lang="zh-CN" altLang="en-US" b="1">
                <a:latin typeface="微软雅黑" panose="020B0503020204020204" charset="-122"/>
                <a:ea typeface="微软雅黑" panose="020B0503020204020204" charset="-122"/>
                <a:cs typeface="微软雅黑" panose="020B0503020204020204" charset="-122"/>
              </a:rPr>
              <a:t>及时雨</a:t>
            </a:r>
            <a:r>
              <a:rPr lang="en-US" altLang="zh-CN" b="1">
                <a:latin typeface="微软雅黑" panose="020B0503020204020204" charset="-122"/>
                <a:ea typeface="微软雅黑" panose="020B0503020204020204" charset="-122"/>
                <a:cs typeface="微软雅黑" panose="020B0503020204020204" charset="-122"/>
              </a:rPr>
              <a:t>”</a:t>
            </a:r>
            <a:r>
              <a:rPr lang="zh-CN" altLang="en-US" b="1">
                <a:latin typeface="微软雅黑" panose="020B0503020204020204" charset="-122"/>
                <a:ea typeface="微软雅黑" panose="020B0503020204020204" charset="-122"/>
                <a:cs typeface="微软雅黑" panose="020B0503020204020204" charset="-122"/>
              </a:rPr>
              <a:t>的套路。</a:t>
            </a:r>
            <a:endParaRPr lang="zh-CN" altLang="en-US" b="1">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如写父母的爱</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并不一定要写失望时给予安慰</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像朱自清的《背影》中那般也可打动人。写作要展示给读者的并不是某一</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点</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的人</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而应该是具有完整</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面</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的人。人完整的</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面</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、鲜活的</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面</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正是由日常生活中的寻常小事构成的</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将写作的目光聚焦在令人动情的、最能刻画人物形象的瞬间</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将</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人</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立在读者面前</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更能让读者感受到人物的</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栩栩如生</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a:t>
            </a:r>
            <a:endParaRPr lang="zh-CN" altLang="en-US">
              <a:latin typeface="微软雅黑" panose="020B0503020204020204" charset="-122"/>
              <a:ea typeface="微软雅黑" panose="020B0503020204020204" charset="-122"/>
              <a:cs typeface="微软雅黑" panose="020B0503020204020204" charset="-122"/>
            </a:endParaRPr>
          </a:p>
        </p:txBody>
      </p:sp>
    </p:spTree>
    <p:custDataLst>
      <p:tags r:id="rId2"/>
    </p:custData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4" name="圆角矩形 3"/>
          <p:cNvSpPr/>
          <p:nvPr/>
        </p:nvSpPr>
        <p:spPr>
          <a:xfrm>
            <a:off x="545465" y="338455"/>
            <a:ext cx="1788795" cy="548640"/>
          </a:xfrm>
          <a:prstGeom prst="roundRect">
            <a:avLst>
              <a:gd name="adj" fmla="val 50000"/>
            </a:avLst>
          </a:prstGeom>
          <a:solidFill>
            <a:srgbClr val="E73279"/>
          </a:solidFill>
        </p:spPr>
        <p:style>
          <a:lnRef idx="3">
            <a:schemeClr val="accent1"/>
          </a:lnRef>
          <a:fillRef idx="0">
            <a:srgbClr val="FFFFFF"/>
          </a:fillRef>
          <a:effectRef idx="0">
            <a:srgbClr val="FFFFFF"/>
          </a:effectRef>
          <a:fontRef idx="minor">
            <a:schemeClr val="tx1"/>
          </a:fontRef>
        </p:style>
        <p:txBody>
          <a:bodyPr rtlCol="0" anchor="ctr"/>
          <a:p>
            <a:pPr lvl="0" algn="dist">
              <a:lnSpc>
                <a:spcPct val="100000"/>
              </a:lnSpc>
            </a:pPr>
            <a:r>
              <a:rPr lang="zh-CN" altLang="en-US" sz="2000" b="1">
                <a:solidFill>
                  <a:schemeClr val="bg1"/>
                </a:solidFill>
              </a:rPr>
              <a:t>写作指导</a:t>
            </a:r>
            <a:endParaRPr lang="zh-CN" altLang="en-US" sz="2000" b="1">
              <a:solidFill>
                <a:schemeClr val="bg1"/>
              </a:solidFill>
            </a:endParaRPr>
          </a:p>
        </p:txBody>
      </p:sp>
      <p:sp>
        <p:nvSpPr>
          <p:cNvPr id="6" name="文本框 5"/>
          <p:cNvSpPr txBox="1"/>
          <p:nvPr/>
        </p:nvSpPr>
        <p:spPr>
          <a:xfrm>
            <a:off x="1080135" y="1915160"/>
            <a:ext cx="10031095" cy="3488690"/>
          </a:xfrm>
          <a:prstGeom prst="rect">
            <a:avLst/>
          </a:prstGeom>
          <a:noFill/>
        </p:spPr>
        <p:txBody>
          <a:bodyPr wrap="square" rtlCol="0">
            <a:noAutofit/>
          </a:bodyPr>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有人这样评价归有光的文章</a:t>
            </a:r>
            <a:r>
              <a:rPr lang="en-US" altLang="zh-CN">
                <a:latin typeface="微软雅黑" panose="020B0503020204020204" charset="-122"/>
                <a:ea typeface="微软雅黑" panose="020B0503020204020204" charset="-122"/>
                <a:cs typeface="微软雅黑" panose="020B0503020204020204" charset="-122"/>
              </a:rPr>
              <a:t>：</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每以一二细事见之</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使人欲涕。</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这</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使人欲涕</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的</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一二细事</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其实就是指细节描写。细节即情节中的细枝末节</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细节描写就是把细小的事物</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如一个动作</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一种表情</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一个特点用特写镜头放大</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通过准确、生动、细致的描绘</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使读者</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如见其人</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如睹其物</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。细节虽小作用却大。传神的细节描写可以起到深化文章中心</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刻画人物性格</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表现人物心理</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推动故事情节发展的作用。所以</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鲁迅先生这样形容细节描写的作用</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借一斑略知全貌</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以一目尽传精神</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b="1">
                <a:latin typeface="微软雅黑" panose="020B0503020204020204" charset="-122"/>
                <a:ea typeface="微软雅黑" panose="020B0503020204020204" charset="-122"/>
                <a:cs typeface="微软雅黑" panose="020B0503020204020204" charset="-122"/>
              </a:rPr>
              <a:t>技法</a:t>
            </a:r>
            <a:r>
              <a:rPr lang="en-US" altLang="zh-CN" b="1">
                <a:latin typeface="微软雅黑" panose="020B0503020204020204" charset="-122"/>
                <a:ea typeface="微软雅黑" panose="020B0503020204020204" charset="-122"/>
                <a:cs typeface="微软雅黑" panose="020B0503020204020204" charset="-122"/>
              </a:rPr>
              <a:t>1：</a:t>
            </a:r>
            <a:r>
              <a:rPr lang="zh-CN" altLang="en-US" b="1">
                <a:latin typeface="微软雅黑" panose="020B0503020204020204" charset="-122"/>
                <a:ea typeface="微软雅黑" panose="020B0503020204020204" charset="-122"/>
                <a:cs typeface="微软雅黑" panose="020B0503020204020204" charset="-122"/>
              </a:rPr>
              <a:t>运用特写镜头</a:t>
            </a:r>
            <a:r>
              <a:rPr lang="en-US" altLang="zh-CN" b="1">
                <a:latin typeface="微软雅黑" panose="020B0503020204020204" charset="-122"/>
                <a:ea typeface="微软雅黑" panose="020B0503020204020204" charset="-122"/>
                <a:cs typeface="微软雅黑" panose="020B0503020204020204" charset="-122"/>
              </a:rPr>
              <a:t>，</a:t>
            </a:r>
            <a:r>
              <a:rPr lang="zh-CN" altLang="en-US" b="1">
                <a:latin typeface="微软雅黑" panose="020B0503020204020204" charset="-122"/>
                <a:ea typeface="微软雅黑" panose="020B0503020204020204" charset="-122"/>
                <a:cs typeface="微软雅黑" panose="020B0503020204020204" charset="-122"/>
              </a:rPr>
              <a:t>放大细节。</a:t>
            </a:r>
            <a:endParaRPr lang="zh-CN" altLang="en-US" b="1">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放大细节</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可以滴水映天</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放大有感染效果的细节</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会取得意在言外的效果。把想说的话借一件细小的景物、一个微妙的言行或是一个人形体的某一特定部位表达出来</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就是所谓的</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运用特写镜头</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放大细节</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a:t>
            </a:r>
            <a:endParaRPr lang="zh-CN" altLang="en-US">
              <a:latin typeface="微软雅黑" panose="020B0503020204020204" charset="-122"/>
              <a:ea typeface="微软雅黑" panose="020B0503020204020204" charset="-122"/>
              <a:cs typeface="微软雅黑" panose="020B0503020204020204" charset="-122"/>
            </a:endParaRPr>
          </a:p>
        </p:txBody>
      </p:sp>
      <p:pic>
        <p:nvPicPr>
          <p:cNvPr id="3" name="图片 2" descr="fdf1f4ba6a3ba056100c2db3befa19f1"/>
          <p:cNvPicPr>
            <a:picLocks noChangeAspect="1"/>
          </p:cNvPicPr>
          <p:nvPr/>
        </p:nvPicPr>
        <p:blipFill>
          <a:blip r:embed="rId2"/>
          <a:stretch>
            <a:fillRect/>
          </a:stretch>
        </p:blipFill>
        <p:spPr>
          <a:xfrm>
            <a:off x="1125220" y="1332865"/>
            <a:ext cx="9986010" cy="582295"/>
          </a:xfrm>
          <a:prstGeom prst="rect">
            <a:avLst/>
          </a:prstGeom>
        </p:spPr>
      </p:pic>
    </p:spTree>
    <p:custDataLst>
      <p:tags r:id="rId3"/>
    </p:custData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4" name="圆角矩形 3"/>
          <p:cNvSpPr/>
          <p:nvPr/>
        </p:nvSpPr>
        <p:spPr>
          <a:xfrm>
            <a:off x="545465" y="338455"/>
            <a:ext cx="1788795" cy="548640"/>
          </a:xfrm>
          <a:prstGeom prst="roundRect">
            <a:avLst>
              <a:gd name="adj" fmla="val 50000"/>
            </a:avLst>
          </a:prstGeom>
          <a:solidFill>
            <a:srgbClr val="E73279"/>
          </a:solidFill>
        </p:spPr>
        <p:style>
          <a:lnRef idx="3">
            <a:schemeClr val="accent1"/>
          </a:lnRef>
          <a:fillRef idx="0">
            <a:srgbClr val="FFFFFF"/>
          </a:fillRef>
          <a:effectRef idx="0">
            <a:srgbClr val="FFFFFF"/>
          </a:effectRef>
          <a:fontRef idx="minor">
            <a:schemeClr val="tx1"/>
          </a:fontRef>
        </p:style>
        <p:txBody>
          <a:bodyPr rtlCol="0" anchor="ctr"/>
          <a:p>
            <a:pPr lvl="0" algn="dist">
              <a:lnSpc>
                <a:spcPct val="100000"/>
              </a:lnSpc>
            </a:pPr>
            <a:r>
              <a:rPr lang="zh-CN" altLang="en-US" sz="2000" b="1">
                <a:solidFill>
                  <a:schemeClr val="bg1"/>
                </a:solidFill>
              </a:rPr>
              <a:t>写作指导</a:t>
            </a:r>
            <a:endParaRPr lang="zh-CN" altLang="en-US" sz="2000" b="1">
              <a:solidFill>
                <a:schemeClr val="bg1"/>
              </a:solidFill>
            </a:endParaRPr>
          </a:p>
        </p:txBody>
      </p:sp>
      <p:sp>
        <p:nvSpPr>
          <p:cNvPr id="6" name="文本框 5"/>
          <p:cNvSpPr txBox="1"/>
          <p:nvPr/>
        </p:nvSpPr>
        <p:spPr>
          <a:xfrm>
            <a:off x="1080135" y="1419860"/>
            <a:ext cx="10031095" cy="3488690"/>
          </a:xfrm>
          <a:prstGeom prst="rect">
            <a:avLst/>
          </a:prstGeom>
          <a:noFill/>
        </p:spPr>
        <p:txBody>
          <a:bodyPr wrap="square" rtlCol="0">
            <a:noAutofit/>
          </a:bodyPr>
          <a:p>
            <a:pPr indent="457200" algn="just" fontAlgn="auto">
              <a:lnSpc>
                <a:spcPct val="150000"/>
              </a:lnSpc>
              <a:extLst>
                <a:ext uri="{35155182-B16C-46BC-9424-99874614C6A1}">
                  <wpsdc:indentchars xmlns:wpsdc="http://www.wps.cn/officeDocument/2017/drawingmlCustomData" val="200" checksum="59296752"/>
                </a:ext>
              </a:extLst>
            </a:pPr>
            <a:r>
              <a:rPr lang="zh-CN" altLang="en-US" b="1">
                <a:latin typeface="微软雅黑" panose="020B0503020204020204" charset="-122"/>
                <a:ea typeface="微软雅黑" panose="020B0503020204020204" charset="-122"/>
                <a:cs typeface="微软雅黑" panose="020B0503020204020204" charset="-122"/>
              </a:rPr>
              <a:t>技法</a:t>
            </a:r>
            <a:r>
              <a:rPr lang="en-US" altLang="zh-CN" b="1">
                <a:latin typeface="微软雅黑" panose="020B0503020204020204" charset="-122"/>
                <a:ea typeface="微软雅黑" panose="020B0503020204020204" charset="-122"/>
                <a:cs typeface="微软雅黑" panose="020B0503020204020204" charset="-122"/>
              </a:rPr>
              <a:t>2：</a:t>
            </a:r>
            <a:r>
              <a:rPr lang="zh-CN" altLang="en-US" b="1">
                <a:latin typeface="微软雅黑" panose="020B0503020204020204" charset="-122"/>
                <a:ea typeface="微软雅黑" panose="020B0503020204020204" charset="-122"/>
                <a:cs typeface="微软雅黑" panose="020B0503020204020204" charset="-122"/>
              </a:rPr>
              <a:t>运用缓慢镜头</a:t>
            </a:r>
            <a:r>
              <a:rPr lang="en-US" altLang="zh-CN" b="1">
                <a:latin typeface="微软雅黑" panose="020B0503020204020204" charset="-122"/>
                <a:ea typeface="微软雅黑" panose="020B0503020204020204" charset="-122"/>
                <a:cs typeface="微软雅黑" panose="020B0503020204020204" charset="-122"/>
              </a:rPr>
              <a:t>，</a:t>
            </a:r>
            <a:r>
              <a:rPr lang="zh-CN" altLang="en-US" b="1">
                <a:latin typeface="微软雅黑" panose="020B0503020204020204" charset="-122"/>
                <a:ea typeface="微软雅黑" panose="020B0503020204020204" charset="-122"/>
                <a:cs typeface="微软雅黑" panose="020B0503020204020204" charset="-122"/>
              </a:rPr>
              <a:t>拉长细节。</a:t>
            </a:r>
            <a:endParaRPr lang="zh-CN" altLang="en-US" b="1">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把不管多深多浓的情感用缓慢的镜头表现</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投射到景物或人物的神态上</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徐徐地甚至一字一顿地道出</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更足以让感情宣泄喷涌。这样的技巧平淡朴实</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却于慢中得快</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于朴拙中见隽美</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于平静处起波澜。如对回忆中的曾祖母的刻画采用这样的</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慢镜头</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头一点一点</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嘴一张一张</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看样子就要弯下腰来</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同这小小的生命对话了。</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在这</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一点</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一张</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中</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垂暮老人有多少话语要吐露</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有多少心语要倾诉</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我们虽然听不到</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却可以感受得到</a:t>
            </a:r>
            <a:r>
              <a:rPr lang="en-US" altLang="zh-CN">
                <a:latin typeface="微软雅黑" panose="020B0503020204020204" charset="-122"/>
                <a:ea typeface="微软雅黑" panose="020B0503020204020204" charset="-122"/>
                <a:cs typeface="微软雅黑" panose="020B0503020204020204" charset="-122"/>
              </a:rPr>
              <a:t>!</a:t>
            </a:r>
            <a:endParaRPr lang="en-US" altLang="zh-CN">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b="1">
                <a:latin typeface="微软雅黑" panose="020B0503020204020204" charset="-122"/>
                <a:ea typeface="微软雅黑" panose="020B0503020204020204" charset="-122"/>
                <a:cs typeface="微软雅黑" panose="020B0503020204020204" charset="-122"/>
              </a:rPr>
              <a:t>技法</a:t>
            </a:r>
            <a:r>
              <a:rPr lang="en-US" altLang="zh-CN" b="1">
                <a:latin typeface="微软雅黑" panose="020B0503020204020204" charset="-122"/>
                <a:ea typeface="微软雅黑" panose="020B0503020204020204" charset="-122"/>
                <a:cs typeface="微软雅黑" panose="020B0503020204020204" charset="-122"/>
              </a:rPr>
              <a:t>3：</a:t>
            </a:r>
            <a:r>
              <a:rPr lang="zh-CN" altLang="en-US" b="1">
                <a:latin typeface="微软雅黑" panose="020B0503020204020204" charset="-122"/>
                <a:ea typeface="微软雅黑" panose="020B0503020204020204" charset="-122"/>
                <a:cs typeface="微软雅黑" panose="020B0503020204020204" charset="-122"/>
              </a:rPr>
              <a:t>运用重叠镜头</a:t>
            </a:r>
            <a:r>
              <a:rPr lang="en-US" altLang="zh-CN" b="1">
                <a:latin typeface="微软雅黑" panose="020B0503020204020204" charset="-122"/>
                <a:ea typeface="微软雅黑" panose="020B0503020204020204" charset="-122"/>
                <a:cs typeface="微软雅黑" panose="020B0503020204020204" charset="-122"/>
              </a:rPr>
              <a:t>，</a:t>
            </a:r>
            <a:r>
              <a:rPr lang="zh-CN" altLang="en-US" b="1">
                <a:latin typeface="微软雅黑" panose="020B0503020204020204" charset="-122"/>
                <a:ea typeface="微软雅黑" panose="020B0503020204020204" charset="-122"/>
                <a:cs typeface="微软雅黑" panose="020B0503020204020204" charset="-122"/>
              </a:rPr>
              <a:t>强化细节。</a:t>
            </a:r>
            <a:endParaRPr lang="zh-CN" altLang="en-US" b="1">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让同一细节在文章中反复出现</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便可于其中熔铸强烈的感情</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还可鲜明地表达某种观点。一唱三叹</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且文且咏</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特别适合用来表达某种感怀之情。如对回忆中的曾祖母的刻画多次用到</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一张一合</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这一细节</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为什么要</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一张一合</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一张一合</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的背后蕴含着什么</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这种细节的反复能引起读者深深的思索。</a:t>
            </a:r>
            <a:endParaRPr lang="zh-CN" altLang="en-US">
              <a:latin typeface="微软雅黑" panose="020B0503020204020204" charset="-122"/>
              <a:ea typeface="微软雅黑" panose="020B0503020204020204" charset="-122"/>
              <a:cs typeface="微软雅黑" panose="020B0503020204020204" charset="-122"/>
            </a:endParaRPr>
          </a:p>
        </p:txBody>
      </p:sp>
    </p:spTree>
    <p:custDataLst>
      <p:tags r:id="rId2"/>
    </p:custData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4" name="圆角矩形 3"/>
          <p:cNvSpPr/>
          <p:nvPr/>
        </p:nvSpPr>
        <p:spPr>
          <a:xfrm>
            <a:off x="545465" y="338455"/>
            <a:ext cx="1788795" cy="548640"/>
          </a:xfrm>
          <a:prstGeom prst="roundRect">
            <a:avLst>
              <a:gd name="adj" fmla="val 50000"/>
            </a:avLst>
          </a:prstGeom>
          <a:solidFill>
            <a:srgbClr val="E73279"/>
          </a:solidFill>
        </p:spPr>
        <p:style>
          <a:lnRef idx="3">
            <a:schemeClr val="accent1"/>
          </a:lnRef>
          <a:fillRef idx="0">
            <a:srgbClr val="FFFFFF"/>
          </a:fillRef>
          <a:effectRef idx="0">
            <a:srgbClr val="FFFFFF"/>
          </a:effectRef>
          <a:fontRef idx="minor">
            <a:schemeClr val="tx1"/>
          </a:fontRef>
        </p:style>
        <p:txBody>
          <a:bodyPr rtlCol="0" anchor="ctr"/>
          <a:p>
            <a:pPr lvl="0" algn="dist">
              <a:lnSpc>
                <a:spcPct val="100000"/>
              </a:lnSpc>
            </a:pPr>
            <a:r>
              <a:rPr lang="zh-CN" altLang="en-US" sz="2000" b="1">
                <a:solidFill>
                  <a:schemeClr val="bg1"/>
                </a:solidFill>
              </a:rPr>
              <a:t>写作指导</a:t>
            </a:r>
            <a:endParaRPr lang="zh-CN" altLang="en-US" sz="2000" b="1">
              <a:solidFill>
                <a:schemeClr val="bg1"/>
              </a:solidFill>
            </a:endParaRPr>
          </a:p>
        </p:txBody>
      </p:sp>
      <p:sp>
        <p:nvSpPr>
          <p:cNvPr id="6" name="文本框 5"/>
          <p:cNvSpPr txBox="1"/>
          <p:nvPr/>
        </p:nvSpPr>
        <p:spPr>
          <a:xfrm>
            <a:off x="1080135" y="2108835"/>
            <a:ext cx="10031095" cy="3488690"/>
          </a:xfrm>
          <a:prstGeom prst="rect">
            <a:avLst/>
          </a:prstGeom>
          <a:noFill/>
        </p:spPr>
        <p:txBody>
          <a:bodyPr wrap="square" rtlCol="0">
            <a:noAutofit/>
          </a:bodyPr>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纵观读过的文章</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最打动我们的往往是看似平常却让人心灵震颤的真情。要让人物具备</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生命力</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制胜法宝就是一个</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真</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字</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描写外貌特征实现的是人物存在之真</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选取寻常小事中的典型事例突出的是事件发生之真</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细节描写是感受人物内心灵魂之真。而要真正打动人</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还需在写作过程中深挖人物背后的至诚真情</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找到事件中的</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感动点</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唤起读者的情感共鸣</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升华文章的情感内涵。</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写作之道</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唯真不破。从平凡人生中挖掘打动人心的真情</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并通过细节描写呈现出来</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让读者也能感知</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情</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的存在</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感其真而悟其情</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作文就成功了。</a:t>
            </a:r>
            <a:endParaRPr lang="zh-CN" altLang="en-US">
              <a:latin typeface="微软雅黑" panose="020B0503020204020204" charset="-122"/>
              <a:ea typeface="微软雅黑" panose="020B0503020204020204" charset="-122"/>
              <a:cs typeface="微软雅黑" panose="020B0503020204020204" charset="-122"/>
            </a:endParaRPr>
          </a:p>
        </p:txBody>
      </p:sp>
      <p:pic>
        <p:nvPicPr>
          <p:cNvPr id="2" name="图片 1" descr="91bddb3a652467b4f5e063e54735d67a"/>
          <p:cNvPicPr>
            <a:picLocks noChangeAspect="1"/>
          </p:cNvPicPr>
          <p:nvPr/>
        </p:nvPicPr>
        <p:blipFill>
          <a:blip r:embed="rId2"/>
          <a:stretch>
            <a:fillRect/>
          </a:stretch>
        </p:blipFill>
        <p:spPr>
          <a:xfrm>
            <a:off x="1080135" y="1532255"/>
            <a:ext cx="9911080" cy="576580"/>
          </a:xfrm>
          <a:prstGeom prst="rect">
            <a:avLst/>
          </a:prstGeom>
        </p:spPr>
      </p:pic>
    </p:spTree>
    <p:custDataLst>
      <p:tags r:id="rId3"/>
    </p:custDataLst>
  </p:cSld>
  <p:clrMapOvr>
    <a:masterClrMapping/>
  </p:clrMapOvr>
  <p:timing>
    <p:tnLst>
      <p:par>
        <p:cTn id="1" dur="indefinite" restart="never" nodeType="tmRoot"/>
      </p:par>
    </p:tnLst>
  </p:timing>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2.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63.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64.xml><?xml version="1.0" encoding="utf-8"?>
<p:tagLst xmlns:p="http://schemas.openxmlformats.org/presentationml/2006/main">
  <p:tag name="KSO_WM_BEAUTIFY_FLAG" val="#wm#"/>
  <p:tag name="KSO_WM_TEMPLATE_CATEGORY" val="custom"/>
  <p:tag name="KSO_WM_TEMPLATE_INDEX" val="20205081"/>
</p:tagLst>
</file>

<file path=ppt/tags/tag65.xml><?xml version="1.0" encoding="utf-8"?>
<p:tagLst xmlns:p="http://schemas.openxmlformats.org/presentationml/2006/main">
  <p:tag name="KSO_WM_BEAUTIFY_FLAG" val="#wm#"/>
  <p:tag name="KSO_WM_TEMPLATE_CATEGORY" val="custom"/>
  <p:tag name="KSO_WM_TEMPLATE_INDEX" val="20205081"/>
</p:tagLst>
</file>

<file path=ppt/tags/tag66.xml><?xml version="1.0" encoding="utf-8"?>
<p:tagLst xmlns:p="http://schemas.openxmlformats.org/presentationml/2006/main">
  <p:tag name="KSO_WM_BEAUTIFY_FLAG" val="#wm#"/>
  <p:tag name="KSO_WM_TEMPLATE_CATEGORY" val="custom"/>
  <p:tag name="KSO_WM_TEMPLATE_INDEX" val="20205081"/>
</p:tagLst>
</file>

<file path=ppt/tags/tag67.xml><?xml version="1.0" encoding="utf-8"?>
<p:tagLst xmlns:p="http://schemas.openxmlformats.org/presentationml/2006/main">
  <p:tag name="KSO_WM_BEAUTIFY_FLAG" val="#wm#"/>
  <p:tag name="KSO_WM_TEMPLATE_CATEGORY" val="custom"/>
  <p:tag name="KSO_WM_TEMPLATE_INDEX" val="20205081"/>
</p:tagLst>
</file>

<file path=ppt/tags/tag68.xml><?xml version="1.0" encoding="utf-8"?>
<p:tagLst xmlns:p="http://schemas.openxmlformats.org/presentationml/2006/main">
  <p:tag name="KSO_WM_BEAUTIFY_FLAG" val="#wm#"/>
  <p:tag name="KSO_WM_TEMPLATE_CATEGORY" val="custom"/>
  <p:tag name="KSO_WM_TEMPLATE_INDEX" val="20205081"/>
</p:tagLst>
</file>

<file path=ppt/tags/tag69.xml><?xml version="1.0" encoding="utf-8"?>
<p:tagLst xmlns:p="http://schemas.openxmlformats.org/presentationml/2006/main">
  <p:tag name="KSO_WM_BEAUTIFY_FLAG" val="#wm#"/>
  <p:tag name="KSO_WM_TEMPLATE_CATEGORY" val="custom"/>
  <p:tag name="KSO_WM_TEMPLATE_INDEX" val="20205081"/>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0.xml><?xml version="1.0" encoding="utf-8"?>
<p:tagLst xmlns:p="http://schemas.openxmlformats.org/presentationml/2006/main">
  <p:tag name="KSO_WM_BEAUTIFY_FLAG" val="#wm#"/>
  <p:tag name="KSO_WM_TEMPLATE_CATEGORY" val="custom"/>
  <p:tag name="KSO_WM_TEMPLATE_INDEX" val="20205081"/>
</p:tagLst>
</file>

<file path=ppt/tags/tag71.xml><?xml version="1.0" encoding="utf-8"?>
<p:tagLst xmlns:p="http://schemas.openxmlformats.org/presentationml/2006/main">
  <p:tag name="KSO_WM_BEAUTIFY_FLAG" val="#wm#"/>
  <p:tag name="KSO_WM_TEMPLATE_CATEGORY" val="custom"/>
  <p:tag name="KSO_WM_TEMPLATE_INDEX" val="20205081"/>
</p:tagLst>
</file>

<file path=ppt/tags/tag72.xml><?xml version="1.0" encoding="utf-8"?>
<p:tagLst xmlns:p="http://schemas.openxmlformats.org/presentationml/2006/main">
  <p:tag name="KSO_WM_BEAUTIFY_FLAG" val="#wm#"/>
  <p:tag name="KSO_WM_TEMPLATE_CATEGORY" val="custom"/>
  <p:tag name="KSO_WM_TEMPLATE_INDEX" val="20205081"/>
</p:tagLst>
</file>

<file path=ppt/tags/tag73.xml><?xml version="1.0" encoding="utf-8"?>
<p:tagLst xmlns:p="http://schemas.openxmlformats.org/presentationml/2006/main">
  <p:tag name="KSO_WM_BEAUTIFY_FLAG" val="#wm#"/>
  <p:tag name="KSO_WM_TEMPLATE_CATEGORY" val="custom"/>
  <p:tag name="KSO_WM_TEMPLATE_INDEX" val="20205081"/>
</p:tagLst>
</file>

<file path=ppt/tags/tag74.xml><?xml version="1.0" encoding="utf-8"?>
<p:tagLst xmlns:p="http://schemas.openxmlformats.org/presentationml/2006/main">
  <p:tag name="KSO_WM_BEAUTIFY_FLAG" val="#wm#"/>
  <p:tag name="KSO_WM_TEMPLATE_CATEGORY" val="custom"/>
  <p:tag name="KSO_WM_TEMPLATE_INDEX" val="20205081"/>
</p:tagLst>
</file>

<file path=ppt/tags/tag75.xml><?xml version="1.0" encoding="utf-8"?>
<p:tagLst xmlns:p="http://schemas.openxmlformats.org/presentationml/2006/main">
  <p:tag name="KSO_WM_BEAUTIFY_FLAG" val="#wm#"/>
  <p:tag name="KSO_WM_TEMPLATE_CATEGORY" val="custom"/>
  <p:tag name="KSO_WM_TEMPLATE_INDEX" val="20205081"/>
</p:tagLst>
</file>

<file path=ppt/tags/tag76.xml><?xml version="1.0" encoding="utf-8"?>
<p:tagLst xmlns:p="http://schemas.openxmlformats.org/presentationml/2006/main">
  <p:tag name="commondata" val="eyJoZGlkIjoiMDkxZjZiMGUxZjVhNWRlODlmODBiNjlkN2UzMjcxZDEifQ=="/>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heme/theme1.xml><?xml version="1.0" encoding="utf-8"?>
<a:theme xmlns:a="http://schemas.openxmlformats.org/drawingml/2006/main" name="WPS">
  <a:themeElements>
    <a:clrScheme name="WPS">
      <a:dk1>
        <a:sysClr val="windowText" lastClr="000000"/>
      </a:dk1>
      <a:lt1>
        <a:sysClr val="window" lastClr="FFFFFF"/>
      </a:lt1>
      <a:dk2>
        <a:srgbClr val="44546A"/>
      </a:dk2>
      <a:lt2>
        <a:srgbClr val="E7E6E6"/>
      </a:lt2>
      <a:accent1>
        <a:srgbClr val="4874CB"/>
      </a:accent1>
      <a:accent2>
        <a:srgbClr val="EE822F"/>
      </a:accent2>
      <a:accent3>
        <a:srgbClr val="F2BA02"/>
      </a:accent3>
      <a:accent4>
        <a:srgbClr val="75BD42"/>
      </a:accent4>
      <a:accent5>
        <a:srgbClr val="30C0B4"/>
      </a:accent5>
      <a:accent6>
        <a:srgbClr val="E54C5E"/>
      </a:accent6>
      <a:hlink>
        <a:srgbClr val="0026E5"/>
      </a:hlink>
      <a:folHlink>
        <a:srgbClr val="7E1FAD"/>
      </a:folHlink>
    </a:clrScheme>
    <a:fontScheme name="WPS">
      <a:majorFont>
        <a:latin typeface="Arial"/>
        <a:ea typeface="微软雅黑"/>
        <a:cs typeface=""/>
      </a:majorFont>
      <a:minorFont>
        <a:latin typeface="Arial"/>
        <a:ea typeface="微软雅黑"/>
        <a:cs typeface=""/>
      </a:minorFont>
    </a:fontScheme>
    <a:fmtScheme name="WPS">
      <a:fillStyleLst>
        <a:solidFill>
          <a:schemeClr val="phClr"/>
        </a:solidFill>
        <a:gradFill>
          <a:gsLst>
            <a:gs pos="0">
              <a:schemeClr val="phClr">
                <a:lumOff val="17500"/>
              </a:schemeClr>
            </a:gs>
            <a:gs pos="100000">
              <a:schemeClr val="phClr"/>
            </a:gs>
          </a:gsLst>
          <a:lin ang="2700000" scaled="0"/>
        </a:gradFill>
        <a:gradFill>
          <a:gsLst>
            <a:gs pos="0">
              <a:schemeClr val="phClr">
                <a:hueOff val="-2520000"/>
              </a:schemeClr>
            </a:gs>
            <a:gs pos="100000">
              <a:schemeClr val="phClr"/>
            </a:gs>
          </a:gsLst>
          <a:lin ang="2700000" scaled="0"/>
        </a:gradFill>
      </a:fillStyleLst>
      <a:lnStyleLst>
        <a:ln w="12700" cap="flat" cmpd="sng" algn="ctr">
          <a:solidFill>
            <a:schemeClr val="phClr"/>
          </a:solidFill>
          <a:prstDash val="solid"/>
          <a:miter lim="800000"/>
        </a:ln>
        <a:ln w="12700" cap="flat" cmpd="sng" algn="ctr">
          <a:solidFill>
            <a:schemeClr val="phClr"/>
          </a:solidFill>
          <a:prstDash val="solid"/>
          <a:miter lim="800000"/>
        </a:ln>
        <a:ln w="12700" cap="flat" cmpd="sng" algn="ctr">
          <a:gradFill>
            <a:gsLst>
              <a:gs pos="0">
                <a:schemeClr val="phClr">
                  <a:hueOff val="-4200000"/>
                </a:schemeClr>
              </a:gs>
              <a:gs pos="100000">
                <a:schemeClr val="phClr"/>
              </a:gs>
            </a:gsLst>
            <a:lin ang="2700000" scaled="1"/>
          </a:gradFill>
          <a:prstDash val="solid"/>
          <a:miter lim="800000"/>
        </a:ln>
      </a:lnStyleLst>
      <a:effectStyleLst>
        <a:effectStyle>
          <a:effectLst>
            <a:outerShdw blurRad="101600" dist="50800" dir="5400000" algn="ctr" rotWithShape="0">
              <a:schemeClr val="phClr">
                <a:alpha val="60000"/>
              </a:schemeClr>
            </a:outerShdw>
          </a:effectLst>
        </a:effectStyle>
        <a:effectStyle>
          <a:effectLst>
            <a:reflection stA="50000" endA="300" endPos="40000" dist="25400" dir="5400000" sy="-100000" algn="bl" rotWithShape="0"/>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3225</Words>
  <Application>WPS 演示</Application>
  <PresentationFormat>宽屏</PresentationFormat>
  <Paragraphs>72</Paragraphs>
  <Slides>13</Slides>
  <Notes>4</Notes>
  <HiddenSlides>0</HiddenSlides>
  <MMClips>0</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13</vt:i4>
      </vt:variant>
    </vt:vector>
  </HeadingPairs>
  <TitlesOfParts>
    <vt:vector size="24" baseType="lpstr">
      <vt:lpstr>Arial</vt:lpstr>
      <vt:lpstr>宋体</vt:lpstr>
      <vt:lpstr>Wingdings</vt:lpstr>
      <vt:lpstr>Wingdings</vt:lpstr>
      <vt:lpstr>黑体</vt:lpstr>
      <vt:lpstr>微软雅黑</vt:lpstr>
      <vt:lpstr>隶书</vt:lpstr>
      <vt:lpstr>楷体</vt:lpstr>
      <vt:lpstr>Arial Unicode MS</vt:lpstr>
      <vt:lpstr>Calibri</vt:lpstr>
      <vt:lpstr>WPS</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空白演示</dc:title>
  <dc:creator/>
  <cp:lastModifiedBy>zw</cp:lastModifiedBy>
  <cp:revision>192</cp:revision>
  <dcterms:created xsi:type="dcterms:W3CDTF">2019-06-19T02:08:00Z</dcterms:created>
  <dcterms:modified xsi:type="dcterms:W3CDTF">2025-05-27T00:26:34Z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2052-12.1.0.21171</vt:lpwstr>
  </property>
  <property fmtid="{D5CDD505-2E9C-101B-9397-08002B2CF9AE}" pid="3" name="ICV">
    <vt:lpwstr>EDF45910191D4D9795457E3838C2340B_13</vt:lpwstr>
  </property>
</Properties>
</file>