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256" r:id="rId3"/>
    <p:sldId id="266" r:id="rId4"/>
    <p:sldId id="267" r:id="rId5"/>
    <p:sldId id="268" r:id="rId6"/>
    <p:sldId id="291" r:id="rId7"/>
    <p:sldId id="287" r:id="rId8"/>
    <p:sldId id="274" r:id="rId9"/>
    <p:sldId id="290" r:id="rId10"/>
    <p:sldId id="278" r:id="rId11"/>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75.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165985" y="3044825"/>
            <a:ext cx="7860665" cy="768350"/>
          </a:xfrm>
          <a:prstGeom prst="rect">
            <a:avLst/>
          </a:prstGeom>
          <a:noFill/>
        </p:spPr>
        <p:txBody>
          <a:bodyPr wrap="square" rtlCol="0">
            <a:spAutoFit/>
          </a:bodyPr>
          <a:p>
            <a:pPr algn="ctr"/>
            <a:r>
              <a:rPr lang="en-US" altLang="zh-CN" sz="4400" b="1">
                <a:solidFill>
                  <a:schemeClr val="bg1"/>
                </a:solidFill>
                <a:effectLst/>
              </a:rPr>
              <a:t> “</a:t>
            </a:r>
            <a:r>
              <a:rPr lang="zh-CN" altLang="en-US" sz="4400" b="1">
                <a:solidFill>
                  <a:schemeClr val="bg1"/>
                </a:solidFill>
                <a:effectLst/>
              </a:rPr>
              <a:t>六角度</a:t>
            </a:r>
            <a:r>
              <a:rPr lang="en-US" altLang="zh-CN" sz="4400" b="1">
                <a:solidFill>
                  <a:schemeClr val="bg1"/>
                </a:solidFill>
                <a:effectLst/>
              </a:rPr>
              <a:t>”</a:t>
            </a:r>
            <a:r>
              <a:rPr lang="zh-CN" altLang="en-US" sz="4400" b="1">
                <a:solidFill>
                  <a:schemeClr val="bg1"/>
                </a:solidFill>
                <a:effectLst/>
              </a:rPr>
              <a:t>快攻古诗语言特色题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古诗的语言特色指区别于其他诗的语言方面的个性特点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既包括语言风格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也包括用词、句式、语体等方面的特点。其中语言风格是指诗人在长期的创作实践中逐渐形成的独特的语言艺术形式</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是诗人的个人气质、美学观念在作品中的凝结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是具有恒定性的、区别于其他诗人的艺术特色。不同的诗人、同一诗人的不同作品往往表现出不同的风格。如杨万里的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诚斋体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的语言就有着通俗浅白、风趣活泼的鲜明特点。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赏析诗歌的语言风格类题型不是揣摩个别字词运用的技巧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而是要品味整首诗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表现出来的语言风格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即语言风格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特色</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是就诗歌整体而言的。常见错误是从语言的使用上炼词、炼字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阐述字词运用的巧妙之处。在赏析一首古代诗歌时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应如何定位其语言风格并对其进行赏析呢</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这首诗</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词</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的语言有什么特点</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请赏析这首诗的语言风格。</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3. </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在评论本诗的语言时说</a:t>
            </a:r>
            <a:r>
              <a:rPr lang="en-US" altLang="zh-CN"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请结合诗句作简要阐释。</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[2022</a:t>
            </a:r>
            <a:r>
              <a:rPr lang="zh-CN" altLang="en-US">
                <a:latin typeface="微软雅黑" panose="020B0503020204020204" charset="-122"/>
                <a:ea typeface="微软雅黑" panose="020B0503020204020204" charset="-122"/>
                <a:cs typeface="微软雅黑" panose="020B0503020204020204" charset="-122"/>
              </a:rPr>
              <a:t>上海卷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以下对本诗风格评价贴切的一项是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[2021</a:t>
            </a:r>
            <a:r>
              <a:rPr lang="zh-CN" altLang="en-US">
                <a:latin typeface="微软雅黑" panose="020B0503020204020204" charset="-122"/>
                <a:ea typeface="微软雅黑" panose="020B0503020204020204" charset="-122"/>
                <a:cs typeface="微软雅黑" panose="020B0503020204020204" charset="-122"/>
              </a:rPr>
              <a:t>全国乙卷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这首词的语言特色鲜明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请简要分析。</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5" name="文本框 4"/>
          <p:cNvSpPr txBox="1"/>
          <p:nvPr/>
        </p:nvSpPr>
        <p:spPr>
          <a:xfrm>
            <a:off x="930275" y="1142365"/>
            <a:ext cx="10031095" cy="426085"/>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sym typeface="+mn-ea"/>
              </a:rPr>
              <a:t>九种常见语言风格</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763905" y="1699895"/>
          <a:ext cx="10880725" cy="4306570"/>
        </p:xfrm>
        <a:graphic>
          <a:graphicData uri="http://schemas.openxmlformats.org/drawingml/2006/table">
            <a:tbl>
              <a:tblPr/>
              <a:tblGrid>
                <a:gridCol w="889635"/>
                <a:gridCol w="5403215"/>
                <a:gridCol w="4587875"/>
              </a:tblGrid>
              <a:tr h="349250">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类</a:t>
                      </a:r>
                      <a:r>
                        <a:rPr lang="zh-CN" sz="1400">
                          <a:solidFill>
                            <a:srgbClr val="000000"/>
                          </a:solidFill>
                          <a:latin typeface="方正书宋_GBK"/>
                          <a:ea typeface="方正书宋_GBK"/>
                        </a:rPr>
                        <a:t>　</a:t>
                      </a:r>
                      <a:r>
                        <a:rPr lang="zh-CN" sz="1400">
                          <a:solidFill>
                            <a:srgbClr val="000000"/>
                          </a:solidFill>
                          <a:latin typeface="方正黑体_GBK"/>
                          <a:ea typeface="方正黑体_GBK"/>
                        </a:rPr>
                        <a:t>型</a:t>
                      </a:r>
                      <a:endParaRPr lang="zh-CN" sz="1400">
                        <a:solidFill>
                          <a:srgbClr val="000000"/>
                        </a:solidFill>
                        <a:latin typeface="方正黑体_GBK"/>
                        <a:ea typeface="方正黑体_GBK"/>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释</a:t>
                      </a:r>
                      <a:r>
                        <a:rPr lang="zh-CN" sz="1400">
                          <a:solidFill>
                            <a:srgbClr val="000000"/>
                          </a:solidFill>
                          <a:latin typeface="方正书宋_GBK"/>
                          <a:ea typeface="方正书宋_GBK"/>
                        </a:rPr>
                        <a:t>　</a:t>
                      </a:r>
                      <a:r>
                        <a:rPr lang="zh-CN" sz="1400">
                          <a:solidFill>
                            <a:srgbClr val="000000"/>
                          </a:solidFill>
                          <a:latin typeface="方正黑体_GBK"/>
                          <a:ea typeface="方正黑体_GBK"/>
                        </a:rPr>
                        <a:t>义</a:t>
                      </a:r>
                      <a:endParaRPr lang="zh-CN" sz="1400">
                        <a:solidFill>
                          <a:srgbClr val="000000"/>
                        </a:solidFill>
                        <a:latin typeface="方正黑体_GBK"/>
                        <a:ea typeface="方正黑体_GBK"/>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示</a:t>
                      </a:r>
                      <a:r>
                        <a:rPr lang="zh-CN" sz="1400">
                          <a:solidFill>
                            <a:srgbClr val="000000"/>
                          </a:solidFill>
                          <a:latin typeface="方正书宋_GBK"/>
                          <a:ea typeface="方正书宋_GBK"/>
                        </a:rPr>
                        <a:t>　</a:t>
                      </a:r>
                      <a:r>
                        <a:rPr lang="zh-CN" sz="1400">
                          <a:solidFill>
                            <a:srgbClr val="000000"/>
                          </a:solidFill>
                          <a:latin typeface="方正黑体_GBK"/>
                          <a:ea typeface="方正黑体_GBK"/>
                        </a:rPr>
                        <a:t>例</a:t>
                      </a:r>
                      <a:endParaRPr lang="zh-CN" sz="1400">
                        <a:solidFill>
                          <a:srgbClr val="000000"/>
                        </a:solidFill>
                        <a:latin typeface="方正黑体_GBK"/>
                        <a:ea typeface="方正黑体_GBK"/>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565150">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平实质朴</a:t>
                      </a:r>
                      <a:endParaRPr lang="zh-CN" sz="1400">
                        <a:solidFill>
                          <a:srgbClr val="000000"/>
                        </a:solidFill>
                        <a:latin typeface="方正黑体_GBK"/>
                        <a:ea typeface="方正黑体_GBK"/>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语言力求平淡</a:t>
                      </a:r>
                      <a:r>
                        <a:rPr lang="en-US" altLang="zh-CN" sz="1400">
                          <a:solidFill>
                            <a:srgbClr val="000000"/>
                          </a:solidFill>
                          <a:latin typeface="+mn-ea"/>
                        </a:rPr>
                        <a:t>，</a:t>
                      </a:r>
                      <a:r>
                        <a:rPr lang="zh-CN" sz="1400">
                          <a:solidFill>
                            <a:srgbClr val="000000"/>
                          </a:solidFill>
                          <a:latin typeface="+mn-ea"/>
                        </a:rPr>
                        <a:t>或用白描</a:t>
                      </a:r>
                      <a:r>
                        <a:rPr lang="en-US" altLang="zh-CN" sz="1400">
                          <a:solidFill>
                            <a:srgbClr val="000000"/>
                          </a:solidFill>
                          <a:latin typeface="+mn-ea"/>
                        </a:rPr>
                        <a:t>，</a:t>
                      </a:r>
                      <a:r>
                        <a:rPr lang="zh-CN" sz="1400">
                          <a:solidFill>
                            <a:srgbClr val="000000"/>
                          </a:solidFill>
                          <a:latin typeface="+mn-ea"/>
                        </a:rPr>
                        <a:t>不加修饰</a:t>
                      </a:r>
                      <a:r>
                        <a:rPr lang="en-US" altLang="zh-CN" sz="1400">
                          <a:solidFill>
                            <a:srgbClr val="000000"/>
                          </a:solidFill>
                          <a:latin typeface="+mn-ea"/>
                        </a:rPr>
                        <a:t>，</a:t>
                      </a:r>
                      <a:r>
                        <a:rPr lang="zh-CN" sz="1400">
                          <a:solidFill>
                            <a:srgbClr val="000000"/>
                          </a:solidFill>
                          <a:latin typeface="+mn-ea"/>
                        </a:rPr>
                        <a:t>平易近人</a:t>
                      </a:r>
                      <a:r>
                        <a:rPr lang="en-US" altLang="zh-CN" sz="1400">
                          <a:solidFill>
                            <a:srgbClr val="000000"/>
                          </a:solidFill>
                          <a:latin typeface="+mn-ea"/>
                        </a:rPr>
                        <a:t>；</a:t>
                      </a:r>
                      <a:r>
                        <a:rPr lang="zh-CN" sz="1400">
                          <a:solidFill>
                            <a:srgbClr val="000000"/>
                          </a:solidFill>
                          <a:latin typeface="+mn-ea"/>
                        </a:rPr>
                        <a:t>或用口语</a:t>
                      </a:r>
                      <a:r>
                        <a:rPr lang="en-US" altLang="zh-CN" sz="1400">
                          <a:solidFill>
                            <a:srgbClr val="000000"/>
                          </a:solidFill>
                          <a:latin typeface="+mn-ea"/>
                        </a:rPr>
                        <a:t>，</a:t>
                      </a:r>
                      <a:r>
                        <a:rPr lang="zh-CN" sz="1400">
                          <a:solidFill>
                            <a:srgbClr val="000000"/>
                          </a:solidFill>
                          <a:latin typeface="+mn-ea"/>
                        </a:rPr>
                        <a:t>情真意切</a:t>
                      </a:r>
                      <a:r>
                        <a:rPr lang="en-US" altLang="zh-CN" sz="1400">
                          <a:solidFill>
                            <a:srgbClr val="000000"/>
                          </a:solidFill>
                          <a:latin typeface="+mn-ea"/>
                        </a:rPr>
                        <a:t>；</a:t>
                      </a:r>
                      <a:r>
                        <a:rPr lang="zh-CN" sz="1400">
                          <a:solidFill>
                            <a:srgbClr val="000000"/>
                          </a:solidFill>
                          <a:latin typeface="+mn-ea"/>
                        </a:rPr>
                        <a:t>或朴素自然</a:t>
                      </a:r>
                      <a:r>
                        <a:rPr lang="en-US" altLang="zh-CN" sz="1400">
                          <a:solidFill>
                            <a:srgbClr val="000000"/>
                          </a:solidFill>
                          <a:latin typeface="+mn-ea"/>
                        </a:rPr>
                        <a:t>，</a:t>
                      </a:r>
                      <a:r>
                        <a:rPr lang="zh-CN" sz="1400">
                          <a:solidFill>
                            <a:srgbClr val="000000"/>
                          </a:solidFill>
                          <a:latin typeface="+mn-ea"/>
                        </a:rPr>
                        <a:t>宛如民歌</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a:t>
                      </a:r>
                      <a:r>
                        <a:rPr lang="zh-CN" sz="1400">
                          <a:solidFill>
                            <a:srgbClr val="000000"/>
                          </a:solidFill>
                          <a:latin typeface="+mn-ea"/>
                          <a:cs typeface="+mn-ea"/>
                        </a:rPr>
                        <a:t>采菊东篱下</a:t>
                      </a:r>
                      <a:r>
                        <a:rPr lang="en-US" altLang="zh-CN" sz="1400">
                          <a:solidFill>
                            <a:srgbClr val="000000"/>
                          </a:solidFill>
                          <a:latin typeface="+mn-ea"/>
                          <a:cs typeface="+mn-ea"/>
                        </a:rPr>
                        <a:t>，</a:t>
                      </a:r>
                      <a:r>
                        <a:rPr lang="zh-CN" sz="1400">
                          <a:solidFill>
                            <a:srgbClr val="000000"/>
                          </a:solidFill>
                          <a:latin typeface="+mn-ea"/>
                          <a:cs typeface="+mn-ea"/>
                        </a:rPr>
                        <a:t>悠然见南山。山气日夕佳</a:t>
                      </a:r>
                      <a:r>
                        <a:rPr lang="en-US" altLang="zh-CN" sz="1400">
                          <a:solidFill>
                            <a:srgbClr val="000000"/>
                          </a:solidFill>
                          <a:latin typeface="+mn-ea"/>
                          <a:cs typeface="+mn-ea"/>
                        </a:rPr>
                        <a:t>，</a:t>
                      </a:r>
                      <a:r>
                        <a:rPr lang="zh-CN" sz="1400">
                          <a:solidFill>
                            <a:srgbClr val="000000"/>
                          </a:solidFill>
                          <a:latin typeface="+mn-ea"/>
                          <a:cs typeface="+mn-ea"/>
                        </a:rPr>
                        <a:t>飞鸟相与还。</a:t>
                      </a:r>
                      <a:r>
                        <a:rPr lang="zh-CN" altLang="en-US" sz="1400">
                          <a:solidFill>
                            <a:srgbClr val="000000"/>
                          </a:solidFill>
                          <a:latin typeface="+mn-ea"/>
                          <a:cs typeface="+mn-ea"/>
                        </a:rPr>
                        <a:t>”</a:t>
                      </a:r>
                      <a:r>
                        <a:rPr lang="zh-CN" sz="1400">
                          <a:solidFill>
                            <a:srgbClr val="000000"/>
                          </a:solidFill>
                          <a:latin typeface="+mn-ea"/>
                          <a:cs typeface="+mn-ea"/>
                        </a:rPr>
                        <a:t>平淡之中蕴含着诗人超脱尘世、悠然自得的情趣</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989330">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清新明丽</a:t>
                      </a:r>
                      <a:endParaRPr lang="zh-CN" sz="1400">
                        <a:solidFill>
                          <a:srgbClr val="000000"/>
                        </a:solidFill>
                        <a:latin typeface="方正黑体_GBK"/>
                        <a:ea typeface="方正黑体_GBK"/>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具有此种语言风格的诗歌常为写景诗</a:t>
                      </a:r>
                      <a:r>
                        <a:rPr lang="en-US" altLang="zh-CN" sz="1400">
                          <a:solidFill>
                            <a:srgbClr val="000000"/>
                          </a:solidFill>
                          <a:latin typeface="+mn-ea"/>
                        </a:rPr>
                        <a:t>，</a:t>
                      </a:r>
                      <a:r>
                        <a:rPr lang="zh-CN" sz="1400">
                          <a:solidFill>
                            <a:srgbClr val="000000"/>
                          </a:solidFill>
                          <a:latin typeface="+mn-ea"/>
                        </a:rPr>
                        <a:t>诗中景物优美</a:t>
                      </a:r>
                      <a:r>
                        <a:rPr lang="en-US" altLang="zh-CN" sz="1400">
                          <a:solidFill>
                            <a:srgbClr val="000000"/>
                          </a:solidFill>
                          <a:latin typeface="+mn-ea"/>
                        </a:rPr>
                        <a:t>，</a:t>
                      </a:r>
                      <a:r>
                        <a:rPr lang="zh-CN" sz="1400">
                          <a:solidFill>
                            <a:srgbClr val="000000"/>
                          </a:solidFill>
                          <a:latin typeface="+mn-ea"/>
                        </a:rPr>
                        <a:t>色彩明丽。多用比喻或拟人的手法</a:t>
                      </a:r>
                      <a:r>
                        <a:rPr lang="en-US" altLang="zh-CN" sz="1400">
                          <a:solidFill>
                            <a:srgbClr val="000000"/>
                          </a:solidFill>
                          <a:latin typeface="+mn-ea"/>
                        </a:rPr>
                        <a:t>；</a:t>
                      </a:r>
                      <a:r>
                        <a:rPr lang="zh-CN" sz="1400">
                          <a:solidFill>
                            <a:srgbClr val="000000"/>
                          </a:solidFill>
                          <a:latin typeface="+mn-ea"/>
                        </a:rPr>
                        <a:t>景物描写或动静结合</a:t>
                      </a:r>
                      <a:r>
                        <a:rPr lang="en-US" altLang="zh-CN" sz="1400">
                          <a:solidFill>
                            <a:srgbClr val="000000"/>
                          </a:solidFill>
                          <a:latin typeface="+mn-ea"/>
                        </a:rPr>
                        <a:t>，</a:t>
                      </a:r>
                      <a:r>
                        <a:rPr lang="zh-CN" sz="1400">
                          <a:solidFill>
                            <a:srgbClr val="000000"/>
                          </a:solidFill>
                          <a:latin typeface="+mn-ea"/>
                        </a:rPr>
                        <a:t>或视听结合</a:t>
                      </a:r>
                      <a:r>
                        <a:rPr lang="en-US" altLang="zh-CN" sz="1400">
                          <a:solidFill>
                            <a:srgbClr val="000000"/>
                          </a:solidFill>
                          <a:latin typeface="+mn-ea"/>
                        </a:rPr>
                        <a:t>，</a:t>
                      </a:r>
                      <a:r>
                        <a:rPr lang="zh-CN" sz="1400">
                          <a:solidFill>
                            <a:srgbClr val="000000"/>
                          </a:solidFill>
                          <a:latin typeface="+mn-ea"/>
                        </a:rPr>
                        <a:t>表达创作者怡然自得的感情</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a:t>
                      </a:r>
                      <a:r>
                        <a:rPr lang="zh-CN" sz="1400">
                          <a:solidFill>
                            <a:srgbClr val="000000"/>
                          </a:solidFill>
                          <a:latin typeface="+mn-ea"/>
                          <a:cs typeface="+mn-ea"/>
                        </a:rPr>
                        <a:t>小荷才露尖尖角</a:t>
                      </a:r>
                      <a:r>
                        <a:rPr lang="en-US" altLang="zh-CN" sz="1400">
                          <a:solidFill>
                            <a:srgbClr val="000000"/>
                          </a:solidFill>
                          <a:latin typeface="+mn-ea"/>
                          <a:cs typeface="+mn-ea"/>
                        </a:rPr>
                        <a:t>，</a:t>
                      </a:r>
                      <a:r>
                        <a:rPr lang="zh-CN" sz="1400">
                          <a:solidFill>
                            <a:srgbClr val="000000"/>
                          </a:solidFill>
                          <a:latin typeface="+mn-ea"/>
                          <a:cs typeface="+mn-ea"/>
                        </a:rPr>
                        <a:t>早有蜻蜓立上头。</a:t>
                      </a:r>
                      <a:r>
                        <a:rPr lang="zh-CN" altLang="en-US" sz="1400">
                          <a:solidFill>
                            <a:srgbClr val="000000"/>
                          </a:solidFill>
                          <a:latin typeface="+mn-ea"/>
                          <a:cs typeface="+mn-ea"/>
                        </a:rPr>
                        <a:t>”</a:t>
                      </a:r>
                      <a:r>
                        <a:rPr lang="zh-CN" sz="1400">
                          <a:solidFill>
                            <a:srgbClr val="000000"/>
                          </a:solidFill>
                          <a:latin typeface="+mn-ea"/>
                          <a:cs typeface="+mn-ea"/>
                        </a:rPr>
                        <a:t>这两句给人清新自然之感</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989330">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飘逸绚丽</a:t>
                      </a:r>
                      <a:endParaRPr lang="zh-CN" sz="1400">
                        <a:solidFill>
                          <a:srgbClr val="000000"/>
                        </a:solidFill>
                        <a:latin typeface="方正黑体_GBK"/>
                        <a:ea typeface="方正黑体_GBK"/>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诗歌有富丽的辞藻、绚烂的文采、奇幻的情思、缤纷的色彩</a:t>
                      </a:r>
                      <a:r>
                        <a:rPr lang="en-US" altLang="zh-CN" sz="1400">
                          <a:solidFill>
                            <a:srgbClr val="000000"/>
                          </a:solidFill>
                          <a:latin typeface="+mn-ea"/>
                        </a:rPr>
                        <a:t>，</a:t>
                      </a:r>
                      <a:r>
                        <a:rPr lang="zh-CN" sz="1400">
                          <a:solidFill>
                            <a:srgbClr val="000000"/>
                          </a:solidFill>
                          <a:latin typeface="+mn-ea"/>
                        </a:rPr>
                        <a:t>景象绮丽</a:t>
                      </a:r>
                      <a:r>
                        <a:rPr lang="en-US" altLang="zh-CN" sz="1400">
                          <a:solidFill>
                            <a:srgbClr val="000000"/>
                          </a:solidFill>
                          <a:latin typeface="+mn-ea"/>
                        </a:rPr>
                        <a:t>，</a:t>
                      </a:r>
                      <a:r>
                        <a:rPr lang="zh-CN" sz="1400">
                          <a:solidFill>
                            <a:srgbClr val="000000"/>
                          </a:solidFill>
                          <a:latin typeface="+mn-ea"/>
                        </a:rPr>
                        <a:t>变幻莫测</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a:t>
                      </a:r>
                      <a:r>
                        <a:rPr lang="zh-CN" sz="1400">
                          <a:solidFill>
                            <a:srgbClr val="000000"/>
                          </a:solidFill>
                          <a:latin typeface="+mn-ea"/>
                          <a:cs typeface="+mn-ea"/>
                        </a:rPr>
                        <a:t>日照香炉生紫烟</a:t>
                      </a:r>
                      <a:r>
                        <a:rPr lang="en-US" altLang="zh-CN" sz="1400">
                          <a:solidFill>
                            <a:srgbClr val="000000"/>
                          </a:solidFill>
                          <a:latin typeface="+mn-ea"/>
                          <a:cs typeface="+mn-ea"/>
                        </a:rPr>
                        <a:t>，</a:t>
                      </a:r>
                      <a:r>
                        <a:rPr lang="zh-CN" sz="1400">
                          <a:solidFill>
                            <a:srgbClr val="000000"/>
                          </a:solidFill>
                          <a:latin typeface="+mn-ea"/>
                          <a:cs typeface="+mn-ea"/>
                        </a:rPr>
                        <a:t>遥看瀑布挂前川。飞流直下三千尺</a:t>
                      </a:r>
                      <a:r>
                        <a:rPr lang="en-US" altLang="zh-CN" sz="1400">
                          <a:solidFill>
                            <a:srgbClr val="000000"/>
                          </a:solidFill>
                          <a:latin typeface="+mn-ea"/>
                          <a:cs typeface="+mn-ea"/>
                        </a:rPr>
                        <a:t>，</a:t>
                      </a:r>
                      <a:r>
                        <a:rPr lang="zh-CN" sz="1400">
                          <a:solidFill>
                            <a:srgbClr val="000000"/>
                          </a:solidFill>
                          <a:latin typeface="+mn-ea"/>
                          <a:cs typeface="+mn-ea"/>
                        </a:rPr>
                        <a:t>疑是银河落九天。</a:t>
                      </a:r>
                      <a:r>
                        <a:rPr lang="zh-CN" altLang="en-US" sz="1400">
                          <a:solidFill>
                            <a:srgbClr val="000000"/>
                          </a:solidFill>
                          <a:latin typeface="+mn-ea"/>
                          <a:cs typeface="+mn-ea"/>
                        </a:rPr>
                        <a:t>”</a:t>
                      </a:r>
                      <a:r>
                        <a:rPr lang="zh-CN" sz="1400">
                          <a:solidFill>
                            <a:srgbClr val="000000"/>
                          </a:solidFill>
                          <a:latin typeface="+mn-ea"/>
                          <a:cs typeface="+mn-ea"/>
                        </a:rPr>
                        <a:t>全诗景象绮丽</a:t>
                      </a:r>
                      <a:r>
                        <a:rPr lang="en-US" altLang="zh-CN" sz="1400">
                          <a:solidFill>
                            <a:srgbClr val="000000"/>
                          </a:solidFill>
                          <a:latin typeface="+mn-ea"/>
                          <a:cs typeface="+mn-ea"/>
                        </a:rPr>
                        <a:t>，</a:t>
                      </a:r>
                      <a:r>
                        <a:rPr lang="zh-CN" sz="1400">
                          <a:solidFill>
                            <a:srgbClr val="000000"/>
                          </a:solidFill>
                          <a:latin typeface="+mn-ea"/>
                          <a:cs typeface="+mn-ea"/>
                        </a:rPr>
                        <a:t>变幻莫测</a:t>
                      </a:r>
                      <a:r>
                        <a:rPr lang="en-US" altLang="zh-CN" sz="1400">
                          <a:solidFill>
                            <a:srgbClr val="000000"/>
                          </a:solidFill>
                          <a:latin typeface="+mn-ea"/>
                          <a:cs typeface="+mn-ea"/>
                        </a:rPr>
                        <a:t>，</a:t>
                      </a:r>
                      <a:r>
                        <a:rPr lang="zh-CN" sz="1400">
                          <a:solidFill>
                            <a:srgbClr val="000000"/>
                          </a:solidFill>
                          <a:latin typeface="+mn-ea"/>
                          <a:cs typeface="+mn-ea"/>
                        </a:rPr>
                        <a:t>充满了飘逸绚丽之美</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062990">
                <a:tc>
                  <a:txBody>
                    <a:bodyPr/>
                    <a:p>
                      <a:pPr indent="0" algn="ctr" fontAlgn="auto">
                        <a:lnSpc>
                          <a:spcPct val="150000"/>
                        </a:lnSpc>
                        <a:spcBef>
                          <a:spcPct val="0"/>
                        </a:spcBef>
                        <a:spcAft>
                          <a:spcPct val="0"/>
                        </a:spcAft>
                      </a:pPr>
                      <a:r>
                        <a:rPr lang="zh-CN" sz="1400">
                          <a:solidFill>
                            <a:srgbClr val="000000"/>
                          </a:solidFill>
                          <a:latin typeface="方正黑体_GBK"/>
                          <a:ea typeface="方正黑体_GBK"/>
                        </a:rPr>
                        <a:t>含蓄隽永</a:t>
                      </a:r>
                      <a:endParaRPr lang="zh-CN" sz="1400">
                        <a:solidFill>
                          <a:srgbClr val="000000"/>
                        </a:solidFill>
                        <a:latin typeface="方正黑体_GBK"/>
                        <a:ea typeface="方正黑体_GBK"/>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这种风格的诗歌或借景抒情</a:t>
                      </a:r>
                      <a:r>
                        <a:rPr lang="en-US" altLang="zh-CN" sz="1400">
                          <a:solidFill>
                            <a:srgbClr val="000000"/>
                          </a:solidFill>
                          <a:latin typeface="+mn-ea"/>
                          <a:cs typeface="+mn-ea"/>
                        </a:rPr>
                        <a:t>，</a:t>
                      </a:r>
                      <a:r>
                        <a:rPr lang="zh-CN" sz="1400">
                          <a:solidFill>
                            <a:srgbClr val="000000"/>
                          </a:solidFill>
                          <a:latin typeface="+mn-ea"/>
                          <a:cs typeface="+mn-ea"/>
                        </a:rPr>
                        <a:t>用景物的色彩与特征暗示</a:t>
                      </a:r>
                      <a:r>
                        <a:rPr lang="en-US" altLang="zh-CN" sz="1400">
                          <a:solidFill>
                            <a:srgbClr val="000000"/>
                          </a:solidFill>
                          <a:latin typeface="+mn-ea"/>
                          <a:cs typeface="+mn-ea"/>
                        </a:rPr>
                        <a:t>（</a:t>
                      </a:r>
                      <a:r>
                        <a:rPr lang="zh-CN" sz="1400">
                          <a:solidFill>
                            <a:srgbClr val="000000"/>
                          </a:solidFill>
                          <a:latin typeface="+mn-ea"/>
                          <a:cs typeface="+mn-ea"/>
                        </a:rPr>
                        <a:t>烘托</a:t>
                      </a:r>
                      <a:r>
                        <a:rPr lang="en-US" altLang="zh-CN" sz="1400">
                          <a:solidFill>
                            <a:srgbClr val="000000"/>
                          </a:solidFill>
                          <a:latin typeface="+mn-ea"/>
                          <a:cs typeface="+mn-ea"/>
                        </a:rPr>
                        <a:t>）</a:t>
                      </a:r>
                      <a:r>
                        <a:rPr lang="zh-CN" sz="1400">
                          <a:solidFill>
                            <a:srgbClr val="000000"/>
                          </a:solidFill>
                          <a:latin typeface="+mn-ea"/>
                          <a:cs typeface="+mn-ea"/>
                        </a:rPr>
                        <a:t>个人的情感</a:t>
                      </a:r>
                      <a:r>
                        <a:rPr lang="en-US" altLang="zh-CN" sz="1400">
                          <a:solidFill>
                            <a:srgbClr val="000000"/>
                          </a:solidFill>
                          <a:latin typeface="+mn-ea"/>
                          <a:cs typeface="+mn-ea"/>
                        </a:rPr>
                        <a:t>；</a:t>
                      </a:r>
                      <a:r>
                        <a:rPr lang="zh-CN" sz="1400">
                          <a:solidFill>
                            <a:srgbClr val="000000"/>
                          </a:solidFill>
                          <a:latin typeface="+mn-ea"/>
                          <a:cs typeface="+mn-ea"/>
                        </a:rPr>
                        <a:t>或语义双关</a:t>
                      </a:r>
                      <a:r>
                        <a:rPr lang="en-US" altLang="zh-CN" sz="1400">
                          <a:solidFill>
                            <a:srgbClr val="000000"/>
                          </a:solidFill>
                          <a:latin typeface="+mn-ea"/>
                          <a:cs typeface="+mn-ea"/>
                        </a:rPr>
                        <a:t>，</a:t>
                      </a:r>
                      <a:r>
                        <a:rPr lang="zh-CN" sz="1400">
                          <a:solidFill>
                            <a:srgbClr val="000000"/>
                          </a:solidFill>
                          <a:latin typeface="+mn-ea"/>
                          <a:cs typeface="+mn-ea"/>
                        </a:rPr>
                        <a:t>言在此而意在彼</a:t>
                      </a:r>
                      <a:r>
                        <a:rPr lang="en-US" altLang="zh-CN" sz="1400">
                          <a:solidFill>
                            <a:srgbClr val="000000"/>
                          </a:solidFill>
                          <a:latin typeface="+mn-ea"/>
                          <a:cs typeface="+mn-ea"/>
                        </a:rPr>
                        <a:t>；</a:t>
                      </a:r>
                      <a:r>
                        <a:rPr lang="zh-CN" sz="1400">
                          <a:solidFill>
                            <a:srgbClr val="000000"/>
                          </a:solidFill>
                          <a:latin typeface="+mn-ea"/>
                          <a:cs typeface="+mn-ea"/>
                        </a:rPr>
                        <a:t>或用典故</a:t>
                      </a:r>
                      <a:r>
                        <a:rPr lang="en-US" altLang="zh-CN" sz="1400">
                          <a:solidFill>
                            <a:srgbClr val="000000"/>
                          </a:solidFill>
                          <a:latin typeface="+mn-ea"/>
                          <a:cs typeface="+mn-ea"/>
                        </a:rPr>
                        <a:t>，</a:t>
                      </a:r>
                      <a:r>
                        <a:rPr lang="zh-CN" sz="1400">
                          <a:solidFill>
                            <a:srgbClr val="000000"/>
                          </a:solidFill>
                          <a:latin typeface="+mn-ea"/>
                          <a:cs typeface="+mn-ea"/>
                        </a:rPr>
                        <a:t>借古人的事抒自己的情</a:t>
                      </a:r>
                      <a:r>
                        <a:rPr lang="en-US" altLang="zh-CN" sz="1400">
                          <a:solidFill>
                            <a:srgbClr val="000000"/>
                          </a:solidFill>
                          <a:latin typeface="+mn-ea"/>
                          <a:cs typeface="+mn-ea"/>
                        </a:rPr>
                        <a:t>；</a:t>
                      </a:r>
                      <a:r>
                        <a:rPr lang="zh-CN" sz="1400">
                          <a:solidFill>
                            <a:srgbClr val="000000"/>
                          </a:solidFill>
                          <a:latin typeface="+mn-ea"/>
                          <a:cs typeface="+mn-ea"/>
                        </a:rPr>
                        <a:t>或在对比中表达个人的情感态度</a:t>
                      </a:r>
                      <a:r>
                        <a:rPr lang="en-US" altLang="zh-CN" sz="1400">
                          <a:solidFill>
                            <a:srgbClr val="000000"/>
                          </a:solidFill>
                          <a:latin typeface="+mn-ea"/>
                          <a:cs typeface="+mn-ea"/>
                        </a:rPr>
                        <a:t>；</a:t>
                      </a:r>
                      <a:r>
                        <a:rPr lang="zh-CN" sz="1400">
                          <a:solidFill>
                            <a:srgbClr val="000000"/>
                          </a:solidFill>
                          <a:latin typeface="+mn-ea"/>
                          <a:cs typeface="+mn-ea"/>
                        </a:rPr>
                        <a:t>或托物言志</a:t>
                      </a:r>
                      <a:r>
                        <a:rPr lang="en-US" altLang="zh-CN" sz="1400">
                          <a:solidFill>
                            <a:srgbClr val="000000"/>
                          </a:solidFill>
                          <a:latin typeface="+mn-ea"/>
                          <a:cs typeface="+mn-ea"/>
                        </a:rPr>
                        <a:t>，</a:t>
                      </a:r>
                      <a:r>
                        <a:rPr lang="zh-CN" sz="1400">
                          <a:solidFill>
                            <a:srgbClr val="000000"/>
                          </a:solidFill>
                          <a:latin typeface="+mn-ea"/>
                          <a:cs typeface="+mn-ea"/>
                        </a:rPr>
                        <a:t>寄托个人情感</a:t>
                      </a:r>
                      <a:r>
                        <a:rPr lang="en-US" altLang="zh-CN" sz="1400">
                          <a:solidFill>
                            <a:srgbClr val="000000"/>
                          </a:solidFill>
                          <a:latin typeface="+mn-ea"/>
                          <a:cs typeface="+mn-ea"/>
                        </a:rPr>
                        <a:t>（</a:t>
                      </a:r>
                      <a:r>
                        <a:rPr lang="zh-CN" sz="1400">
                          <a:solidFill>
                            <a:srgbClr val="000000"/>
                          </a:solidFill>
                          <a:latin typeface="+mn-ea"/>
                          <a:cs typeface="+mn-ea"/>
                        </a:rPr>
                        <a:t>或讽喻等</a:t>
                      </a:r>
                      <a:r>
                        <a:rPr lang="en-US" altLang="zh-CN" sz="1400">
                          <a:solidFill>
                            <a:srgbClr val="000000"/>
                          </a:solidFill>
                          <a:latin typeface="+mn-ea"/>
                          <a:cs typeface="+mn-ea"/>
                        </a:rPr>
                        <a:t>）</a:t>
                      </a:r>
                      <a:endParaRPr lang="en-US" alt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a:t>
                      </a:r>
                      <a:r>
                        <a:rPr lang="zh-CN" sz="1400">
                          <a:solidFill>
                            <a:srgbClr val="000000"/>
                          </a:solidFill>
                          <a:latin typeface="+mn-ea"/>
                          <a:cs typeface="+mn-ea"/>
                        </a:rPr>
                        <a:t>知否</a:t>
                      </a:r>
                      <a:r>
                        <a:rPr lang="en-US" altLang="zh-CN" sz="1400">
                          <a:solidFill>
                            <a:srgbClr val="000000"/>
                          </a:solidFill>
                          <a:latin typeface="+mn-ea"/>
                          <a:cs typeface="+mn-ea"/>
                        </a:rPr>
                        <a:t>，</a:t>
                      </a:r>
                      <a:r>
                        <a:rPr lang="zh-CN" sz="1400">
                          <a:solidFill>
                            <a:srgbClr val="000000"/>
                          </a:solidFill>
                          <a:latin typeface="+mn-ea"/>
                          <a:cs typeface="+mn-ea"/>
                        </a:rPr>
                        <a:t>知否</a:t>
                      </a:r>
                      <a:r>
                        <a:rPr lang="zh-CN" altLang="en-US" sz="1400">
                          <a:solidFill>
                            <a:srgbClr val="000000"/>
                          </a:solidFill>
                          <a:latin typeface="+mn-ea"/>
                          <a:cs typeface="+mn-ea"/>
                        </a:rPr>
                        <a:t>？</a:t>
                      </a:r>
                      <a:r>
                        <a:rPr lang="zh-CN" sz="1400">
                          <a:solidFill>
                            <a:srgbClr val="000000"/>
                          </a:solidFill>
                          <a:latin typeface="+mn-ea"/>
                          <a:cs typeface="+mn-ea"/>
                        </a:rPr>
                        <a:t>应是绿肥红瘦</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词人惜花</a:t>
                      </a:r>
                      <a:r>
                        <a:rPr lang="en-US" altLang="zh-CN" sz="1400">
                          <a:solidFill>
                            <a:srgbClr val="000000"/>
                          </a:solidFill>
                          <a:latin typeface="+mn-ea"/>
                          <a:cs typeface="+mn-ea"/>
                        </a:rPr>
                        <a:t>，</a:t>
                      </a:r>
                      <a:r>
                        <a:rPr lang="zh-CN" sz="1400">
                          <a:solidFill>
                            <a:srgbClr val="000000"/>
                          </a:solidFill>
                          <a:latin typeface="+mn-ea"/>
                          <a:cs typeface="+mn-ea"/>
                        </a:rPr>
                        <a:t>为花悲喜</a:t>
                      </a:r>
                      <a:r>
                        <a:rPr lang="en-US" altLang="zh-CN" sz="1400">
                          <a:solidFill>
                            <a:srgbClr val="000000"/>
                          </a:solidFill>
                          <a:latin typeface="+mn-ea"/>
                          <a:cs typeface="+mn-ea"/>
                        </a:rPr>
                        <a:t>，</a:t>
                      </a:r>
                      <a:r>
                        <a:rPr lang="zh-CN" sz="1400">
                          <a:solidFill>
                            <a:srgbClr val="000000"/>
                          </a:solidFill>
                          <a:latin typeface="+mn-ea"/>
                          <a:cs typeface="+mn-ea"/>
                        </a:rPr>
                        <a:t>含蓄地表达了词人对韶光短暂、好花不常在的惋惜之情</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2" name="表格 1"/>
          <p:cNvGraphicFramePr/>
          <p:nvPr>
            <p:custDataLst>
              <p:tags r:id="rId2"/>
            </p:custDataLst>
          </p:nvPr>
        </p:nvGraphicFramePr>
        <p:xfrm>
          <a:off x="890270" y="1431290"/>
          <a:ext cx="10640695" cy="4277995"/>
        </p:xfrm>
        <a:graphic>
          <a:graphicData uri="http://schemas.openxmlformats.org/drawingml/2006/table">
            <a:tbl>
              <a:tblPr/>
              <a:tblGrid>
                <a:gridCol w="1042035"/>
                <a:gridCol w="5629275"/>
                <a:gridCol w="3969385"/>
              </a:tblGrid>
              <a:tr h="400685">
                <a:tc>
                  <a:txBody>
                    <a:bodyPr/>
                    <a:p>
                      <a:pPr indent="0" algn="ctr" fontAlgn="auto">
                        <a:lnSpc>
                          <a:spcPct val="150000"/>
                        </a:lnSpc>
                        <a:spcBef>
                          <a:spcPct val="0"/>
                        </a:spcBef>
                        <a:spcAft>
                          <a:spcPct val="0"/>
                        </a:spcAft>
                      </a:pPr>
                      <a:r>
                        <a:rPr lang="zh-CN" sz="1400">
                          <a:solidFill>
                            <a:srgbClr val="000000"/>
                          </a:solidFill>
                          <a:latin typeface="+mn-ea"/>
                        </a:rPr>
                        <a:t>类</a:t>
                      </a:r>
                      <a:r>
                        <a:rPr lang="zh-CN" sz="1400">
                          <a:solidFill>
                            <a:srgbClr val="000000"/>
                          </a:solidFill>
                          <a:latin typeface="+mn-ea"/>
                        </a:rPr>
                        <a:t>　型</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释</a:t>
                      </a:r>
                      <a:r>
                        <a:rPr lang="zh-CN" sz="1400">
                          <a:solidFill>
                            <a:srgbClr val="000000"/>
                          </a:solidFill>
                          <a:latin typeface="+mn-ea"/>
                        </a:rPr>
                        <a:t>　义</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示</a:t>
                      </a:r>
                      <a:r>
                        <a:rPr lang="zh-CN" sz="1400">
                          <a:solidFill>
                            <a:srgbClr val="000000"/>
                          </a:solidFill>
                          <a:latin typeface="+mn-ea"/>
                        </a:rPr>
                        <a:t>　例</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588010">
                <a:tc>
                  <a:txBody>
                    <a:bodyPr/>
                    <a:p>
                      <a:pPr indent="0" algn="ctr" fontAlgn="auto">
                        <a:lnSpc>
                          <a:spcPct val="150000"/>
                        </a:lnSpc>
                        <a:spcBef>
                          <a:spcPct val="0"/>
                        </a:spcBef>
                        <a:spcAft>
                          <a:spcPct val="0"/>
                        </a:spcAft>
                      </a:pPr>
                      <a:r>
                        <a:rPr lang="zh-CN" sz="1400">
                          <a:solidFill>
                            <a:srgbClr val="000000"/>
                          </a:solidFill>
                          <a:latin typeface="+mn-ea"/>
                        </a:rPr>
                        <a:t>婉约细腻</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这种风格往往体现出</a:t>
                      </a:r>
                      <a:r>
                        <a:rPr lang="zh-CN" altLang="en-US" sz="1400">
                          <a:solidFill>
                            <a:srgbClr val="000000"/>
                          </a:solidFill>
                          <a:latin typeface="+mn-ea"/>
                          <a:cs typeface="+mn-ea"/>
                        </a:rPr>
                        <a:t>“</a:t>
                      </a:r>
                      <a:r>
                        <a:rPr lang="zh-CN" sz="1400">
                          <a:solidFill>
                            <a:srgbClr val="000000"/>
                          </a:solidFill>
                          <a:latin typeface="+mn-ea"/>
                          <a:cs typeface="+mn-ea"/>
                        </a:rPr>
                        <a:t>曲、细、柔</a:t>
                      </a:r>
                      <a:r>
                        <a:rPr lang="zh-CN" altLang="en-US" sz="1400">
                          <a:solidFill>
                            <a:srgbClr val="000000"/>
                          </a:solidFill>
                          <a:latin typeface="+mn-ea"/>
                          <a:cs typeface="+mn-ea"/>
                        </a:rPr>
                        <a:t>”</a:t>
                      </a:r>
                      <a:r>
                        <a:rPr lang="zh-CN" sz="1400">
                          <a:solidFill>
                            <a:srgbClr val="000000"/>
                          </a:solidFill>
                          <a:latin typeface="+mn-ea"/>
                          <a:cs typeface="+mn-ea"/>
                        </a:rPr>
                        <a:t>的特点</a:t>
                      </a:r>
                      <a:r>
                        <a:rPr lang="en-US" altLang="zh-CN" sz="1400">
                          <a:solidFill>
                            <a:srgbClr val="000000"/>
                          </a:solidFill>
                          <a:latin typeface="+mn-ea"/>
                          <a:cs typeface="+mn-ea"/>
                        </a:rPr>
                        <a:t>，</a:t>
                      </a:r>
                      <a:r>
                        <a:rPr lang="zh-CN" sz="1400">
                          <a:solidFill>
                            <a:srgbClr val="000000"/>
                          </a:solidFill>
                          <a:latin typeface="+mn-ea"/>
                          <a:cs typeface="+mn-ea"/>
                        </a:rPr>
                        <a:t>曲径通幽</a:t>
                      </a:r>
                      <a:r>
                        <a:rPr lang="en-US" altLang="zh-CN" sz="1400">
                          <a:solidFill>
                            <a:srgbClr val="000000"/>
                          </a:solidFill>
                          <a:latin typeface="+mn-ea"/>
                          <a:cs typeface="+mn-ea"/>
                        </a:rPr>
                        <a:t>，</a:t>
                      </a:r>
                      <a:r>
                        <a:rPr lang="zh-CN" sz="1400">
                          <a:solidFill>
                            <a:srgbClr val="000000"/>
                          </a:solidFill>
                          <a:latin typeface="+mn-ea"/>
                          <a:cs typeface="+mn-ea"/>
                        </a:rPr>
                        <a:t>情调缠绵</a:t>
                      </a:r>
                      <a:r>
                        <a:rPr lang="en-US" altLang="zh-CN" sz="1400">
                          <a:solidFill>
                            <a:srgbClr val="000000"/>
                          </a:solidFill>
                          <a:latin typeface="+mn-ea"/>
                          <a:cs typeface="+mn-ea"/>
                        </a:rPr>
                        <a:t>，</a:t>
                      </a:r>
                      <a:r>
                        <a:rPr lang="zh-CN" sz="1400">
                          <a:solidFill>
                            <a:srgbClr val="000000"/>
                          </a:solidFill>
                          <a:latin typeface="+mn-ea"/>
                          <a:cs typeface="+mn-ea"/>
                        </a:rPr>
                        <a:t>表达感情细如抽丝</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如</a:t>
                      </a:r>
                      <a:r>
                        <a:rPr lang="zh-CN" altLang="en-US" sz="1400">
                          <a:solidFill>
                            <a:srgbClr val="000000"/>
                          </a:solidFill>
                          <a:latin typeface="+mn-ea"/>
                          <a:cs typeface="+mn-ea"/>
                        </a:rPr>
                        <a:t>“</a:t>
                      </a:r>
                      <a:r>
                        <a:rPr lang="zh-CN" sz="1400">
                          <a:solidFill>
                            <a:srgbClr val="000000"/>
                          </a:solidFill>
                          <a:latin typeface="+mn-ea"/>
                          <a:cs typeface="+mn-ea"/>
                        </a:rPr>
                        <a:t>风住尘香花已尽</a:t>
                      </a:r>
                      <a:r>
                        <a:rPr lang="en-US" altLang="zh-CN" sz="1400">
                          <a:solidFill>
                            <a:srgbClr val="000000"/>
                          </a:solidFill>
                          <a:latin typeface="+mn-ea"/>
                          <a:cs typeface="+mn-ea"/>
                        </a:rPr>
                        <a:t>，</a:t>
                      </a:r>
                      <a:r>
                        <a:rPr lang="zh-CN" sz="1400">
                          <a:solidFill>
                            <a:srgbClr val="000000"/>
                          </a:solidFill>
                          <a:latin typeface="+mn-ea"/>
                          <a:cs typeface="+mn-ea"/>
                        </a:rPr>
                        <a:t>日晚倦梳头</a:t>
                      </a:r>
                      <a:r>
                        <a:rPr lang="en-US" altLang="zh-CN" sz="1400">
                          <a:solidFill>
                            <a:srgbClr val="000000"/>
                          </a:solidFill>
                          <a:latin typeface="+mn-ea"/>
                          <a:cs typeface="+mn-ea"/>
                        </a:rPr>
                        <a:t>……</a:t>
                      </a:r>
                      <a:r>
                        <a:rPr lang="zh-CN" sz="1400">
                          <a:solidFill>
                            <a:srgbClr val="000000"/>
                          </a:solidFill>
                          <a:latin typeface="+mn-ea"/>
                          <a:cs typeface="+mn-ea"/>
                        </a:rPr>
                        <a:t>只恐双溪舴艋舟</a:t>
                      </a:r>
                      <a:r>
                        <a:rPr lang="en-US" altLang="zh-CN" sz="1400">
                          <a:solidFill>
                            <a:srgbClr val="000000"/>
                          </a:solidFill>
                          <a:latin typeface="+mn-ea"/>
                          <a:cs typeface="+mn-ea"/>
                        </a:rPr>
                        <a:t>，</a:t>
                      </a:r>
                      <a:r>
                        <a:rPr lang="zh-CN" sz="1400">
                          <a:solidFill>
                            <a:srgbClr val="000000"/>
                          </a:solidFill>
                          <a:latin typeface="+mn-ea"/>
                          <a:cs typeface="+mn-ea"/>
                        </a:rPr>
                        <a:t>载不动许多愁</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75335">
                <a:tc>
                  <a:txBody>
                    <a:bodyPr/>
                    <a:p>
                      <a:pPr indent="0" algn="ctr" fontAlgn="auto">
                        <a:lnSpc>
                          <a:spcPct val="150000"/>
                        </a:lnSpc>
                        <a:spcBef>
                          <a:spcPct val="0"/>
                        </a:spcBef>
                        <a:spcAft>
                          <a:spcPct val="0"/>
                        </a:spcAft>
                      </a:pPr>
                      <a:r>
                        <a:rPr lang="zh-CN" sz="1400">
                          <a:solidFill>
                            <a:srgbClr val="000000"/>
                          </a:solidFill>
                          <a:latin typeface="+mn-ea"/>
                        </a:rPr>
                        <a:t>粗犷豪放</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这种风格的诗歌气势磅礴</a:t>
                      </a:r>
                      <a:r>
                        <a:rPr lang="en-US" altLang="zh-CN" sz="1400">
                          <a:solidFill>
                            <a:srgbClr val="000000"/>
                          </a:solidFill>
                          <a:latin typeface="+mn-ea"/>
                          <a:cs typeface="+mn-ea"/>
                        </a:rPr>
                        <a:t>，</a:t>
                      </a:r>
                      <a:r>
                        <a:rPr lang="zh-CN" sz="1400">
                          <a:solidFill>
                            <a:srgbClr val="000000"/>
                          </a:solidFill>
                          <a:latin typeface="+mn-ea"/>
                          <a:cs typeface="+mn-ea"/>
                        </a:rPr>
                        <a:t>意境雄浑</a:t>
                      </a:r>
                      <a:r>
                        <a:rPr lang="en-US" altLang="zh-CN" sz="1400">
                          <a:solidFill>
                            <a:srgbClr val="000000"/>
                          </a:solidFill>
                          <a:latin typeface="+mn-ea"/>
                          <a:cs typeface="+mn-ea"/>
                        </a:rPr>
                        <a:t>，</a:t>
                      </a:r>
                      <a:r>
                        <a:rPr lang="zh-CN" sz="1400">
                          <a:solidFill>
                            <a:srgbClr val="000000"/>
                          </a:solidFill>
                          <a:latin typeface="+mn-ea"/>
                          <a:cs typeface="+mn-ea"/>
                        </a:rPr>
                        <a:t>立意高远</a:t>
                      </a:r>
                      <a:r>
                        <a:rPr lang="en-US" altLang="zh-CN" sz="1400">
                          <a:solidFill>
                            <a:srgbClr val="000000"/>
                          </a:solidFill>
                          <a:latin typeface="+mn-ea"/>
                          <a:cs typeface="+mn-ea"/>
                        </a:rPr>
                        <a:t>，</a:t>
                      </a:r>
                      <a:r>
                        <a:rPr lang="zh-CN" sz="1400">
                          <a:solidFill>
                            <a:srgbClr val="000000"/>
                          </a:solidFill>
                          <a:latin typeface="+mn-ea"/>
                          <a:cs typeface="+mn-ea"/>
                        </a:rPr>
                        <a:t>笔力雄健</a:t>
                      </a:r>
                      <a:r>
                        <a:rPr lang="en-US" altLang="zh-CN" sz="1400">
                          <a:solidFill>
                            <a:srgbClr val="000000"/>
                          </a:solidFill>
                          <a:latin typeface="+mn-ea"/>
                          <a:cs typeface="+mn-ea"/>
                        </a:rPr>
                        <a:t>，</a:t>
                      </a:r>
                      <a:r>
                        <a:rPr lang="zh-CN" sz="1400">
                          <a:solidFill>
                            <a:srgbClr val="000000"/>
                          </a:solidFill>
                          <a:latin typeface="+mn-ea"/>
                          <a:cs typeface="+mn-ea"/>
                        </a:rPr>
                        <a:t>气概恢宏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李白是诗歌豪放风格之集大成者</a:t>
                      </a:r>
                      <a:r>
                        <a:rPr lang="en-US" altLang="zh-CN" sz="1400">
                          <a:solidFill>
                            <a:srgbClr val="000000"/>
                          </a:solidFill>
                          <a:latin typeface="+mn-ea"/>
                          <a:cs typeface="+mn-ea"/>
                        </a:rPr>
                        <a:t>，</a:t>
                      </a:r>
                      <a:r>
                        <a:rPr lang="zh-CN" sz="1400">
                          <a:solidFill>
                            <a:srgbClr val="000000"/>
                          </a:solidFill>
                          <a:latin typeface="+mn-ea"/>
                          <a:cs typeface="+mn-ea"/>
                        </a:rPr>
                        <a:t>宋词中的豪放派</a:t>
                      </a:r>
                      <a:r>
                        <a:rPr lang="en-US" altLang="zh-CN" sz="1400">
                          <a:solidFill>
                            <a:srgbClr val="000000"/>
                          </a:solidFill>
                          <a:latin typeface="+mn-ea"/>
                          <a:cs typeface="+mn-ea"/>
                        </a:rPr>
                        <a:t>，</a:t>
                      </a:r>
                      <a:r>
                        <a:rPr lang="zh-CN" sz="1400">
                          <a:solidFill>
                            <a:srgbClr val="000000"/>
                          </a:solidFill>
                          <a:latin typeface="+mn-ea"/>
                          <a:cs typeface="+mn-ea"/>
                        </a:rPr>
                        <a:t>以苏轼、辛弃疾为杰出代表</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75335">
                <a:tc>
                  <a:txBody>
                    <a:bodyPr/>
                    <a:p>
                      <a:pPr indent="0" algn="ctr" fontAlgn="auto">
                        <a:lnSpc>
                          <a:spcPct val="150000"/>
                        </a:lnSpc>
                        <a:spcBef>
                          <a:spcPct val="0"/>
                        </a:spcBef>
                        <a:spcAft>
                          <a:spcPct val="0"/>
                        </a:spcAft>
                      </a:pPr>
                      <a:r>
                        <a:rPr lang="zh-CN" sz="1400">
                          <a:solidFill>
                            <a:srgbClr val="000000"/>
                          </a:solidFill>
                          <a:latin typeface="+mn-ea"/>
                        </a:rPr>
                        <a:t>雄浑壮丽</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此类诗歌的特点是骨力挺健</a:t>
                      </a:r>
                      <a:r>
                        <a:rPr lang="en-US" altLang="zh-CN" sz="1400">
                          <a:solidFill>
                            <a:srgbClr val="000000"/>
                          </a:solidFill>
                          <a:latin typeface="+mn-ea"/>
                          <a:cs typeface="+mn-ea"/>
                        </a:rPr>
                        <a:t>，</a:t>
                      </a:r>
                      <a:r>
                        <a:rPr lang="zh-CN" sz="1400">
                          <a:solidFill>
                            <a:srgbClr val="000000"/>
                          </a:solidFill>
                          <a:latin typeface="+mn-ea"/>
                          <a:cs typeface="+mn-ea"/>
                        </a:rPr>
                        <a:t>气壮山河。这种风格的诗歌中</a:t>
                      </a:r>
                      <a:r>
                        <a:rPr lang="en-US" altLang="zh-CN" sz="1400">
                          <a:solidFill>
                            <a:srgbClr val="000000"/>
                          </a:solidFill>
                          <a:latin typeface="+mn-ea"/>
                          <a:cs typeface="+mn-ea"/>
                        </a:rPr>
                        <a:t>，</a:t>
                      </a:r>
                      <a:r>
                        <a:rPr lang="zh-CN" sz="1400">
                          <a:solidFill>
                            <a:srgbClr val="000000"/>
                          </a:solidFill>
                          <a:latin typeface="+mn-ea"/>
                          <a:cs typeface="+mn-ea"/>
                        </a:rPr>
                        <a:t>有狼烟</a:t>
                      </a:r>
                      <a:r>
                        <a:rPr lang="en-US" altLang="zh-CN" sz="1400">
                          <a:solidFill>
                            <a:srgbClr val="000000"/>
                          </a:solidFill>
                          <a:latin typeface="+mn-ea"/>
                          <a:cs typeface="+mn-ea"/>
                        </a:rPr>
                        <a:t>，</a:t>
                      </a:r>
                      <a:r>
                        <a:rPr lang="zh-CN" sz="1400">
                          <a:solidFill>
                            <a:srgbClr val="000000"/>
                          </a:solidFill>
                          <a:latin typeface="+mn-ea"/>
                          <a:cs typeface="+mn-ea"/>
                        </a:rPr>
                        <a:t>有大漠</a:t>
                      </a:r>
                      <a:r>
                        <a:rPr lang="en-US" altLang="zh-CN" sz="1400">
                          <a:solidFill>
                            <a:srgbClr val="000000"/>
                          </a:solidFill>
                          <a:latin typeface="+mn-ea"/>
                          <a:cs typeface="+mn-ea"/>
                        </a:rPr>
                        <a:t>，</a:t>
                      </a:r>
                      <a:r>
                        <a:rPr lang="zh-CN" sz="1400">
                          <a:solidFill>
                            <a:srgbClr val="000000"/>
                          </a:solidFill>
                          <a:latin typeface="+mn-ea"/>
                          <a:cs typeface="+mn-ea"/>
                        </a:rPr>
                        <a:t>有绝域</a:t>
                      </a:r>
                      <a:r>
                        <a:rPr lang="en-US" altLang="zh-CN" sz="1400">
                          <a:solidFill>
                            <a:srgbClr val="000000"/>
                          </a:solidFill>
                          <a:latin typeface="+mn-ea"/>
                          <a:cs typeface="+mn-ea"/>
                        </a:rPr>
                        <a:t>，</a:t>
                      </a:r>
                      <a:r>
                        <a:rPr lang="zh-CN" sz="1400">
                          <a:solidFill>
                            <a:srgbClr val="000000"/>
                          </a:solidFill>
                          <a:latin typeface="+mn-ea"/>
                          <a:cs typeface="+mn-ea"/>
                        </a:rPr>
                        <a:t>有孤城</a:t>
                      </a:r>
                      <a:r>
                        <a:rPr lang="en-US" altLang="zh-CN" sz="1400">
                          <a:solidFill>
                            <a:srgbClr val="000000"/>
                          </a:solidFill>
                          <a:latin typeface="+mn-ea"/>
                          <a:cs typeface="+mn-ea"/>
                        </a:rPr>
                        <a:t>，</a:t>
                      </a:r>
                      <a:r>
                        <a:rPr lang="zh-CN" sz="1400">
                          <a:solidFill>
                            <a:srgbClr val="000000"/>
                          </a:solidFill>
                          <a:latin typeface="+mn-ea"/>
                          <a:cs typeface="+mn-ea"/>
                        </a:rPr>
                        <a:t>有奇寒</a:t>
                      </a:r>
                      <a:r>
                        <a:rPr lang="en-US" altLang="zh-CN" sz="1400">
                          <a:solidFill>
                            <a:srgbClr val="000000"/>
                          </a:solidFill>
                          <a:latin typeface="+mn-ea"/>
                          <a:cs typeface="+mn-ea"/>
                        </a:rPr>
                        <a:t>，</a:t>
                      </a:r>
                      <a:r>
                        <a:rPr lang="zh-CN" sz="1400">
                          <a:solidFill>
                            <a:srgbClr val="000000"/>
                          </a:solidFill>
                          <a:latin typeface="+mn-ea"/>
                          <a:cs typeface="+mn-ea"/>
                        </a:rPr>
                        <a:t>有酷热</a:t>
                      </a:r>
                      <a:r>
                        <a:rPr lang="en-US" altLang="zh-CN" sz="1400">
                          <a:solidFill>
                            <a:srgbClr val="000000"/>
                          </a:solidFill>
                          <a:latin typeface="+mn-ea"/>
                          <a:cs typeface="+mn-ea"/>
                        </a:rPr>
                        <a:t>，</a:t>
                      </a:r>
                      <a:r>
                        <a:rPr lang="zh-CN" sz="1400">
                          <a:solidFill>
                            <a:srgbClr val="000000"/>
                          </a:solidFill>
                          <a:latin typeface="+mn-ea"/>
                          <a:cs typeface="+mn-ea"/>
                        </a:rPr>
                        <a:t>有同仇敌忾的愤慨</a:t>
                      </a:r>
                      <a:r>
                        <a:rPr lang="en-US" altLang="zh-CN" sz="1400">
                          <a:solidFill>
                            <a:srgbClr val="000000"/>
                          </a:solidFill>
                          <a:latin typeface="+mn-ea"/>
                          <a:cs typeface="+mn-ea"/>
                        </a:rPr>
                        <a:t>，</a:t>
                      </a:r>
                      <a:r>
                        <a:rPr lang="zh-CN" sz="1400">
                          <a:solidFill>
                            <a:srgbClr val="000000"/>
                          </a:solidFill>
                          <a:latin typeface="+mn-ea"/>
                          <a:cs typeface="+mn-ea"/>
                        </a:rPr>
                        <a:t>有誓死戍边的决心</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最具代表性的是盛唐时的高适、岑参等边塞诗人的诗</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75970">
                <a:tc>
                  <a:txBody>
                    <a:bodyPr/>
                    <a:p>
                      <a:pPr indent="0" algn="ctr" fontAlgn="auto">
                        <a:lnSpc>
                          <a:spcPct val="150000"/>
                        </a:lnSpc>
                        <a:spcBef>
                          <a:spcPct val="0"/>
                        </a:spcBef>
                        <a:spcAft>
                          <a:spcPct val="0"/>
                        </a:spcAft>
                      </a:pPr>
                      <a:r>
                        <a:rPr lang="zh-CN" sz="1400">
                          <a:solidFill>
                            <a:srgbClr val="000000"/>
                          </a:solidFill>
                          <a:latin typeface="+mn-ea"/>
                        </a:rPr>
                        <a:t>悲壮慷慨</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此风格的作品</a:t>
                      </a:r>
                      <a:r>
                        <a:rPr lang="en-US" altLang="zh-CN" sz="1400">
                          <a:solidFill>
                            <a:srgbClr val="000000"/>
                          </a:solidFill>
                          <a:latin typeface="+mn-ea"/>
                          <a:cs typeface="+mn-ea"/>
                        </a:rPr>
                        <a:t>，</a:t>
                      </a:r>
                      <a:r>
                        <a:rPr lang="zh-CN" sz="1400">
                          <a:solidFill>
                            <a:srgbClr val="000000"/>
                          </a:solidFill>
                          <a:latin typeface="+mn-ea"/>
                          <a:cs typeface="+mn-ea"/>
                        </a:rPr>
                        <a:t>含思悲壮</a:t>
                      </a:r>
                      <a:r>
                        <a:rPr lang="en-US" altLang="zh-CN" sz="1400">
                          <a:solidFill>
                            <a:srgbClr val="000000"/>
                          </a:solidFill>
                          <a:latin typeface="+mn-ea"/>
                          <a:cs typeface="+mn-ea"/>
                        </a:rPr>
                        <a:t>，</a:t>
                      </a:r>
                      <a:r>
                        <a:rPr lang="zh-CN" sz="1400">
                          <a:solidFill>
                            <a:srgbClr val="000000"/>
                          </a:solidFill>
                          <a:latin typeface="+mn-ea"/>
                          <a:cs typeface="+mn-ea"/>
                        </a:rPr>
                        <a:t>出语高昂</a:t>
                      </a:r>
                      <a:r>
                        <a:rPr lang="en-US" altLang="zh-CN" sz="1400">
                          <a:solidFill>
                            <a:srgbClr val="000000"/>
                          </a:solidFill>
                          <a:latin typeface="+mn-ea"/>
                          <a:cs typeface="+mn-ea"/>
                        </a:rPr>
                        <a:t>，</a:t>
                      </a:r>
                      <a:r>
                        <a:rPr lang="zh-CN" sz="1400">
                          <a:solidFill>
                            <a:srgbClr val="000000"/>
                          </a:solidFill>
                          <a:latin typeface="+mn-ea"/>
                          <a:cs typeface="+mn-ea"/>
                        </a:rPr>
                        <a:t>充满了对时代的感慨</a:t>
                      </a:r>
                      <a:r>
                        <a:rPr lang="en-US" altLang="zh-CN" sz="1400">
                          <a:solidFill>
                            <a:srgbClr val="000000"/>
                          </a:solidFill>
                          <a:latin typeface="+mn-ea"/>
                          <a:cs typeface="+mn-ea"/>
                        </a:rPr>
                        <a:t>，</a:t>
                      </a:r>
                      <a:r>
                        <a:rPr lang="zh-CN" sz="1400">
                          <a:solidFill>
                            <a:srgbClr val="000000"/>
                          </a:solidFill>
                          <a:latin typeface="+mn-ea"/>
                          <a:cs typeface="+mn-ea"/>
                        </a:rPr>
                        <a:t>或雄才不得志</a:t>
                      </a:r>
                      <a:r>
                        <a:rPr lang="en-US" altLang="zh-CN" sz="1400">
                          <a:solidFill>
                            <a:srgbClr val="000000"/>
                          </a:solidFill>
                          <a:latin typeface="+mn-ea"/>
                          <a:cs typeface="+mn-ea"/>
                        </a:rPr>
                        <a:t>，</a:t>
                      </a:r>
                      <a:r>
                        <a:rPr lang="zh-CN" sz="1400">
                          <a:solidFill>
                            <a:srgbClr val="000000"/>
                          </a:solidFill>
                          <a:latin typeface="+mn-ea"/>
                          <a:cs typeface="+mn-ea"/>
                        </a:rPr>
                        <a:t>或感时伤乱</a:t>
                      </a:r>
                      <a:r>
                        <a:rPr lang="en-US" altLang="zh-CN" sz="1400">
                          <a:solidFill>
                            <a:srgbClr val="000000"/>
                          </a:solidFill>
                          <a:latin typeface="+mn-ea"/>
                          <a:cs typeface="+mn-ea"/>
                        </a:rPr>
                        <a:t>，</a:t>
                      </a:r>
                      <a:r>
                        <a:rPr lang="zh-CN" sz="1400">
                          <a:solidFill>
                            <a:srgbClr val="000000"/>
                          </a:solidFill>
                          <a:latin typeface="+mn-ea"/>
                          <a:cs typeface="+mn-ea"/>
                        </a:rPr>
                        <a:t>寄托忧国忧民、心中郁结、愤慨不平的忧思</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如</a:t>
                      </a:r>
                      <a:r>
                        <a:rPr lang="zh-CN" altLang="en-US" sz="1400">
                          <a:solidFill>
                            <a:srgbClr val="000000"/>
                          </a:solidFill>
                          <a:latin typeface="+mn-ea"/>
                          <a:cs typeface="+mn-ea"/>
                        </a:rPr>
                        <a:t>“</a:t>
                      </a:r>
                      <a:r>
                        <a:rPr lang="zh-CN" sz="1400">
                          <a:solidFill>
                            <a:srgbClr val="000000"/>
                          </a:solidFill>
                          <a:latin typeface="+mn-ea"/>
                          <a:cs typeface="+mn-ea"/>
                        </a:rPr>
                        <a:t>前不见古人</a:t>
                      </a:r>
                      <a:r>
                        <a:rPr lang="en-US" altLang="zh-CN" sz="1400">
                          <a:solidFill>
                            <a:srgbClr val="000000"/>
                          </a:solidFill>
                          <a:latin typeface="+mn-ea"/>
                          <a:cs typeface="+mn-ea"/>
                        </a:rPr>
                        <a:t>，</a:t>
                      </a:r>
                      <a:r>
                        <a:rPr lang="zh-CN" sz="1400">
                          <a:solidFill>
                            <a:srgbClr val="000000"/>
                          </a:solidFill>
                          <a:latin typeface="+mn-ea"/>
                          <a:cs typeface="+mn-ea"/>
                        </a:rPr>
                        <a:t>后不见来者。念天地之悠悠</a:t>
                      </a:r>
                      <a:r>
                        <a:rPr lang="en-US" altLang="zh-CN" sz="1400">
                          <a:solidFill>
                            <a:srgbClr val="000000"/>
                          </a:solidFill>
                          <a:latin typeface="+mn-ea"/>
                          <a:cs typeface="+mn-ea"/>
                        </a:rPr>
                        <a:t>，</a:t>
                      </a:r>
                      <a:r>
                        <a:rPr lang="zh-CN" sz="1400">
                          <a:solidFill>
                            <a:srgbClr val="000000"/>
                          </a:solidFill>
                          <a:latin typeface="+mn-ea"/>
                          <a:cs typeface="+mn-ea"/>
                        </a:rPr>
                        <a:t>独怆然而涕下</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962660">
                <a:tc>
                  <a:txBody>
                    <a:bodyPr/>
                    <a:p>
                      <a:pPr indent="0" algn="ctr" fontAlgn="auto">
                        <a:lnSpc>
                          <a:spcPct val="150000"/>
                        </a:lnSpc>
                        <a:spcBef>
                          <a:spcPct val="0"/>
                        </a:spcBef>
                        <a:spcAft>
                          <a:spcPct val="0"/>
                        </a:spcAft>
                      </a:pPr>
                      <a:r>
                        <a:rPr lang="zh-CN" sz="1400">
                          <a:solidFill>
                            <a:srgbClr val="000000"/>
                          </a:solidFill>
                          <a:latin typeface="+mn-ea"/>
                        </a:rPr>
                        <a:t>沉郁顿挫</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此类诗歌常用一种苍老遒劲的笔调去描绘广阔的社会生活</a:t>
                      </a:r>
                      <a:r>
                        <a:rPr lang="en-US" altLang="zh-CN" sz="1400">
                          <a:solidFill>
                            <a:srgbClr val="000000"/>
                          </a:solidFill>
                          <a:latin typeface="+mn-ea"/>
                          <a:cs typeface="+mn-ea"/>
                        </a:rPr>
                        <a:t>，</a:t>
                      </a:r>
                      <a:r>
                        <a:rPr lang="zh-CN" sz="1400">
                          <a:solidFill>
                            <a:srgbClr val="000000"/>
                          </a:solidFill>
                          <a:latin typeface="+mn-ea"/>
                          <a:cs typeface="+mn-ea"/>
                        </a:rPr>
                        <a:t>而在其所描绘的生活画面里笼罩着凝重深沉的忧郁色彩和悲剧气氛</a:t>
                      </a:r>
                      <a:r>
                        <a:rPr lang="en-US" altLang="zh-CN" sz="1400">
                          <a:solidFill>
                            <a:srgbClr val="000000"/>
                          </a:solidFill>
                          <a:latin typeface="+mn-ea"/>
                          <a:cs typeface="+mn-ea"/>
                        </a:rPr>
                        <a:t>，</a:t>
                      </a:r>
                      <a:r>
                        <a:rPr lang="zh-CN" sz="1400">
                          <a:solidFill>
                            <a:srgbClr val="000000"/>
                          </a:solidFill>
                          <a:latin typeface="+mn-ea"/>
                          <a:cs typeface="+mn-ea"/>
                        </a:rPr>
                        <a:t>并配以相适应的严格诗律和铿锵音韵</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杜甫之诗</a:t>
                      </a:r>
                      <a:r>
                        <a:rPr lang="en-US" altLang="zh-CN" sz="1400">
                          <a:solidFill>
                            <a:srgbClr val="000000"/>
                          </a:solidFill>
                          <a:latin typeface="+mn-ea"/>
                          <a:cs typeface="+mn-ea"/>
                        </a:rPr>
                        <a:t>，</a:t>
                      </a:r>
                      <a:r>
                        <a:rPr lang="zh-CN" sz="1400">
                          <a:solidFill>
                            <a:srgbClr val="000000"/>
                          </a:solidFill>
                          <a:latin typeface="+mn-ea"/>
                          <a:cs typeface="+mn-ea"/>
                        </a:rPr>
                        <a:t>为沉郁顿挫之极致</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3" name="文本框 2"/>
          <p:cNvSpPr txBox="1"/>
          <p:nvPr/>
        </p:nvSpPr>
        <p:spPr>
          <a:xfrm>
            <a:off x="10291445" y="1094105"/>
            <a:ext cx="1098550" cy="337185"/>
          </a:xfrm>
          <a:prstGeom prst="rect">
            <a:avLst/>
          </a:prstGeom>
          <a:noFill/>
        </p:spPr>
        <p:txBody>
          <a:bodyPr wrap="square" rtlCol="0">
            <a:spAutoFit/>
          </a:bodyPr>
          <a:p>
            <a:pPr algn="r"/>
            <a:r>
              <a:rPr lang="zh-CN" altLang="en-US" sz="1600"/>
              <a:t>续表</a:t>
            </a:r>
            <a:endParaRPr lang="zh-CN" altLang="en-US" sz="1600"/>
          </a:p>
        </p:txBody>
      </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graphicFrame>
        <p:nvGraphicFramePr>
          <p:cNvPr id="2" name="表格 1"/>
          <p:cNvGraphicFramePr/>
          <p:nvPr>
            <p:custDataLst>
              <p:tags r:id="rId2"/>
            </p:custDataLst>
          </p:nvPr>
        </p:nvGraphicFramePr>
        <p:xfrm>
          <a:off x="1045210" y="1819910"/>
          <a:ext cx="10347325" cy="3888105"/>
        </p:xfrm>
        <a:graphic>
          <a:graphicData uri="http://schemas.openxmlformats.org/drawingml/2006/table">
            <a:tbl>
              <a:tblPr/>
              <a:tblGrid>
                <a:gridCol w="1013460"/>
                <a:gridCol w="1014095"/>
                <a:gridCol w="8319770"/>
              </a:tblGrid>
              <a:tr h="354965">
                <a:tc rowSpan="7">
                  <a:txBody>
                    <a:bodyPr/>
                    <a:p>
                      <a:pPr indent="0" algn="ctr" fontAlgn="auto">
                        <a:lnSpc>
                          <a:spcPct val="150000"/>
                        </a:lnSpc>
                        <a:spcBef>
                          <a:spcPct val="0"/>
                        </a:spcBef>
                        <a:spcAft>
                          <a:spcPct val="0"/>
                        </a:spcAft>
                      </a:pPr>
                      <a:r>
                        <a:rPr lang="zh-CN" sz="1400">
                          <a:solidFill>
                            <a:srgbClr val="000000"/>
                          </a:solidFill>
                          <a:latin typeface="+mn-ea"/>
                        </a:rPr>
                        <a:t>步骤一</a:t>
                      </a:r>
                      <a:endParaRPr lang="en-US" altLang="zh-CN" sz="1400">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rowSpan="7">
                  <a:txBody>
                    <a:bodyPr/>
                    <a:p>
                      <a:pPr indent="0" algn="ctr" fontAlgn="auto">
                        <a:lnSpc>
                          <a:spcPct val="150000"/>
                        </a:lnSpc>
                        <a:spcBef>
                          <a:spcPct val="0"/>
                        </a:spcBef>
                        <a:spcAft>
                          <a:spcPct val="0"/>
                        </a:spcAft>
                      </a:pPr>
                      <a:r>
                        <a:rPr lang="zh-CN" sz="1400">
                          <a:solidFill>
                            <a:srgbClr val="000000"/>
                          </a:solidFill>
                          <a:latin typeface="+mn-ea"/>
                        </a:rPr>
                        <a:t>明特色</a:t>
                      </a:r>
                      <a:endParaRPr lang="en-US" altLang="zh-CN" sz="1400">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语言风格</a:t>
                      </a:r>
                      <a:r>
                        <a:rPr lang="en-US" altLang="zh-CN" sz="1400">
                          <a:solidFill>
                            <a:srgbClr val="000000"/>
                          </a:solidFill>
                          <a:latin typeface="+mn-ea"/>
                          <a:cs typeface="+mn-ea"/>
                        </a:rPr>
                        <a:t>：</a:t>
                      </a:r>
                      <a:r>
                        <a:rPr lang="zh-CN" sz="1400">
                          <a:solidFill>
                            <a:srgbClr val="000000"/>
                          </a:solidFill>
                          <a:latin typeface="+mn-ea"/>
                          <a:cs typeface="+mn-ea"/>
                        </a:rPr>
                        <a:t>清新明丽、粗犷豪放、婉约细腻、含蓄隽永等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语体</a:t>
                      </a:r>
                      <a:r>
                        <a:rPr lang="en-US" altLang="zh-CN" sz="1400">
                          <a:solidFill>
                            <a:srgbClr val="000000"/>
                          </a:solidFill>
                          <a:latin typeface="+mn-ea"/>
                          <a:cs typeface="+mn-ea"/>
                        </a:rPr>
                        <a:t>：</a:t>
                      </a:r>
                      <a:r>
                        <a:rPr lang="zh-CN" sz="1400">
                          <a:solidFill>
                            <a:srgbClr val="000000"/>
                          </a:solidFill>
                          <a:latin typeface="+mn-ea"/>
                          <a:cs typeface="+mn-ea"/>
                        </a:rPr>
                        <a:t>口语就是明白如话、活泼晓畅等</a:t>
                      </a:r>
                      <a:r>
                        <a:rPr lang="en-US" altLang="zh-CN" sz="1400">
                          <a:solidFill>
                            <a:srgbClr val="000000"/>
                          </a:solidFill>
                          <a:latin typeface="+mn-ea"/>
                          <a:cs typeface="+mn-ea"/>
                        </a:rPr>
                        <a:t>，</a:t>
                      </a:r>
                      <a:r>
                        <a:rPr lang="zh-CN" sz="1400">
                          <a:solidFill>
                            <a:srgbClr val="000000"/>
                          </a:solidFill>
                          <a:latin typeface="+mn-ea"/>
                          <a:cs typeface="+mn-ea"/>
                        </a:rPr>
                        <a:t>书面语则是含蓄隐晦、用典繁复等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560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修辞</a:t>
                      </a:r>
                      <a:r>
                        <a:rPr lang="en-US" altLang="zh-CN" sz="1400">
                          <a:solidFill>
                            <a:srgbClr val="000000"/>
                          </a:solidFill>
                          <a:latin typeface="+mn-ea"/>
                          <a:cs typeface="+mn-ea"/>
                        </a:rPr>
                        <a:t>：</a:t>
                      </a:r>
                      <a:r>
                        <a:rPr lang="zh-CN" sz="1400">
                          <a:solidFill>
                            <a:srgbClr val="000000"/>
                          </a:solidFill>
                          <a:latin typeface="+mn-ea"/>
                          <a:cs typeface="+mn-ea"/>
                        </a:rPr>
                        <a:t>除了常用的修辞</a:t>
                      </a:r>
                      <a:r>
                        <a:rPr lang="en-US" altLang="zh-CN" sz="1400">
                          <a:solidFill>
                            <a:srgbClr val="000000"/>
                          </a:solidFill>
                          <a:latin typeface="+mn-ea"/>
                          <a:cs typeface="+mn-ea"/>
                        </a:rPr>
                        <a:t>，</a:t>
                      </a:r>
                      <a:r>
                        <a:rPr lang="zh-CN" sz="1400">
                          <a:solidFill>
                            <a:srgbClr val="000000"/>
                          </a:solidFill>
                          <a:latin typeface="+mn-ea"/>
                          <a:cs typeface="+mn-ea"/>
                        </a:rPr>
                        <a:t>还有呼告、跳脱、通感、顶真等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4.</a:t>
                      </a:r>
                      <a:r>
                        <a:rPr lang="zh-CN" sz="1400">
                          <a:solidFill>
                            <a:srgbClr val="000000"/>
                          </a:solidFill>
                          <a:latin typeface="+mn-ea"/>
                          <a:cs typeface="+mn-ea"/>
                        </a:rPr>
                        <a:t>用词</a:t>
                      </a:r>
                      <a:r>
                        <a:rPr lang="en-US" altLang="zh-CN" sz="1400">
                          <a:solidFill>
                            <a:srgbClr val="000000"/>
                          </a:solidFill>
                          <a:latin typeface="+mn-ea"/>
                          <a:cs typeface="+mn-ea"/>
                        </a:rPr>
                        <a:t>：</a:t>
                      </a:r>
                      <a:r>
                        <a:rPr lang="zh-CN" sz="1400">
                          <a:solidFill>
                            <a:srgbClr val="000000"/>
                          </a:solidFill>
                          <a:latin typeface="+mn-ea"/>
                          <a:cs typeface="+mn-ea"/>
                        </a:rPr>
                        <a:t>动词、形容词、数量词、叠词、颜色词等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5.</a:t>
                      </a:r>
                      <a:r>
                        <a:rPr lang="zh-CN" sz="1400">
                          <a:solidFill>
                            <a:srgbClr val="000000"/>
                          </a:solidFill>
                          <a:latin typeface="+mn-ea"/>
                          <a:cs typeface="+mn-ea"/>
                        </a:rPr>
                        <a:t>句式</a:t>
                      </a:r>
                      <a:r>
                        <a:rPr lang="en-US" altLang="zh-CN" sz="1400">
                          <a:solidFill>
                            <a:srgbClr val="000000"/>
                          </a:solidFill>
                          <a:latin typeface="+mn-ea"/>
                          <a:cs typeface="+mn-ea"/>
                        </a:rPr>
                        <a:t>：</a:t>
                      </a:r>
                      <a:r>
                        <a:rPr lang="zh-CN" sz="1400">
                          <a:solidFill>
                            <a:srgbClr val="000000"/>
                          </a:solidFill>
                          <a:latin typeface="+mn-ea"/>
                          <a:cs typeface="+mn-ea"/>
                        </a:rPr>
                        <a:t>五言质朴、亲切、安恬、平淡天真</a:t>
                      </a:r>
                      <a:r>
                        <a:rPr lang="en-US" altLang="zh-CN" sz="1400">
                          <a:solidFill>
                            <a:srgbClr val="000000"/>
                          </a:solidFill>
                          <a:latin typeface="+mn-ea"/>
                          <a:cs typeface="+mn-ea"/>
                        </a:rPr>
                        <a:t>，</a:t>
                      </a:r>
                      <a:r>
                        <a:rPr lang="zh-CN" sz="1400">
                          <a:solidFill>
                            <a:srgbClr val="000000"/>
                          </a:solidFill>
                          <a:latin typeface="+mn-ea"/>
                          <a:cs typeface="+mn-ea"/>
                        </a:rPr>
                        <a:t>七言华美、庄重、敏捷迅疾、浩荡慷慨等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6.</a:t>
                      </a:r>
                      <a:r>
                        <a:rPr lang="zh-CN" sz="1400">
                          <a:solidFill>
                            <a:srgbClr val="000000"/>
                          </a:solidFill>
                          <a:latin typeface="+mn-ea"/>
                          <a:cs typeface="+mn-ea"/>
                        </a:rPr>
                        <a:t>情感表达</a:t>
                      </a:r>
                      <a:r>
                        <a:rPr lang="en-US" altLang="zh-CN" sz="1400">
                          <a:solidFill>
                            <a:srgbClr val="000000"/>
                          </a:solidFill>
                          <a:latin typeface="+mn-ea"/>
                          <a:cs typeface="+mn-ea"/>
                        </a:rPr>
                        <a:t>：</a:t>
                      </a:r>
                      <a:r>
                        <a:rPr lang="zh-CN" sz="1400">
                          <a:solidFill>
                            <a:srgbClr val="000000"/>
                          </a:solidFill>
                          <a:latin typeface="+mn-ea"/>
                          <a:cs typeface="+mn-ea"/>
                        </a:rPr>
                        <a:t>可以根据诗歌的题材</a:t>
                      </a:r>
                      <a:r>
                        <a:rPr lang="en-US" altLang="zh-CN" sz="1400">
                          <a:solidFill>
                            <a:srgbClr val="000000"/>
                          </a:solidFill>
                          <a:latin typeface="+mn-ea"/>
                          <a:cs typeface="+mn-ea"/>
                        </a:rPr>
                        <a:t>，</a:t>
                      </a:r>
                      <a:r>
                        <a:rPr lang="zh-CN" sz="1400">
                          <a:solidFill>
                            <a:srgbClr val="000000"/>
                          </a:solidFill>
                          <a:latin typeface="+mn-ea"/>
                          <a:cs typeface="+mn-ea"/>
                        </a:rPr>
                        <a:t>如咏史怀古诗、托物言志诗等判断</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04775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w="3175" cap="flat" cmpd="sng">
                      <a:solidFill>
                        <a:srgbClr val="999999"/>
                      </a:solidFill>
                      <a:prstDash val="solid"/>
                      <a:headEnd type="none" w="med" len="med"/>
                      <a:tailEnd type="none" w="med" len="med"/>
                    </a:lnB>
                    <a:noFill/>
                  </a:tcPr>
                </a:tc>
                <a:tc vMerge="1">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7.</a:t>
                      </a:r>
                      <a:r>
                        <a:rPr lang="zh-CN" sz="1400">
                          <a:solidFill>
                            <a:srgbClr val="000000"/>
                          </a:solidFill>
                          <a:latin typeface="+mn-ea"/>
                          <a:cs typeface="+mn-ea"/>
                        </a:rPr>
                        <a:t>时代与流派特点</a:t>
                      </a:r>
                      <a:r>
                        <a:rPr lang="en-US" altLang="zh-CN" sz="1400">
                          <a:solidFill>
                            <a:srgbClr val="000000"/>
                          </a:solidFill>
                          <a:latin typeface="+mn-ea"/>
                          <a:cs typeface="+mn-ea"/>
                        </a:rPr>
                        <a:t>：</a:t>
                      </a:r>
                      <a:r>
                        <a:rPr lang="zh-CN" sz="1400">
                          <a:solidFill>
                            <a:srgbClr val="000000"/>
                          </a:solidFill>
                          <a:latin typeface="+mn-ea"/>
                          <a:cs typeface="+mn-ea"/>
                        </a:rPr>
                        <a:t>先秦诗歌朴实、真挚</a:t>
                      </a:r>
                      <a:r>
                        <a:rPr lang="en-US" altLang="zh-CN" sz="1400">
                          <a:solidFill>
                            <a:srgbClr val="000000"/>
                          </a:solidFill>
                          <a:latin typeface="+mn-ea"/>
                          <a:cs typeface="+mn-ea"/>
                        </a:rPr>
                        <a:t>，</a:t>
                      </a:r>
                      <a:r>
                        <a:rPr lang="zh-CN" sz="1400">
                          <a:solidFill>
                            <a:srgbClr val="000000"/>
                          </a:solidFill>
                          <a:latin typeface="+mn-ea"/>
                          <a:cs typeface="+mn-ea"/>
                        </a:rPr>
                        <a:t>汉代诗歌风格朴实且具有浓厚的生活气息</a:t>
                      </a:r>
                      <a:r>
                        <a:rPr lang="en-US" altLang="zh-CN" sz="1400">
                          <a:solidFill>
                            <a:srgbClr val="000000"/>
                          </a:solidFill>
                          <a:latin typeface="+mn-ea"/>
                          <a:cs typeface="+mn-ea"/>
                        </a:rPr>
                        <a:t>，</a:t>
                      </a:r>
                      <a:r>
                        <a:rPr lang="zh-CN" sz="1400">
                          <a:solidFill>
                            <a:srgbClr val="000000"/>
                          </a:solidFill>
                          <a:latin typeface="+mn-ea"/>
                          <a:cs typeface="+mn-ea"/>
                        </a:rPr>
                        <a:t>魏晋南北朝诗歌语言更加精练和深邃</a:t>
                      </a:r>
                      <a:r>
                        <a:rPr lang="en-US" altLang="zh-CN" sz="1400">
                          <a:solidFill>
                            <a:srgbClr val="000000"/>
                          </a:solidFill>
                          <a:latin typeface="+mn-ea"/>
                          <a:cs typeface="+mn-ea"/>
                        </a:rPr>
                        <a:t>，</a:t>
                      </a:r>
                      <a:r>
                        <a:rPr lang="zh-CN" sz="1400">
                          <a:solidFill>
                            <a:srgbClr val="000000"/>
                          </a:solidFill>
                          <a:latin typeface="+mn-ea"/>
                          <a:cs typeface="+mn-ea"/>
                        </a:rPr>
                        <a:t>唐代诗歌风格成熟且多样化</a:t>
                      </a:r>
                      <a:r>
                        <a:rPr lang="en-US" altLang="zh-CN" sz="1400">
                          <a:solidFill>
                            <a:srgbClr val="000000"/>
                          </a:solidFill>
                          <a:latin typeface="+mn-ea"/>
                          <a:cs typeface="+mn-ea"/>
                        </a:rPr>
                        <a:t>，</a:t>
                      </a:r>
                      <a:r>
                        <a:rPr lang="zh-CN" sz="1400">
                          <a:solidFill>
                            <a:srgbClr val="000000"/>
                          </a:solidFill>
                          <a:latin typeface="+mn-ea"/>
                          <a:cs typeface="+mn-ea"/>
                        </a:rPr>
                        <a:t>宋代诗歌延续了唐代的风格</a:t>
                      </a:r>
                      <a:r>
                        <a:rPr lang="en-US" altLang="zh-CN" sz="1400">
                          <a:solidFill>
                            <a:srgbClr val="000000"/>
                          </a:solidFill>
                          <a:latin typeface="+mn-ea"/>
                          <a:cs typeface="+mn-ea"/>
                        </a:rPr>
                        <a:t>，</a:t>
                      </a:r>
                      <a:r>
                        <a:rPr lang="zh-CN" sz="1400">
                          <a:solidFill>
                            <a:srgbClr val="000000"/>
                          </a:solidFill>
                          <a:latin typeface="+mn-ea"/>
                          <a:cs typeface="+mn-ea"/>
                        </a:rPr>
                        <a:t>但更注重表达个人的情感和思想等</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a:txBody>
                    <a:bodyPr/>
                    <a:p>
                      <a:pPr indent="0" algn="ctr" fontAlgn="auto">
                        <a:lnSpc>
                          <a:spcPct val="150000"/>
                        </a:lnSpc>
                        <a:spcBef>
                          <a:spcPct val="0"/>
                        </a:spcBef>
                        <a:spcAft>
                          <a:spcPct val="0"/>
                        </a:spcAft>
                      </a:pPr>
                      <a:r>
                        <a:rPr lang="zh-CN" sz="1400">
                          <a:solidFill>
                            <a:srgbClr val="000000"/>
                          </a:solidFill>
                          <a:latin typeface="+mn-ea"/>
                        </a:rPr>
                        <a:t>步骤二</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析文本</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即根据诗歌中的语句具体分析特色</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354965">
                <a:tc>
                  <a:txBody>
                    <a:bodyPr/>
                    <a:p>
                      <a:pPr indent="0" algn="ctr" fontAlgn="auto">
                        <a:lnSpc>
                          <a:spcPct val="150000"/>
                        </a:lnSpc>
                        <a:spcBef>
                          <a:spcPct val="0"/>
                        </a:spcBef>
                        <a:spcAft>
                          <a:spcPct val="0"/>
                        </a:spcAft>
                      </a:pPr>
                      <a:r>
                        <a:rPr lang="zh-CN" sz="1400">
                          <a:solidFill>
                            <a:srgbClr val="000000"/>
                          </a:solidFill>
                          <a:latin typeface="+mn-ea"/>
                        </a:rPr>
                        <a:t>步骤三</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悟情感</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即指出这样的语言特色对表现诗歌的内容或情感有怎样的效果</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62242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《芣苢》《插秧歌》这两首描写劳动的古诗各具不同的艺术魅力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请简要概括它们语言上的艺术特色。</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《芣苢》多重章叠句</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回环往复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令人神往</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《插秧歌》善用口语</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浅白流畅</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富有自然、新颖的意趣。</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257937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阅读下面这首宋词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鹊桥仙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赠鹭鸶</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辛弃疾</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溪边白鹭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来吾告汝</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溪里鱼儿堪数。主人怜汝汝怜鱼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要物我欣然一处。</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白沙远浦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青泥别渚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剩有虾跳鳅舞。听君飞去饱时来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看头上风吹一缕。</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080135" y="4314825"/>
            <a:ext cx="10031095" cy="186499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这首词的语言特色鲜明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使用对话口吻</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浅近直白</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通俗易懂</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语言诙谐风趣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活泼生动。</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56*297"/>
  <p:tag name="TABLE_ENDDRAG_RECT" val="60*133*856*297"/>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37*336"/>
  <p:tag name="TABLE_ENDDRAG_RECT" val="70*126*837*33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TABLE_ENDDRAG_ORIGIN_RECT" val="814*306"/>
  <p:tag name="TABLE_ENDDRAG_RECT" val="82*121*814*306"/>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1996</Words>
  <Application>WPS 演示</Application>
  <PresentationFormat>宽屏</PresentationFormat>
  <Paragraphs>169</Paragraphs>
  <Slides>9</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Arial</vt:lpstr>
      <vt:lpstr>宋体</vt:lpstr>
      <vt:lpstr>Wingdings</vt:lpstr>
      <vt:lpstr>Wingdings</vt:lpstr>
      <vt:lpstr>黑体</vt:lpstr>
      <vt:lpstr>微软雅黑</vt:lpstr>
      <vt:lpstr>方正黑体_GBK</vt:lpstr>
      <vt:lpstr>方正书宋_GBK</vt:lpstr>
      <vt:lpstr>楷体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193</cp:revision>
  <dcterms:created xsi:type="dcterms:W3CDTF">2019-06-19T02:08:00Z</dcterms:created>
  <dcterms:modified xsi:type="dcterms:W3CDTF">2025-05-27T00:25:14Z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