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21"/>
  </p:handoutMasterIdLst>
  <p:sldIdLst>
    <p:sldId id="256" r:id="rId3"/>
    <p:sldId id="266" r:id="rId4"/>
    <p:sldId id="267" r:id="rId5"/>
    <p:sldId id="268" r:id="rId6"/>
    <p:sldId id="291" r:id="rId7"/>
    <p:sldId id="296" r:id="rId8"/>
    <p:sldId id="297" r:id="rId10"/>
    <p:sldId id="274" r:id="rId11"/>
    <p:sldId id="290" r:id="rId12"/>
    <p:sldId id="292" r:id="rId13"/>
    <p:sldId id="278" r:id="rId14"/>
    <p:sldId id="293" r:id="rId15"/>
    <p:sldId id="294" r:id="rId16"/>
    <p:sldId id="299" r:id="rId17"/>
    <p:sldId id="295" r:id="rId18"/>
    <p:sldId id="298" r:id="rId19"/>
    <p:sldId id="285" r:id="rId20"/>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83.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tiff"/><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怎样理解文章最后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多年来我头一次意识到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这园中不单是处处都有过我的车辙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有过我的车辙的地方也都有过母亲的脚印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这句话的内涵</a:t>
            </a:r>
            <a:r>
              <a:rPr lang="en-US" altLang="zh-CN">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这句话表明了作者认识到园中处处都有过</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母亲的脚印</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处处都有母亲的牵挂与关爱</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暗示了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的成长时时处处离不开母亲的启发。</a:t>
            </a:r>
            <a:r>
              <a:rPr lang="en-US" altLang="zh-CN">
                <a:solidFill>
                  <a:srgbClr val="FF0000"/>
                </a:solidFill>
                <a:latin typeface="黑体" panose="02010609060101010101" charset="-122"/>
                <a:ea typeface="黑体" panose="02010609060101010101" charset="-122"/>
                <a:cs typeface="黑体" panose="02010609060101010101" charset="-122"/>
              </a:rPr>
              <a:t>(3</a:t>
            </a:r>
            <a:r>
              <a:rPr lang="zh-CN" altLang="en-US">
                <a:solidFill>
                  <a:srgbClr val="FF0000"/>
                </a:solidFill>
                <a:latin typeface="黑体" panose="02010609060101010101" charset="-122"/>
                <a:ea typeface="黑体" panose="02010609060101010101" charset="-122"/>
                <a:cs typeface="黑体" panose="02010609060101010101" charset="-122"/>
              </a:rPr>
              <a:t>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地坛给</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启示</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母亲让</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坚强</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这两者都给了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力量。母亲与地坛已经合二为一</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融为一体</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也早与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融为一体。</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放</a:t>
            </a: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牛</a:t>
            </a: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记</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徐则臣</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我现在想不起我何时开始了放牛娃的生涯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又在哪一天彻底结束了这种生活。我很小就羡慕那些吆喝牛马的孩子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觉得他们是豪放粗犷的英雄。而我只是个温顺的可怜虫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总是衣裤整齐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指甲干净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不剃光头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站在他们身边像个走亲戚的陌生人。我想和他们一样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只穿一条小裤衩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光着上身和脚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晒成黑铁蛋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坐在光溜溜的水牛背上挥舞自制的长鞭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雄赳赳气昂昂向野地里进发。能够大喊大叫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可以随地撒尿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无视课堂和作业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遇到仇人要打的架一个都不落下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轻易就能滚出来一身泥。我想当个野孩子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所以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很早我就怂恿父亲买一头牛。</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我家的确需要一头牛。父亲是医生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农忙时经常搭不上手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祖父祖母年纪大了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体力活儿也帮不上忙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我和姐姐都小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还要念书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十亩田都要母亲一个人对付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运粮食时都没个帮手。父亲决定买牛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哪怕只用来拉车。</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买牛的那天我记得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你能想象我的激动。在下午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我和父亲去两里外的邻村牵牛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已经提前谈好了价。在邻村的中心路边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我头一次见到锯木厂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在一间大屋里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电锯冲开木料的声音在午后的热空气里格外尖利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几乎能看见那声音在闪耀着银光。我停下来看阴影里的锯木厂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横七竖八堆满了木料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新鲜的木头味道和锯末一起飞溅出来。</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那头小母牛还小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吃奶的时候还要哼哼唧唧地叫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长得憨厚天真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我很喜欢。主人是个中年男人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回去调教半年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就能干活。他给小牛结了一个简单的辔头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缰绳递给我们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我们就把牛牵出了门。</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小牛屁颠屁颠跟着我们走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出了村才感觉不对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开始茫然地叫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表情如同迷途的小孩。一路仄着身子走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拧巴着被牵到我家。这一路走得我兴奋又纠结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想牵不敢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摸它一下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摸完了赶紧撤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怕它踢。当然后来我知道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再没有比水牛更温驯的动物了。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我经历了把一头小牛训练成壮劳力的全过程。换辔头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套车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驾辕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用声音和缰绳指挥行止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扎鼻眼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犁地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耙地。几年以后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我基本上成了老把式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可以一个人铡草、套车、驾辕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运送满满一车粮食走在窄路上。我知道它回头看我是什么意思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知道它抬尾巴摇屁股想干什么。当然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这对我来说是副产品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我想说的还是放牛。</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在当时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放牛部分地满足了我的少年英雄梦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让一个必须规整地生活的少年有了一个旁逸斜出的机会。就算现在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我也不认为整天和一头牛走在野地里是件苦叽叽的事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相反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我以为那是我少年时代最快乐的生活之一。</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放牛都在夏天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放了暑假我才有时间。三伏天的午后太阳高悬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蚂蚁都被晒蒙了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晕晕乎乎爬出的全是曲线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如果要去远处找水草丰茂的地方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那我就得早早地从午睡中爬起来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戴上草帽出门。我直犯困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遇到树荫就不想再动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尤其经过河边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看那些戏水的同伴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你真觉得放牛实在是个负担。让人烦的还有一个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大雨天。这不是放牛的好时候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但牛出不去你得出去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割草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干不干活你都得让它每天吃饱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家里自也备了干草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只是大夏天的芳草萋萋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你不让它吃新鲜的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不人道也不牛道。还是得穿雨衣戴斗笠挎篮子割草去。漫天雨雾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汤汤水水的野地里就你一个人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蹲在草丛里形同消失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像我这种动不动就悲观的人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常常会觉得自己被这个世界遗弃了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那感觉也不太好。</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不过这样的时候毕竟少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英雄主义的少年时代总体上是乐观向上的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放牛的确是件好玩的事。野地自由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有种无所事事的、透明的自然与放松。放牛通常是集体行动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几个放牛娃排成队伍往村外走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大家都坐在牛背上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屁股底下垫条麻袋。水牛走起来浑身都在动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骑牛更像坐轿子。后面的人打前面的牛屁股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一个跟着一个跑起来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六七头牛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都在撅着屁股跑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那队伍看起来很壮观。牛一跑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大肚子就扑扇扑扇地抖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活像巨大的金鱼鳃在鼓鼓瘪瘪地呼吸。如果你是新手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最好抓住缰绳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夹紧两腿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能抱住牛脖子更好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否则你随时可能掉下去。有天黄昏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牧童晚归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我骑在牛背上慢悠悠往家走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有人对着牛屁股猛的一巴掌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受了惊的牛撅起屁股就跑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我手里还抱着自己做的一根竹笛在专心地找音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连缰绳都没抓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牛一屁股把我送到了右前方的水沟里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半个脑袋扎进了淤泥。</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6329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如果真要找一点和其他放牛娃的不同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可能就是我放牛经常带本书。很多武侠小说都是在坟地里看的。乱坟岗子里草好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把缰绳缠到牛角上让它们自己吃去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我们找个形状合适的坟堆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铺上麻袋就着坟势躺下来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跷起二郎腿。想睡觉的睡觉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想唱歌的唱歌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想发呆的发呆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我想看书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从兜里拽出一本武侠小说来。清风徐来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头顶有松树遮阴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天上流云飞动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此时看武侠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几等于尘嚣皆忘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那一个白衣飘飘的侠义世界美不胜收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大虚乃是大实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大无中有大有。</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放牛给了我一个几近完美的少年时代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放松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融入野地里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跟自然和大地曾经如此贴近。我在放牛时没能让自己成为一个野孩子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或者说没能成为我希望的那样的野孩子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不知道这个结果是好还是坏。往事总在回忆时被赋予意义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在放牛这个经历上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我更愿意就事论事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返回到当年的心境里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看一看当时的悲欢和忧乐。</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有删改</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文章为何说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放牛给了我一个几近完美的少年时代</a:t>
            </a:r>
            <a:r>
              <a:rPr lang="en-US" altLang="zh-CN">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少年时代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放牛部分满足了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少年英雄梦</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也让</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拥有一些自由自在的好时光</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回首往事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感慨放牛生活曾使</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那样亲近自然与大地</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滋养了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的成长。</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789555" y="3044825"/>
            <a:ext cx="6613525" cy="1445260"/>
          </a:xfrm>
          <a:prstGeom prst="rect">
            <a:avLst/>
          </a:prstGeom>
          <a:noFill/>
        </p:spPr>
        <p:txBody>
          <a:bodyPr wrap="square" rtlCol="0">
            <a:spAutoFit/>
          </a:bodyPr>
          <a:p>
            <a:pPr algn="ctr"/>
            <a:r>
              <a:rPr lang="en-US" altLang="zh-CN" sz="4400" b="1">
                <a:solidFill>
                  <a:schemeClr val="bg1"/>
                </a:solidFill>
                <a:effectLst/>
              </a:rPr>
              <a:t>“</a:t>
            </a:r>
            <a:r>
              <a:rPr lang="zh-CN" altLang="en-US" sz="4400" b="1">
                <a:solidFill>
                  <a:schemeClr val="bg1"/>
                </a:solidFill>
                <a:effectLst/>
              </a:rPr>
              <a:t>多看＋多联</a:t>
            </a:r>
            <a:r>
              <a:rPr lang="en-US" altLang="zh-CN" sz="4400" b="1">
                <a:solidFill>
                  <a:schemeClr val="bg1"/>
                </a:solidFill>
                <a:effectLst/>
              </a:rPr>
              <a:t>”</a:t>
            </a:r>
            <a:r>
              <a:rPr lang="zh-CN" altLang="en-US" sz="4400" b="1">
                <a:solidFill>
                  <a:schemeClr val="bg1"/>
                </a:solidFill>
                <a:effectLst/>
              </a:rPr>
              <a:t>准确理解</a:t>
            </a:r>
            <a:endParaRPr lang="zh-CN" altLang="en-US" sz="4400" b="1">
              <a:solidFill>
                <a:schemeClr val="bg1"/>
              </a:solidFill>
              <a:effectLst/>
            </a:endParaRPr>
          </a:p>
          <a:p>
            <a:pPr algn="ctr"/>
            <a:r>
              <a:rPr lang="zh-CN" altLang="en-US" sz="4400" b="1">
                <a:solidFill>
                  <a:schemeClr val="bg1"/>
                </a:solidFill>
                <a:effectLst/>
              </a:rPr>
              <a:t>文学类文本重要句子含意</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《我与地坛》是一篇富有哲理性的抒情散文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充满了哲思。史铁生以自己的经历为基础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叙述了他在残疾后于地坛与母亲身上获得的生命感悟和生存启发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而这种感悟与启发正是通过一些哲理性语句表达出来的。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死是一件不必急于求成的事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死是一个必然会降临的节日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人们终究会理解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修短随化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终期于尽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死亡是不可避免的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坦然面对即可。在做文学类文本阅读时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理解这些哲理性句子的丰富含意能帮助我们感悟作品意蕴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更好地理解文章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从而使我们答题时更加得心应手。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理解文学类文本中重要句子的含意在高考中主要以主观题的形式考查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且出现频率较高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属于热门考点。答好这类题对解答各类分析鉴赏、评价探究类的题目也有很大的帮助。那么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在答题时应该如何抓住得分点呢</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结合上下文</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分析文中画横线句子的含意</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Ⅰ</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文章为何说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放牛给了我一个几近完美的少年时代</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Ⅱ</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文中画线处说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在他们两个人当中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叶桃总是先离去的那一个</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又说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她从来没有真正离开过他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请谈谈你的理解。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[2022</a:t>
            </a:r>
            <a:r>
              <a:rPr lang="zh-CN" altLang="en-US">
                <a:latin typeface="微软雅黑" panose="020B0503020204020204" charset="-122"/>
                <a:ea typeface="微软雅黑" panose="020B0503020204020204" charset="-122"/>
                <a:cs typeface="微软雅黑" panose="020B0503020204020204" charset="-122"/>
              </a:rPr>
              <a:t>北京卷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请结合文章内容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分析结尾画线句的内涵及表达效果。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[2017</a:t>
            </a:r>
            <a:r>
              <a:rPr lang="zh-CN" altLang="en-US">
                <a:latin typeface="微软雅黑" panose="020B0503020204020204" charset="-122"/>
                <a:ea typeface="微软雅黑" panose="020B0503020204020204" charset="-122"/>
                <a:cs typeface="微软雅黑" panose="020B0503020204020204" charset="-122"/>
              </a:rPr>
              <a:t>全国</a:t>
            </a:r>
            <a:r>
              <a:rPr lang="en-US" altLang="en-US">
                <a:latin typeface="微软雅黑" panose="020B0503020204020204" charset="-122"/>
                <a:ea typeface="微软雅黑" panose="020B0503020204020204" charset="-122"/>
                <a:cs typeface="微软雅黑" panose="020B0503020204020204" charset="-122"/>
              </a:rPr>
              <a:t>Ⅲ</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结合上下文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分析文中画横线的句子的含意</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5" name="文本框 4"/>
          <p:cNvSpPr txBox="1"/>
          <p:nvPr/>
        </p:nvSpPr>
        <p:spPr>
          <a:xfrm>
            <a:off x="896620" y="1186815"/>
            <a:ext cx="10441940" cy="1202690"/>
          </a:xfrm>
          <a:prstGeom prst="rect">
            <a:avLst/>
          </a:prstGeom>
          <a:noFill/>
        </p:spPr>
        <p:txBody>
          <a:bodyPr wrap="square" rtlCol="0">
            <a:noAutofit/>
          </a:bodyPr>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理解语句含意</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需要仔细审读题干要求</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根据题干要求区分语句类型</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进而运用不同思维来理解</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具体如下</a:t>
            </a:r>
            <a:r>
              <a:rPr lang="en-US" altLang="zh-CN">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2"/>
            </p:custDataLst>
          </p:nvPr>
        </p:nvGraphicFramePr>
        <p:xfrm>
          <a:off x="896620" y="2147570"/>
          <a:ext cx="10440670" cy="3633470"/>
        </p:xfrm>
        <a:graphic>
          <a:graphicData uri="http://schemas.openxmlformats.org/drawingml/2006/table">
            <a:tbl>
              <a:tblPr/>
              <a:tblGrid>
                <a:gridCol w="1022985"/>
                <a:gridCol w="3887470"/>
                <a:gridCol w="5530215"/>
              </a:tblGrid>
              <a:tr h="193675">
                <a:tc>
                  <a:txBody>
                    <a:bodyPr/>
                    <a:p>
                      <a:pPr indent="0" algn="ctr" fontAlgn="auto">
                        <a:lnSpc>
                          <a:spcPct val="150000"/>
                        </a:lnSpc>
                        <a:spcBef>
                          <a:spcPct val="0"/>
                        </a:spcBef>
                        <a:spcAft>
                          <a:spcPct val="0"/>
                        </a:spcAft>
                      </a:pPr>
                      <a:r>
                        <a:rPr lang="zh-CN" sz="1400">
                          <a:solidFill>
                            <a:srgbClr val="000000"/>
                          </a:solidFill>
                          <a:latin typeface="+mn-ea"/>
                        </a:rPr>
                        <a:t>考查类型</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内涵阐释</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理解技巧</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689610">
                <a:tc>
                  <a:txBody>
                    <a:bodyPr/>
                    <a:p>
                      <a:pPr indent="0" algn="ctr" fontAlgn="auto">
                        <a:lnSpc>
                          <a:spcPct val="150000"/>
                        </a:lnSpc>
                        <a:spcBef>
                          <a:spcPct val="0"/>
                        </a:spcBef>
                        <a:spcAft>
                          <a:spcPct val="0"/>
                        </a:spcAft>
                      </a:pPr>
                      <a:r>
                        <a:rPr lang="zh-CN" sz="1400">
                          <a:solidFill>
                            <a:srgbClr val="000000"/>
                          </a:solidFill>
                          <a:latin typeface="+mn-ea"/>
                        </a:rPr>
                        <a:t>含蓄句</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含蓄句</a:t>
                      </a:r>
                      <a:r>
                        <a:rPr lang="en-US" altLang="zh-CN" sz="1400">
                          <a:solidFill>
                            <a:srgbClr val="000000"/>
                          </a:solidFill>
                          <a:latin typeface="+mn-ea"/>
                          <a:cs typeface="+mn-ea"/>
                        </a:rPr>
                        <a:t>，</a:t>
                      </a:r>
                      <a:r>
                        <a:rPr lang="zh-CN" sz="1400">
                          <a:solidFill>
                            <a:srgbClr val="000000"/>
                          </a:solidFill>
                          <a:latin typeface="+mn-ea"/>
                          <a:cs typeface="+mn-ea"/>
                        </a:rPr>
                        <a:t>指的是那些在表达上比较含蓄</a:t>
                      </a:r>
                      <a:r>
                        <a:rPr lang="en-US" altLang="zh-CN" sz="1400">
                          <a:solidFill>
                            <a:srgbClr val="000000"/>
                          </a:solidFill>
                          <a:latin typeface="+mn-ea"/>
                          <a:cs typeface="+mn-ea"/>
                        </a:rPr>
                        <a:t>，</a:t>
                      </a:r>
                      <a:r>
                        <a:rPr lang="zh-CN" sz="1400">
                          <a:solidFill>
                            <a:srgbClr val="000000"/>
                          </a:solidFill>
                          <a:latin typeface="+mn-ea"/>
                          <a:cs typeface="+mn-ea"/>
                        </a:rPr>
                        <a:t>蕴含某些深层意义</a:t>
                      </a:r>
                      <a:r>
                        <a:rPr lang="en-US" altLang="zh-CN" sz="1400">
                          <a:solidFill>
                            <a:srgbClr val="000000"/>
                          </a:solidFill>
                          <a:latin typeface="+mn-ea"/>
                          <a:cs typeface="+mn-ea"/>
                        </a:rPr>
                        <a:t>，</a:t>
                      </a:r>
                      <a:r>
                        <a:rPr lang="zh-CN" sz="1400">
                          <a:solidFill>
                            <a:srgbClr val="000000"/>
                          </a:solidFill>
                          <a:latin typeface="+mn-ea"/>
                          <a:cs typeface="+mn-ea"/>
                        </a:rPr>
                        <a:t>或含有一定的警示作用</a:t>
                      </a:r>
                      <a:r>
                        <a:rPr lang="en-US" altLang="zh-CN" sz="1400">
                          <a:solidFill>
                            <a:srgbClr val="000000"/>
                          </a:solidFill>
                          <a:latin typeface="+mn-ea"/>
                          <a:cs typeface="+mn-ea"/>
                        </a:rPr>
                        <a:t>，</a:t>
                      </a:r>
                      <a:r>
                        <a:rPr lang="zh-CN" sz="1400">
                          <a:solidFill>
                            <a:srgbClr val="000000"/>
                          </a:solidFill>
                          <a:latin typeface="+mn-ea"/>
                          <a:cs typeface="+mn-ea"/>
                        </a:rPr>
                        <a:t>有一定的哲理</a:t>
                      </a:r>
                      <a:r>
                        <a:rPr lang="en-US" altLang="zh-CN" sz="1400">
                          <a:solidFill>
                            <a:srgbClr val="000000"/>
                          </a:solidFill>
                          <a:latin typeface="+mn-ea"/>
                          <a:cs typeface="+mn-ea"/>
                        </a:rPr>
                        <a:t>，</a:t>
                      </a:r>
                      <a:r>
                        <a:rPr lang="zh-CN" sz="1400">
                          <a:solidFill>
                            <a:srgbClr val="000000"/>
                          </a:solidFill>
                          <a:latin typeface="+mn-ea"/>
                          <a:cs typeface="+mn-ea"/>
                        </a:rPr>
                        <a:t>需要仔细品读才能懂的句子</a:t>
                      </a:r>
                      <a:r>
                        <a:rPr lang="en-US" altLang="zh-CN" sz="1400">
                          <a:solidFill>
                            <a:srgbClr val="000000"/>
                          </a:solidFill>
                          <a:latin typeface="+mn-ea"/>
                          <a:cs typeface="+mn-ea"/>
                        </a:rPr>
                        <a:t>，</a:t>
                      </a:r>
                      <a:r>
                        <a:rPr lang="zh-CN" sz="1400">
                          <a:solidFill>
                            <a:srgbClr val="000000"/>
                          </a:solidFill>
                          <a:latin typeface="+mn-ea"/>
                          <a:cs typeface="+mn-ea"/>
                        </a:rPr>
                        <a:t>一般运用象征等手法。</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第一步</a:t>
                      </a:r>
                      <a:r>
                        <a:rPr lang="en-US" altLang="zh-CN" sz="1400">
                          <a:solidFill>
                            <a:srgbClr val="000000"/>
                          </a:solidFill>
                          <a:latin typeface="+mn-ea"/>
                          <a:cs typeface="+mn-ea"/>
                        </a:rPr>
                        <a:t>，</a:t>
                      </a:r>
                      <a:r>
                        <a:rPr lang="zh-CN" sz="1400">
                          <a:solidFill>
                            <a:srgbClr val="000000"/>
                          </a:solidFill>
                          <a:latin typeface="+mn-ea"/>
                          <a:cs typeface="+mn-ea"/>
                        </a:rPr>
                        <a:t>联系语境</a:t>
                      </a:r>
                      <a:r>
                        <a:rPr lang="en-US" altLang="zh-CN" sz="1400">
                          <a:solidFill>
                            <a:srgbClr val="000000"/>
                          </a:solidFill>
                          <a:latin typeface="+mn-ea"/>
                          <a:cs typeface="+mn-ea"/>
                        </a:rPr>
                        <a:t>，</a:t>
                      </a:r>
                      <a:r>
                        <a:rPr lang="zh-CN" sz="1400">
                          <a:solidFill>
                            <a:srgbClr val="000000"/>
                          </a:solidFill>
                          <a:latin typeface="+mn-ea"/>
                          <a:cs typeface="+mn-ea"/>
                        </a:rPr>
                        <a:t>揣摩句意。这类句子出于某种需要</a:t>
                      </a:r>
                      <a:r>
                        <a:rPr lang="en-US" altLang="zh-CN" sz="1400">
                          <a:solidFill>
                            <a:srgbClr val="000000"/>
                          </a:solidFill>
                          <a:latin typeface="+mn-ea"/>
                          <a:cs typeface="+mn-ea"/>
                        </a:rPr>
                        <a:t>，</a:t>
                      </a:r>
                      <a:r>
                        <a:rPr lang="zh-CN" sz="1400">
                          <a:solidFill>
                            <a:srgbClr val="000000"/>
                          </a:solidFill>
                          <a:latin typeface="+mn-ea"/>
                          <a:cs typeface="+mn-ea"/>
                        </a:rPr>
                        <a:t>故意不直说</a:t>
                      </a:r>
                      <a:r>
                        <a:rPr lang="en-US" altLang="zh-CN" sz="1400">
                          <a:solidFill>
                            <a:srgbClr val="000000"/>
                          </a:solidFill>
                          <a:latin typeface="+mn-ea"/>
                          <a:cs typeface="+mn-ea"/>
                        </a:rPr>
                        <a:t>，</a:t>
                      </a:r>
                      <a:r>
                        <a:rPr lang="zh-CN" sz="1400">
                          <a:solidFill>
                            <a:srgbClr val="000000"/>
                          </a:solidFill>
                          <a:latin typeface="+mn-ea"/>
                          <a:cs typeface="+mn-ea"/>
                        </a:rPr>
                        <a:t>而运用双关、暗示等方法把含意隐藏于句中</a:t>
                      </a:r>
                      <a:r>
                        <a:rPr lang="en-US" altLang="zh-CN" sz="1400">
                          <a:solidFill>
                            <a:srgbClr val="000000"/>
                          </a:solidFill>
                          <a:latin typeface="+mn-ea"/>
                          <a:cs typeface="+mn-ea"/>
                        </a:rPr>
                        <a:t>，</a:t>
                      </a:r>
                      <a:r>
                        <a:rPr lang="zh-CN" sz="1400">
                          <a:solidFill>
                            <a:srgbClr val="000000"/>
                          </a:solidFill>
                          <a:latin typeface="+mn-ea"/>
                          <a:cs typeface="+mn-ea"/>
                        </a:rPr>
                        <a:t>含蓄地表达含意。所以理解时要联系语境</a:t>
                      </a:r>
                      <a:r>
                        <a:rPr lang="en-US" altLang="zh-CN" sz="1400">
                          <a:solidFill>
                            <a:srgbClr val="000000"/>
                          </a:solidFill>
                          <a:latin typeface="+mn-ea"/>
                          <a:cs typeface="+mn-ea"/>
                        </a:rPr>
                        <a:t>，</a:t>
                      </a:r>
                      <a:r>
                        <a:rPr lang="zh-CN" sz="1400">
                          <a:solidFill>
                            <a:srgbClr val="000000"/>
                          </a:solidFill>
                          <a:latin typeface="+mn-ea"/>
                          <a:cs typeface="+mn-ea"/>
                        </a:rPr>
                        <a:t>依据其所用的手法揣摩句意</a:t>
                      </a:r>
                      <a:r>
                        <a:rPr lang="en-US" altLang="zh-CN" sz="1400">
                          <a:solidFill>
                            <a:srgbClr val="000000"/>
                          </a:solidFill>
                          <a:latin typeface="+mn-ea"/>
                          <a:cs typeface="+mn-ea"/>
                        </a:rPr>
                        <a:t>，</a:t>
                      </a:r>
                      <a:r>
                        <a:rPr lang="zh-CN" sz="1400">
                          <a:solidFill>
                            <a:srgbClr val="000000"/>
                          </a:solidFill>
                          <a:latin typeface="+mn-ea"/>
                          <a:cs typeface="+mn-ea"/>
                        </a:rPr>
                        <a:t>注意上下文与之相呼应的阐释句。</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第二步</a:t>
                      </a:r>
                      <a:r>
                        <a:rPr lang="en-US" altLang="zh-CN" sz="1400">
                          <a:solidFill>
                            <a:srgbClr val="000000"/>
                          </a:solidFill>
                          <a:latin typeface="+mn-ea"/>
                          <a:cs typeface="+mn-ea"/>
                        </a:rPr>
                        <a:t>，</a:t>
                      </a:r>
                      <a:r>
                        <a:rPr lang="zh-CN" sz="1400">
                          <a:solidFill>
                            <a:srgbClr val="000000"/>
                          </a:solidFill>
                          <a:latin typeface="+mn-ea"/>
                          <a:cs typeface="+mn-ea"/>
                        </a:rPr>
                        <a:t>揣摩语句的感情因素</a:t>
                      </a:r>
                      <a:r>
                        <a:rPr lang="en-US" altLang="zh-CN" sz="1400">
                          <a:solidFill>
                            <a:srgbClr val="000000"/>
                          </a:solidFill>
                          <a:latin typeface="+mn-ea"/>
                          <a:cs typeface="+mn-ea"/>
                        </a:rPr>
                        <a:t>，</a:t>
                      </a:r>
                      <a:r>
                        <a:rPr lang="zh-CN" sz="1400">
                          <a:solidFill>
                            <a:srgbClr val="000000"/>
                          </a:solidFill>
                          <a:latin typeface="+mn-ea"/>
                          <a:cs typeface="+mn-ea"/>
                        </a:rPr>
                        <a:t>需要联系文本的主旨、作者的情感态度。</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第三步</a:t>
                      </a:r>
                      <a:r>
                        <a:rPr lang="en-US" altLang="zh-CN" sz="1400">
                          <a:solidFill>
                            <a:srgbClr val="000000"/>
                          </a:solidFill>
                          <a:latin typeface="+mn-ea"/>
                          <a:cs typeface="+mn-ea"/>
                        </a:rPr>
                        <a:t>，</a:t>
                      </a:r>
                      <a:r>
                        <a:rPr lang="zh-CN" sz="1400">
                          <a:solidFill>
                            <a:srgbClr val="000000"/>
                          </a:solidFill>
                          <a:latin typeface="+mn-ea"/>
                          <a:cs typeface="+mn-ea"/>
                        </a:rPr>
                        <a:t>具体分析含蓄句的外在形式</a:t>
                      </a:r>
                      <a:r>
                        <a:rPr lang="en-US" altLang="zh-CN" sz="1400">
                          <a:solidFill>
                            <a:srgbClr val="000000"/>
                          </a:solidFill>
                          <a:latin typeface="+mn-ea"/>
                          <a:cs typeface="+mn-ea"/>
                        </a:rPr>
                        <a:t>，</a:t>
                      </a:r>
                      <a:r>
                        <a:rPr lang="zh-CN" sz="1400">
                          <a:solidFill>
                            <a:srgbClr val="000000"/>
                          </a:solidFill>
                          <a:latin typeface="+mn-ea"/>
                          <a:cs typeface="+mn-ea"/>
                        </a:rPr>
                        <a:t>特别是语句中的关键词</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85165">
                <a:tc>
                  <a:txBody>
                    <a:bodyPr/>
                    <a:p>
                      <a:pPr indent="0" algn="ctr" fontAlgn="auto">
                        <a:lnSpc>
                          <a:spcPct val="150000"/>
                        </a:lnSpc>
                        <a:spcBef>
                          <a:spcPct val="0"/>
                        </a:spcBef>
                        <a:spcAft>
                          <a:spcPct val="0"/>
                        </a:spcAft>
                      </a:pPr>
                      <a:r>
                        <a:rPr lang="zh-CN" sz="1400">
                          <a:solidFill>
                            <a:srgbClr val="000000"/>
                          </a:solidFill>
                          <a:latin typeface="+mn-ea"/>
                        </a:rPr>
                        <a:t>技巧句</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技巧句</a:t>
                      </a:r>
                      <a:r>
                        <a:rPr lang="en-US" altLang="zh-CN" sz="1400">
                          <a:solidFill>
                            <a:srgbClr val="000000"/>
                          </a:solidFill>
                          <a:latin typeface="+mn-ea"/>
                          <a:cs typeface="+mn-ea"/>
                        </a:rPr>
                        <a:t>，</a:t>
                      </a:r>
                      <a:r>
                        <a:rPr lang="zh-CN" sz="1400">
                          <a:solidFill>
                            <a:srgbClr val="000000"/>
                          </a:solidFill>
                          <a:latin typeface="+mn-ea"/>
                          <a:cs typeface="+mn-ea"/>
                        </a:rPr>
                        <a:t>指使用特殊的修辞手法、描写手法或抒情手法等技巧</a:t>
                      </a:r>
                      <a:r>
                        <a:rPr lang="en-US" altLang="zh-CN" sz="1400">
                          <a:solidFill>
                            <a:srgbClr val="000000"/>
                          </a:solidFill>
                          <a:latin typeface="+mn-ea"/>
                          <a:cs typeface="+mn-ea"/>
                        </a:rPr>
                        <a:t>，</a:t>
                      </a:r>
                      <a:r>
                        <a:rPr lang="zh-CN" sz="1400">
                          <a:solidFill>
                            <a:srgbClr val="000000"/>
                          </a:solidFill>
                          <a:latin typeface="+mn-ea"/>
                          <a:cs typeface="+mn-ea"/>
                        </a:rPr>
                        <a:t>内涵较为丰富的句子</a:t>
                      </a:r>
                      <a:r>
                        <a:rPr lang="en-US" altLang="zh-CN" sz="1400">
                          <a:solidFill>
                            <a:srgbClr val="000000"/>
                          </a:solidFill>
                          <a:latin typeface="+mn-ea"/>
                          <a:cs typeface="+mn-ea"/>
                        </a:rPr>
                        <a:t>;</a:t>
                      </a:r>
                      <a:r>
                        <a:rPr lang="zh-CN" sz="1400">
                          <a:solidFill>
                            <a:srgbClr val="000000"/>
                          </a:solidFill>
                          <a:latin typeface="+mn-ea"/>
                          <a:cs typeface="+mn-ea"/>
                        </a:rPr>
                        <a:t>比喻、拟人、夸张、反语、排比等是常用的修辞手法</a:t>
                      </a:r>
                      <a:r>
                        <a:rPr lang="en-US" altLang="zh-CN" sz="1400">
                          <a:solidFill>
                            <a:srgbClr val="000000"/>
                          </a:solidFill>
                          <a:latin typeface="+mn-ea"/>
                          <a:cs typeface="+mn-ea"/>
                        </a:rPr>
                        <a:t>，</a:t>
                      </a:r>
                      <a:r>
                        <a:rPr lang="zh-CN" sz="1400">
                          <a:solidFill>
                            <a:srgbClr val="000000"/>
                          </a:solidFill>
                          <a:latin typeface="+mn-ea"/>
                          <a:cs typeface="+mn-ea"/>
                        </a:rPr>
                        <a:t>语言、动作、心理、神态、细节描写等是常用的描写手法</a:t>
                      </a:r>
                      <a:r>
                        <a:rPr lang="en-US" altLang="zh-CN" sz="1400">
                          <a:solidFill>
                            <a:srgbClr val="000000"/>
                          </a:solidFill>
                          <a:latin typeface="+mn-ea"/>
                          <a:cs typeface="+mn-ea"/>
                        </a:rPr>
                        <a:t>，</a:t>
                      </a:r>
                      <a:r>
                        <a:rPr lang="zh-CN" sz="1400">
                          <a:solidFill>
                            <a:srgbClr val="000000"/>
                          </a:solidFill>
                          <a:latin typeface="+mn-ea"/>
                          <a:cs typeface="+mn-ea"/>
                        </a:rPr>
                        <a:t>直接抒情和间接抒情是常用的抒情手法</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第一步</a:t>
                      </a:r>
                      <a:r>
                        <a:rPr lang="en-US" altLang="zh-CN" sz="1400">
                          <a:solidFill>
                            <a:srgbClr val="000000"/>
                          </a:solidFill>
                          <a:latin typeface="+mn-ea"/>
                          <a:cs typeface="+mn-ea"/>
                        </a:rPr>
                        <a:t>，</a:t>
                      </a:r>
                      <a:r>
                        <a:rPr lang="zh-CN" sz="1400">
                          <a:solidFill>
                            <a:srgbClr val="000000"/>
                          </a:solidFill>
                          <a:latin typeface="+mn-ea"/>
                          <a:cs typeface="+mn-ea"/>
                        </a:rPr>
                        <a:t>要确定描写或陈述对象。</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第二步</a:t>
                      </a:r>
                      <a:r>
                        <a:rPr lang="en-US" altLang="zh-CN" sz="1400">
                          <a:solidFill>
                            <a:srgbClr val="000000"/>
                          </a:solidFill>
                          <a:latin typeface="+mn-ea"/>
                          <a:cs typeface="+mn-ea"/>
                        </a:rPr>
                        <a:t>，</a:t>
                      </a:r>
                      <a:r>
                        <a:rPr lang="zh-CN" sz="1400">
                          <a:solidFill>
                            <a:srgbClr val="000000"/>
                          </a:solidFill>
                          <a:latin typeface="+mn-ea"/>
                          <a:cs typeface="+mn-ea"/>
                        </a:rPr>
                        <a:t>要明确语句所使用的修辞手法、描写手法或抒情手法。</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第三步</a:t>
                      </a:r>
                      <a:r>
                        <a:rPr lang="en-US" altLang="zh-CN" sz="1400">
                          <a:solidFill>
                            <a:srgbClr val="000000"/>
                          </a:solidFill>
                          <a:latin typeface="+mn-ea"/>
                          <a:cs typeface="+mn-ea"/>
                        </a:rPr>
                        <a:t>，</a:t>
                      </a:r>
                      <a:r>
                        <a:rPr lang="zh-CN" sz="1400">
                          <a:solidFill>
                            <a:srgbClr val="000000"/>
                          </a:solidFill>
                          <a:latin typeface="+mn-ea"/>
                          <a:cs typeface="+mn-ea"/>
                        </a:rPr>
                        <a:t>将语句</a:t>
                      </a:r>
                      <a:r>
                        <a:rPr lang="zh-CN" altLang="en-US" sz="1400">
                          <a:solidFill>
                            <a:srgbClr val="000000"/>
                          </a:solidFill>
                          <a:latin typeface="+mn-ea"/>
                          <a:cs typeface="+mn-ea"/>
                        </a:rPr>
                        <a:t>“</a:t>
                      </a:r>
                      <a:r>
                        <a:rPr lang="zh-CN" sz="1400">
                          <a:solidFill>
                            <a:srgbClr val="000000"/>
                          </a:solidFill>
                          <a:latin typeface="+mn-ea"/>
                          <a:cs typeface="+mn-ea"/>
                        </a:rPr>
                        <a:t>还原</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就是结合语境探求语句的本意</a:t>
                      </a:r>
                      <a:r>
                        <a:rPr lang="en-US" altLang="zh-CN" sz="1400">
                          <a:solidFill>
                            <a:srgbClr val="000000"/>
                          </a:solidFill>
                          <a:latin typeface="+mn-ea"/>
                          <a:cs typeface="+mn-ea"/>
                        </a:rPr>
                        <a:t>，</a:t>
                      </a:r>
                      <a:r>
                        <a:rPr lang="zh-CN" sz="1400">
                          <a:solidFill>
                            <a:srgbClr val="000000"/>
                          </a:solidFill>
                          <a:latin typeface="+mn-ea"/>
                          <a:cs typeface="+mn-ea"/>
                        </a:rPr>
                        <a:t>即还原成没使用手法技巧的、意思简洁明白的语句。如使用比喻修辞手法的语句</a:t>
                      </a:r>
                      <a:r>
                        <a:rPr lang="en-US" altLang="zh-CN" sz="1400">
                          <a:solidFill>
                            <a:srgbClr val="000000"/>
                          </a:solidFill>
                          <a:latin typeface="+mn-ea"/>
                          <a:cs typeface="+mn-ea"/>
                        </a:rPr>
                        <a:t>，</a:t>
                      </a:r>
                      <a:r>
                        <a:rPr lang="zh-CN" sz="1400">
                          <a:solidFill>
                            <a:srgbClr val="000000"/>
                          </a:solidFill>
                          <a:latin typeface="+mn-ea"/>
                          <a:cs typeface="+mn-ea"/>
                        </a:rPr>
                        <a:t>要透过喻体看到本体</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896620" y="1435735"/>
          <a:ext cx="10440670" cy="3633470"/>
        </p:xfrm>
        <a:graphic>
          <a:graphicData uri="http://schemas.openxmlformats.org/drawingml/2006/table">
            <a:tbl>
              <a:tblPr/>
              <a:tblGrid>
                <a:gridCol w="1022985"/>
                <a:gridCol w="3887470"/>
                <a:gridCol w="5530215"/>
              </a:tblGrid>
              <a:tr h="193675">
                <a:tc>
                  <a:txBody>
                    <a:bodyPr/>
                    <a:p>
                      <a:pPr indent="0" algn="ctr" fontAlgn="auto">
                        <a:lnSpc>
                          <a:spcPct val="150000"/>
                        </a:lnSpc>
                        <a:spcBef>
                          <a:spcPct val="0"/>
                        </a:spcBef>
                        <a:spcAft>
                          <a:spcPct val="0"/>
                        </a:spcAft>
                      </a:pPr>
                      <a:r>
                        <a:rPr lang="zh-CN" sz="1400">
                          <a:solidFill>
                            <a:srgbClr val="000000"/>
                          </a:solidFill>
                          <a:latin typeface="+mn-ea"/>
                        </a:rPr>
                        <a:t>考查类型</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内涵阐释</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理解技巧</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787400">
                <a:tc>
                  <a:txBody>
                    <a:bodyPr/>
                    <a:p>
                      <a:pPr indent="0" algn="ctr" fontAlgn="auto">
                        <a:lnSpc>
                          <a:spcPct val="150000"/>
                        </a:lnSpc>
                        <a:spcBef>
                          <a:spcPct val="0"/>
                        </a:spcBef>
                        <a:spcAft>
                          <a:spcPct val="0"/>
                        </a:spcAft>
                      </a:pPr>
                      <a:r>
                        <a:rPr lang="zh-CN" sz="1400">
                          <a:solidFill>
                            <a:srgbClr val="000000"/>
                          </a:solidFill>
                          <a:latin typeface="+mn-ea"/>
                        </a:rPr>
                        <a:t>结构</a:t>
                      </a:r>
                      <a:endParaRPr lang="zh-CN" sz="1400">
                        <a:solidFill>
                          <a:srgbClr val="000000"/>
                        </a:solidFill>
                        <a:latin typeface="+mn-ea"/>
                      </a:endParaRPr>
                    </a:p>
                    <a:p>
                      <a:pPr indent="0" algn="ctr" fontAlgn="auto">
                        <a:lnSpc>
                          <a:spcPct val="150000"/>
                        </a:lnSpc>
                        <a:spcBef>
                          <a:spcPct val="0"/>
                        </a:spcBef>
                        <a:spcAft>
                          <a:spcPct val="0"/>
                        </a:spcAft>
                      </a:pPr>
                      <a:r>
                        <a:rPr lang="zh-CN" sz="1400">
                          <a:solidFill>
                            <a:srgbClr val="000000"/>
                          </a:solidFill>
                          <a:latin typeface="+mn-ea"/>
                        </a:rPr>
                        <a:t>复杂句</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结构复杂句</a:t>
                      </a:r>
                      <a:r>
                        <a:rPr lang="en-US" altLang="zh-CN" sz="1400">
                          <a:solidFill>
                            <a:srgbClr val="000000"/>
                          </a:solidFill>
                          <a:latin typeface="+mn-ea"/>
                          <a:cs typeface="+mn-ea"/>
                        </a:rPr>
                        <a:t>，</a:t>
                      </a:r>
                      <a:r>
                        <a:rPr lang="zh-CN" sz="1400">
                          <a:solidFill>
                            <a:srgbClr val="000000"/>
                          </a:solidFill>
                          <a:latin typeface="+mn-ea"/>
                          <a:cs typeface="+mn-ea"/>
                        </a:rPr>
                        <a:t>指句子成分较多、层次结构复杂的语句。因为结构复杂</a:t>
                      </a:r>
                      <a:r>
                        <a:rPr lang="en-US" altLang="zh-CN" sz="1400">
                          <a:solidFill>
                            <a:srgbClr val="000000"/>
                          </a:solidFill>
                          <a:latin typeface="+mn-ea"/>
                          <a:cs typeface="+mn-ea"/>
                        </a:rPr>
                        <a:t>，</a:t>
                      </a:r>
                      <a:r>
                        <a:rPr lang="zh-CN" sz="1400">
                          <a:solidFill>
                            <a:srgbClr val="000000"/>
                          </a:solidFill>
                          <a:latin typeface="+mn-ea"/>
                          <a:cs typeface="+mn-ea"/>
                        </a:rPr>
                        <a:t>隐含信息多</a:t>
                      </a:r>
                      <a:r>
                        <a:rPr lang="en-US" altLang="zh-CN" sz="1400">
                          <a:solidFill>
                            <a:srgbClr val="000000"/>
                          </a:solidFill>
                          <a:latin typeface="+mn-ea"/>
                          <a:cs typeface="+mn-ea"/>
                        </a:rPr>
                        <a:t>，</a:t>
                      </a:r>
                      <a:r>
                        <a:rPr lang="zh-CN" sz="1400">
                          <a:solidFill>
                            <a:srgbClr val="000000"/>
                          </a:solidFill>
                          <a:latin typeface="+mn-ea"/>
                          <a:cs typeface="+mn-ea"/>
                        </a:rPr>
                        <a:t>故而语句内涵丰富</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理解此类语句需要分点逐步阐释。若考查附加成分较长的单句</a:t>
                      </a:r>
                      <a:r>
                        <a:rPr lang="en-US" altLang="zh-CN" sz="1400">
                          <a:solidFill>
                            <a:srgbClr val="000000"/>
                          </a:solidFill>
                          <a:latin typeface="+mn-ea"/>
                          <a:cs typeface="+mn-ea"/>
                        </a:rPr>
                        <a:t>，</a:t>
                      </a:r>
                      <a:r>
                        <a:rPr lang="zh-CN" sz="1400">
                          <a:solidFill>
                            <a:srgbClr val="000000"/>
                          </a:solidFill>
                          <a:latin typeface="+mn-ea"/>
                          <a:cs typeface="+mn-ea"/>
                        </a:rPr>
                        <a:t>可通过拆分句子成分的办法来体会。若考查复句</a:t>
                      </a:r>
                      <a:r>
                        <a:rPr lang="en-US" altLang="zh-CN" sz="1400">
                          <a:solidFill>
                            <a:srgbClr val="000000"/>
                          </a:solidFill>
                          <a:latin typeface="+mn-ea"/>
                          <a:cs typeface="+mn-ea"/>
                        </a:rPr>
                        <a:t>，</a:t>
                      </a:r>
                      <a:r>
                        <a:rPr lang="zh-CN" sz="1400">
                          <a:solidFill>
                            <a:srgbClr val="000000"/>
                          </a:solidFill>
                          <a:latin typeface="+mn-ea"/>
                          <a:cs typeface="+mn-ea"/>
                        </a:rPr>
                        <a:t>如是并列关系的复句</a:t>
                      </a:r>
                      <a:r>
                        <a:rPr lang="en-US" altLang="zh-CN" sz="1400">
                          <a:solidFill>
                            <a:srgbClr val="000000"/>
                          </a:solidFill>
                          <a:latin typeface="+mn-ea"/>
                          <a:cs typeface="+mn-ea"/>
                        </a:rPr>
                        <a:t>，</a:t>
                      </a:r>
                      <a:r>
                        <a:rPr lang="zh-CN" sz="1400">
                          <a:solidFill>
                            <a:srgbClr val="000000"/>
                          </a:solidFill>
                          <a:latin typeface="+mn-ea"/>
                          <a:cs typeface="+mn-ea"/>
                        </a:rPr>
                        <a:t>句意应是两个并列意思的相加</a:t>
                      </a:r>
                      <a:r>
                        <a:rPr lang="en-US" altLang="zh-CN" sz="1400">
                          <a:solidFill>
                            <a:srgbClr val="000000"/>
                          </a:solidFill>
                          <a:latin typeface="+mn-ea"/>
                          <a:cs typeface="+mn-ea"/>
                        </a:rPr>
                        <a:t>;</a:t>
                      </a:r>
                      <a:r>
                        <a:rPr lang="zh-CN" sz="1400">
                          <a:solidFill>
                            <a:srgbClr val="000000"/>
                          </a:solidFill>
                          <a:latin typeface="+mn-ea"/>
                          <a:cs typeface="+mn-ea"/>
                        </a:rPr>
                        <a:t>如是偏正关系的复句</a:t>
                      </a:r>
                      <a:r>
                        <a:rPr lang="en-US" altLang="zh-CN" sz="1400">
                          <a:solidFill>
                            <a:srgbClr val="000000"/>
                          </a:solidFill>
                          <a:latin typeface="+mn-ea"/>
                          <a:cs typeface="+mn-ea"/>
                        </a:rPr>
                        <a:t>，</a:t>
                      </a:r>
                      <a:r>
                        <a:rPr lang="zh-CN" sz="1400">
                          <a:solidFill>
                            <a:srgbClr val="000000"/>
                          </a:solidFill>
                          <a:latin typeface="+mn-ea"/>
                          <a:cs typeface="+mn-ea"/>
                        </a:rPr>
                        <a:t>句意应侧重于正句部分</a:t>
                      </a:r>
                      <a:r>
                        <a:rPr lang="en-US" altLang="zh-CN" sz="1400">
                          <a:solidFill>
                            <a:srgbClr val="000000"/>
                          </a:solidFill>
                          <a:latin typeface="+mn-ea"/>
                          <a:cs typeface="+mn-ea"/>
                        </a:rPr>
                        <a:t>，</a:t>
                      </a:r>
                      <a:r>
                        <a:rPr lang="zh-CN" sz="1400">
                          <a:solidFill>
                            <a:srgbClr val="000000"/>
                          </a:solidFill>
                          <a:latin typeface="+mn-ea"/>
                          <a:cs typeface="+mn-ea"/>
                        </a:rPr>
                        <a:t>但偏句部分绝不可忽视</a:t>
                      </a:r>
                      <a:r>
                        <a:rPr lang="en-US" altLang="zh-CN" sz="1400">
                          <a:solidFill>
                            <a:srgbClr val="000000"/>
                          </a:solidFill>
                          <a:latin typeface="+mn-ea"/>
                          <a:cs typeface="+mn-ea"/>
                        </a:rPr>
                        <a:t>，</a:t>
                      </a:r>
                      <a:r>
                        <a:rPr lang="zh-CN" sz="1400">
                          <a:solidFill>
                            <a:srgbClr val="000000"/>
                          </a:solidFill>
                          <a:latin typeface="+mn-ea"/>
                          <a:cs typeface="+mn-ea"/>
                        </a:rPr>
                        <a:t>否则可能会丢失要点。我们理解这类句子时</a:t>
                      </a:r>
                      <a:r>
                        <a:rPr lang="en-US" altLang="zh-CN" sz="1400">
                          <a:solidFill>
                            <a:srgbClr val="000000"/>
                          </a:solidFill>
                          <a:latin typeface="+mn-ea"/>
                          <a:cs typeface="+mn-ea"/>
                        </a:rPr>
                        <a:t>，</a:t>
                      </a:r>
                      <a:r>
                        <a:rPr lang="zh-CN" sz="1400">
                          <a:solidFill>
                            <a:srgbClr val="000000"/>
                          </a:solidFill>
                          <a:latin typeface="+mn-ea"/>
                          <a:cs typeface="+mn-ea"/>
                        </a:rPr>
                        <a:t>需要仔细逐步剖析。一般来说</a:t>
                      </a:r>
                      <a:r>
                        <a:rPr lang="en-US" altLang="zh-CN" sz="1400">
                          <a:solidFill>
                            <a:srgbClr val="000000"/>
                          </a:solidFill>
                          <a:latin typeface="+mn-ea"/>
                          <a:cs typeface="+mn-ea"/>
                        </a:rPr>
                        <a:t>，</a:t>
                      </a:r>
                      <a:r>
                        <a:rPr lang="zh-CN" sz="1400">
                          <a:solidFill>
                            <a:srgbClr val="000000"/>
                          </a:solidFill>
                          <a:latin typeface="+mn-ea"/>
                          <a:cs typeface="+mn-ea"/>
                        </a:rPr>
                        <a:t>要从关键词出发</a:t>
                      </a:r>
                      <a:r>
                        <a:rPr lang="en-US" altLang="zh-CN" sz="1400">
                          <a:solidFill>
                            <a:srgbClr val="000000"/>
                          </a:solidFill>
                          <a:latin typeface="+mn-ea"/>
                          <a:cs typeface="+mn-ea"/>
                        </a:rPr>
                        <a:t>，</a:t>
                      </a:r>
                      <a:r>
                        <a:rPr lang="zh-CN" sz="1400">
                          <a:solidFill>
                            <a:srgbClr val="000000"/>
                          </a:solidFill>
                          <a:latin typeface="+mn-ea"/>
                          <a:cs typeface="+mn-ea"/>
                        </a:rPr>
                        <a:t>单句拆解分析</a:t>
                      </a:r>
                      <a:r>
                        <a:rPr lang="en-US" altLang="zh-CN" sz="1400">
                          <a:solidFill>
                            <a:srgbClr val="000000"/>
                          </a:solidFill>
                          <a:latin typeface="+mn-ea"/>
                          <a:cs typeface="+mn-ea"/>
                        </a:rPr>
                        <a:t>，</a:t>
                      </a:r>
                      <a:r>
                        <a:rPr lang="zh-CN" sz="1400">
                          <a:solidFill>
                            <a:srgbClr val="000000"/>
                          </a:solidFill>
                          <a:latin typeface="+mn-ea"/>
                          <a:cs typeface="+mn-ea"/>
                        </a:rPr>
                        <a:t>复句找关系</a:t>
                      </a:r>
                      <a:r>
                        <a:rPr lang="en-US" altLang="zh-CN" sz="1400">
                          <a:solidFill>
                            <a:srgbClr val="000000"/>
                          </a:solidFill>
                          <a:latin typeface="+mn-ea"/>
                          <a:cs typeface="+mn-ea"/>
                        </a:rPr>
                        <a:t>，</a:t>
                      </a:r>
                      <a:r>
                        <a:rPr lang="zh-CN" sz="1400">
                          <a:solidFill>
                            <a:srgbClr val="000000"/>
                          </a:solidFill>
                          <a:latin typeface="+mn-ea"/>
                          <a:cs typeface="+mn-ea"/>
                        </a:rPr>
                        <a:t>然后再综合表述。分析时注意联系文章中心和上下文</a:t>
                      </a:r>
                      <a:r>
                        <a:rPr lang="en-US" altLang="zh-CN" sz="1400">
                          <a:solidFill>
                            <a:srgbClr val="000000"/>
                          </a:solidFill>
                          <a:latin typeface="+mn-ea"/>
                          <a:cs typeface="+mn-ea"/>
                        </a:rPr>
                        <a:t>，</a:t>
                      </a:r>
                      <a:r>
                        <a:rPr lang="zh-CN" sz="1400">
                          <a:solidFill>
                            <a:srgbClr val="000000"/>
                          </a:solidFill>
                          <a:latin typeface="+mn-ea"/>
                          <a:cs typeface="+mn-ea"/>
                        </a:rPr>
                        <a:t>把句子的核心意蕴找出来</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87705">
                <a:tc>
                  <a:txBody>
                    <a:bodyPr/>
                    <a:p>
                      <a:pPr indent="0" algn="ctr" fontAlgn="auto">
                        <a:lnSpc>
                          <a:spcPct val="150000"/>
                        </a:lnSpc>
                        <a:spcBef>
                          <a:spcPct val="0"/>
                        </a:spcBef>
                        <a:spcAft>
                          <a:spcPct val="0"/>
                        </a:spcAft>
                      </a:pPr>
                      <a:r>
                        <a:rPr lang="zh-CN" sz="1400">
                          <a:solidFill>
                            <a:srgbClr val="000000"/>
                          </a:solidFill>
                          <a:latin typeface="+mn-ea"/>
                        </a:rPr>
                        <a:t>文眼句</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文眼句</a:t>
                      </a:r>
                      <a:r>
                        <a:rPr lang="en-US" altLang="zh-CN" sz="1400">
                          <a:solidFill>
                            <a:srgbClr val="000000"/>
                          </a:solidFill>
                          <a:latin typeface="+mn-ea"/>
                          <a:cs typeface="+mn-ea"/>
                        </a:rPr>
                        <a:t>，</a:t>
                      </a:r>
                      <a:r>
                        <a:rPr lang="zh-CN" sz="1400">
                          <a:solidFill>
                            <a:srgbClr val="000000"/>
                          </a:solidFill>
                          <a:latin typeface="+mn-ea"/>
                          <a:cs typeface="+mn-ea"/>
                        </a:rPr>
                        <a:t>即主旨句</a:t>
                      </a:r>
                      <a:r>
                        <a:rPr lang="en-US" altLang="zh-CN" sz="1400">
                          <a:solidFill>
                            <a:srgbClr val="000000"/>
                          </a:solidFill>
                          <a:latin typeface="+mn-ea"/>
                          <a:cs typeface="+mn-ea"/>
                        </a:rPr>
                        <a:t>，</a:t>
                      </a:r>
                      <a:r>
                        <a:rPr lang="zh-CN" sz="1400">
                          <a:solidFill>
                            <a:srgbClr val="000000"/>
                          </a:solidFill>
                          <a:latin typeface="+mn-ea"/>
                          <a:cs typeface="+mn-ea"/>
                        </a:rPr>
                        <a:t>指揭示文章中心、作者观点或情感的句子。如启人心智的哲理句、表露态度的观点句、深化主旨的抒情句等。这些语句主要是一些议论性的句子</a:t>
                      </a:r>
                      <a:r>
                        <a:rPr lang="en-US" altLang="zh-CN" sz="1400">
                          <a:solidFill>
                            <a:srgbClr val="000000"/>
                          </a:solidFill>
                          <a:latin typeface="+mn-ea"/>
                          <a:cs typeface="+mn-ea"/>
                        </a:rPr>
                        <a:t>，</a:t>
                      </a:r>
                      <a:r>
                        <a:rPr lang="zh-CN" sz="1400">
                          <a:solidFill>
                            <a:srgbClr val="000000"/>
                          </a:solidFill>
                          <a:latin typeface="+mn-ea"/>
                          <a:cs typeface="+mn-ea"/>
                        </a:rPr>
                        <a:t>也有一些抒情性的句子。有些主旨句的意思是深层的、隐晦的</a:t>
                      </a:r>
                      <a:r>
                        <a:rPr lang="en-US" altLang="zh-CN" sz="1400">
                          <a:solidFill>
                            <a:srgbClr val="000000"/>
                          </a:solidFill>
                          <a:latin typeface="+mn-ea"/>
                          <a:cs typeface="+mn-ea"/>
                        </a:rPr>
                        <a:t>，</a:t>
                      </a:r>
                      <a:r>
                        <a:rPr lang="zh-CN" sz="1400">
                          <a:solidFill>
                            <a:srgbClr val="000000"/>
                          </a:solidFill>
                          <a:latin typeface="+mn-ea"/>
                          <a:cs typeface="+mn-ea"/>
                        </a:rPr>
                        <a:t>只从句子字面上读不出来</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第一步</a:t>
                      </a:r>
                      <a:r>
                        <a:rPr lang="en-US" altLang="zh-CN" sz="1400">
                          <a:solidFill>
                            <a:srgbClr val="000000"/>
                          </a:solidFill>
                          <a:latin typeface="+mn-ea"/>
                          <a:cs typeface="+mn-ea"/>
                        </a:rPr>
                        <a:t>，</a:t>
                      </a:r>
                      <a:r>
                        <a:rPr lang="zh-CN" sz="1400">
                          <a:solidFill>
                            <a:srgbClr val="000000"/>
                          </a:solidFill>
                          <a:latin typeface="+mn-ea"/>
                          <a:cs typeface="+mn-ea"/>
                        </a:rPr>
                        <a:t>整体把握文章的内容</a:t>
                      </a:r>
                      <a:r>
                        <a:rPr lang="en-US" altLang="zh-CN" sz="1400">
                          <a:solidFill>
                            <a:srgbClr val="000000"/>
                          </a:solidFill>
                          <a:latin typeface="+mn-ea"/>
                          <a:cs typeface="+mn-ea"/>
                        </a:rPr>
                        <a:t>，</a:t>
                      </a:r>
                      <a:r>
                        <a:rPr lang="zh-CN" sz="1400">
                          <a:solidFill>
                            <a:srgbClr val="000000"/>
                          </a:solidFill>
                          <a:latin typeface="+mn-ea"/>
                          <a:cs typeface="+mn-ea"/>
                        </a:rPr>
                        <a:t>分析文章的主题、作者的感情和观点态度。</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第二步</a:t>
                      </a:r>
                      <a:r>
                        <a:rPr lang="en-US" altLang="zh-CN" sz="1400">
                          <a:solidFill>
                            <a:srgbClr val="000000"/>
                          </a:solidFill>
                          <a:latin typeface="+mn-ea"/>
                          <a:cs typeface="+mn-ea"/>
                        </a:rPr>
                        <a:t>，</a:t>
                      </a:r>
                      <a:r>
                        <a:rPr lang="zh-CN" sz="1400">
                          <a:solidFill>
                            <a:srgbClr val="000000"/>
                          </a:solidFill>
                          <a:latin typeface="+mn-ea"/>
                          <a:cs typeface="+mn-ea"/>
                        </a:rPr>
                        <a:t>抓住句子中显示主题的</a:t>
                      </a:r>
                      <a:r>
                        <a:rPr lang="zh-CN" altLang="en-US" sz="1400">
                          <a:solidFill>
                            <a:srgbClr val="000000"/>
                          </a:solidFill>
                          <a:latin typeface="+mn-ea"/>
                          <a:cs typeface="+mn-ea"/>
                        </a:rPr>
                        <a:t>“</a:t>
                      </a:r>
                      <a:r>
                        <a:rPr lang="zh-CN" sz="1400">
                          <a:solidFill>
                            <a:srgbClr val="000000"/>
                          </a:solidFill>
                          <a:latin typeface="+mn-ea"/>
                          <a:cs typeface="+mn-ea"/>
                        </a:rPr>
                        <a:t>关键信息</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紧扣主题准确理解句子的含意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
        <p:nvSpPr>
          <p:cNvPr id="2" name="文本框 1"/>
          <p:cNvSpPr txBox="1"/>
          <p:nvPr/>
        </p:nvSpPr>
        <p:spPr>
          <a:xfrm>
            <a:off x="7000240" y="106743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896620" y="1435735"/>
          <a:ext cx="10440670" cy="3633470"/>
        </p:xfrm>
        <a:graphic>
          <a:graphicData uri="http://schemas.openxmlformats.org/drawingml/2006/table">
            <a:tbl>
              <a:tblPr/>
              <a:tblGrid>
                <a:gridCol w="1022985"/>
                <a:gridCol w="3887470"/>
                <a:gridCol w="5530215"/>
              </a:tblGrid>
              <a:tr h="193675">
                <a:tc>
                  <a:txBody>
                    <a:bodyPr/>
                    <a:p>
                      <a:pPr indent="0" algn="ctr" fontAlgn="auto">
                        <a:lnSpc>
                          <a:spcPct val="150000"/>
                        </a:lnSpc>
                        <a:spcBef>
                          <a:spcPct val="0"/>
                        </a:spcBef>
                        <a:spcAft>
                          <a:spcPct val="0"/>
                        </a:spcAft>
                      </a:pPr>
                      <a:r>
                        <a:rPr lang="zh-CN" sz="1400">
                          <a:solidFill>
                            <a:srgbClr val="000000"/>
                          </a:solidFill>
                          <a:latin typeface="+mn-ea"/>
                        </a:rPr>
                        <a:t>考查类型</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内涵阐释</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理解技巧</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589915">
                <a:tc>
                  <a:txBody>
                    <a:bodyPr/>
                    <a:p>
                      <a:pPr indent="0" algn="ctr" fontAlgn="auto">
                        <a:lnSpc>
                          <a:spcPct val="150000"/>
                        </a:lnSpc>
                        <a:spcBef>
                          <a:spcPct val="0"/>
                        </a:spcBef>
                        <a:spcAft>
                          <a:spcPct val="0"/>
                        </a:spcAft>
                      </a:pPr>
                      <a:r>
                        <a:rPr lang="zh-CN" sz="1400">
                          <a:solidFill>
                            <a:srgbClr val="000000"/>
                          </a:solidFill>
                          <a:latin typeface="+mn-ea"/>
                        </a:rPr>
                        <a:t>结构句</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结构句</a:t>
                      </a:r>
                      <a:r>
                        <a:rPr lang="en-US" altLang="zh-CN" sz="1400">
                          <a:solidFill>
                            <a:srgbClr val="000000"/>
                          </a:solidFill>
                          <a:latin typeface="+mn-ea"/>
                          <a:cs typeface="+mn-ea"/>
                        </a:rPr>
                        <a:t>，</a:t>
                      </a:r>
                      <a:r>
                        <a:rPr lang="zh-CN" sz="1400">
                          <a:solidFill>
                            <a:srgbClr val="000000"/>
                          </a:solidFill>
                          <a:latin typeface="+mn-ea"/>
                          <a:cs typeface="+mn-ea"/>
                        </a:rPr>
                        <a:t>指在文章的结构上起重要作用的句子</a:t>
                      </a:r>
                      <a:r>
                        <a:rPr lang="en-US" altLang="zh-CN" sz="1400">
                          <a:solidFill>
                            <a:srgbClr val="000000"/>
                          </a:solidFill>
                          <a:latin typeface="+mn-ea"/>
                          <a:cs typeface="+mn-ea"/>
                        </a:rPr>
                        <a:t>，</a:t>
                      </a:r>
                      <a:r>
                        <a:rPr lang="zh-CN" sz="1400">
                          <a:solidFill>
                            <a:srgbClr val="000000"/>
                          </a:solidFill>
                          <a:latin typeface="+mn-ea"/>
                          <a:cs typeface="+mn-ea"/>
                        </a:rPr>
                        <a:t>以及揭示文章脉络层次的句子</a:t>
                      </a:r>
                      <a:r>
                        <a:rPr lang="en-US" altLang="zh-CN" sz="1400">
                          <a:solidFill>
                            <a:srgbClr val="000000"/>
                          </a:solidFill>
                          <a:latin typeface="+mn-ea"/>
                          <a:cs typeface="+mn-ea"/>
                        </a:rPr>
                        <a:t>，</a:t>
                      </a:r>
                      <a:r>
                        <a:rPr lang="zh-CN" sz="1400">
                          <a:solidFill>
                            <a:srgbClr val="000000"/>
                          </a:solidFill>
                          <a:latin typeface="+mn-ea"/>
                          <a:cs typeface="+mn-ea"/>
                        </a:rPr>
                        <a:t>如开头的总起句、末尾的总结句以及中间的过渡句等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理解这些语句</a:t>
                      </a:r>
                      <a:r>
                        <a:rPr lang="en-US" altLang="zh-CN" sz="1400">
                          <a:solidFill>
                            <a:srgbClr val="000000"/>
                          </a:solidFill>
                          <a:latin typeface="+mn-ea"/>
                          <a:cs typeface="+mn-ea"/>
                        </a:rPr>
                        <a:t>，</a:t>
                      </a:r>
                      <a:r>
                        <a:rPr lang="zh-CN" sz="1400">
                          <a:solidFill>
                            <a:srgbClr val="000000"/>
                          </a:solidFill>
                          <a:latin typeface="+mn-ea"/>
                          <a:cs typeface="+mn-ea"/>
                        </a:rPr>
                        <a:t>首先需要从结构入手</a:t>
                      </a:r>
                      <a:r>
                        <a:rPr lang="en-US" altLang="zh-CN" sz="1400">
                          <a:solidFill>
                            <a:srgbClr val="000000"/>
                          </a:solidFill>
                          <a:latin typeface="+mn-ea"/>
                          <a:cs typeface="+mn-ea"/>
                        </a:rPr>
                        <a:t>，</a:t>
                      </a:r>
                      <a:r>
                        <a:rPr lang="zh-CN" sz="1400">
                          <a:solidFill>
                            <a:srgbClr val="000000"/>
                          </a:solidFill>
                          <a:latin typeface="+mn-ea"/>
                          <a:cs typeface="+mn-ea"/>
                        </a:rPr>
                        <a:t>找准句子的</a:t>
                      </a:r>
                      <a:r>
                        <a:rPr lang="zh-CN" altLang="en-US" sz="1400">
                          <a:solidFill>
                            <a:srgbClr val="000000"/>
                          </a:solidFill>
                          <a:latin typeface="+mn-ea"/>
                          <a:cs typeface="+mn-ea"/>
                        </a:rPr>
                        <a:t>“</a:t>
                      </a:r>
                      <a:r>
                        <a:rPr lang="zh-CN" sz="1400">
                          <a:solidFill>
                            <a:srgbClr val="000000"/>
                          </a:solidFill>
                          <a:latin typeface="+mn-ea"/>
                          <a:cs typeface="+mn-ea"/>
                        </a:rPr>
                        <a:t>管辖</a:t>
                      </a:r>
                      <a:r>
                        <a:rPr lang="zh-CN" altLang="en-US" sz="1400">
                          <a:solidFill>
                            <a:srgbClr val="000000"/>
                          </a:solidFill>
                          <a:latin typeface="+mn-ea"/>
                          <a:cs typeface="+mn-ea"/>
                        </a:rPr>
                        <a:t>”</a:t>
                      </a:r>
                      <a:r>
                        <a:rPr lang="zh-CN" sz="1400">
                          <a:solidFill>
                            <a:srgbClr val="000000"/>
                          </a:solidFill>
                          <a:latin typeface="+mn-ea"/>
                          <a:cs typeface="+mn-ea"/>
                        </a:rPr>
                        <a:t>范围</a:t>
                      </a:r>
                      <a:r>
                        <a:rPr lang="en-US" altLang="zh-CN" sz="1400">
                          <a:solidFill>
                            <a:srgbClr val="000000"/>
                          </a:solidFill>
                          <a:latin typeface="+mn-ea"/>
                          <a:cs typeface="+mn-ea"/>
                        </a:rPr>
                        <a:t>，</a:t>
                      </a:r>
                      <a:r>
                        <a:rPr lang="zh-CN" sz="1400">
                          <a:solidFill>
                            <a:srgbClr val="000000"/>
                          </a:solidFill>
                          <a:latin typeface="+mn-ea"/>
                          <a:cs typeface="+mn-ea"/>
                        </a:rPr>
                        <a:t>从句子的</a:t>
                      </a:r>
                      <a:r>
                        <a:rPr lang="zh-CN" altLang="en-US" sz="1400">
                          <a:solidFill>
                            <a:srgbClr val="000000"/>
                          </a:solidFill>
                          <a:latin typeface="+mn-ea"/>
                          <a:cs typeface="+mn-ea"/>
                        </a:rPr>
                        <a:t>“</a:t>
                      </a:r>
                      <a:r>
                        <a:rPr lang="zh-CN" sz="1400">
                          <a:solidFill>
                            <a:srgbClr val="000000"/>
                          </a:solidFill>
                          <a:latin typeface="+mn-ea"/>
                          <a:cs typeface="+mn-ea"/>
                        </a:rPr>
                        <a:t>辖区</a:t>
                      </a:r>
                      <a:r>
                        <a:rPr lang="zh-CN" altLang="en-US" sz="1400">
                          <a:solidFill>
                            <a:srgbClr val="000000"/>
                          </a:solidFill>
                          <a:latin typeface="+mn-ea"/>
                          <a:cs typeface="+mn-ea"/>
                        </a:rPr>
                        <a:t>”</a:t>
                      </a:r>
                      <a:r>
                        <a:rPr lang="zh-CN" sz="1400">
                          <a:solidFill>
                            <a:srgbClr val="000000"/>
                          </a:solidFill>
                          <a:latin typeface="+mn-ea"/>
                          <a:cs typeface="+mn-ea"/>
                        </a:rPr>
                        <a:t>寻找其含意。如果句子在文章、段落中是总起句</a:t>
                      </a:r>
                      <a:r>
                        <a:rPr lang="en-US" altLang="zh-CN" sz="1400">
                          <a:solidFill>
                            <a:srgbClr val="000000"/>
                          </a:solidFill>
                          <a:latin typeface="+mn-ea"/>
                          <a:cs typeface="+mn-ea"/>
                        </a:rPr>
                        <a:t>，</a:t>
                      </a:r>
                      <a:r>
                        <a:rPr lang="zh-CN" sz="1400">
                          <a:solidFill>
                            <a:srgbClr val="000000"/>
                          </a:solidFill>
                          <a:latin typeface="+mn-ea"/>
                          <a:cs typeface="+mn-ea"/>
                        </a:rPr>
                        <a:t>那么理解句子就要从它领起的那些内容中分析概括</a:t>
                      </a:r>
                      <a:r>
                        <a:rPr lang="en-US" altLang="zh-CN" sz="1400">
                          <a:solidFill>
                            <a:srgbClr val="000000"/>
                          </a:solidFill>
                          <a:latin typeface="+mn-ea"/>
                          <a:cs typeface="+mn-ea"/>
                        </a:rPr>
                        <a:t>;</a:t>
                      </a:r>
                      <a:r>
                        <a:rPr lang="zh-CN" sz="1400">
                          <a:solidFill>
                            <a:srgbClr val="000000"/>
                          </a:solidFill>
                          <a:latin typeface="+mn-ea"/>
                          <a:cs typeface="+mn-ea"/>
                        </a:rPr>
                        <a:t>如果句子在文章、段落中起总结作用</a:t>
                      </a:r>
                      <a:r>
                        <a:rPr lang="en-US" altLang="zh-CN" sz="1400">
                          <a:solidFill>
                            <a:srgbClr val="000000"/>
                          </a:solidFill>
                          <a:latin typeface="+mn-ea"/>
                          <a:cs typeface="+mn-ea"/>
                        </a:rPr>
                        <a:t>，</a:t>
                      </a:r>
                      <a:r>
                        <a:rPr lang="zh-CN" sz="1400">
                          <a:solidFill>
                            <a:srgbClr val="000000"/>
                          </a:solidFill>
                          <a:latin typeface="+mn-ea"/>
                          <a:cs typeface="+mn-ea"/>
                        </a:rPr>
                        <a:t>就必须从它的上文中分析概括</a:t>
                      </a:r>
                      <a:r>
                        <a:rPr lang="en-US" altLang="zh-CN" sz="1400">
                          <a:solidFill>
                            <a:srgbClr val="000000"/>
                          </a:solidFill>
                          <a:latin typeface="+mn-ea"/>
                          <a:cs typeface="+mn-ea"/>
                        </a:rPr>
                        <a:t>;</a:t>
                      </a:r>
                      <a:r>
                        <a:rPr lang="zh-CN" sz="1400">
                          <a:solidFill>
                            <a:srgbClr val="000000"/>
                          </a:solidFill>
                          <a:latin typeface="+mn-ea"/>
                          <a:cs typeface="+mn-ea"/>
                        </a:rPr>
                        <a:t>如果是承上启下的过渡句</a:t>
                      </a:r>
                      <a:r>
                        <a:rPr lang="en-US" altLang="zh-CN" sz="1400">
                          <a:solidFill>
                            <a:srgbClr val="000000"/>
                          </a:solidFill>
                          <a:latin typeface="+mn-ea"/>
                          <a:cs typeface="+mn-ea"/>
                        </a:rPr>
                        <a:t>，</a:t>
                      </a:r>
                      <a:r>
                        <a:rPr lang="zh-CN" sz="1400">
                          <a:solidFill>
                            <a:srgbClr val="000000"/>
                          </a:solidFill>
                          <a:latin typeface="+mn-ea"/>
                          <a:cs typeface="+mn-ea"/>
                        </a:rPr>
                        <a:t>那么就要联系这个句子的前后文文意去分析理解</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2" name="文本框 1"/>
          <p:cNvSpPr txBox="1"/>
          <p:nvPr/>
        </p:nvSpPr>
        <p:spPr>
          <a:xfrm>
            <a:off x="7000240" y="106743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pic>
        <p:nvPicPr>
          <p:cNvPr id="336" name="image324.jpeg"/>
          <p:cNvPicPr>
            <a:picLocks noChangeAspect="1"/>
          </p:cNvPicPr>
          <p:nvPr/>
        </p:nvPicPr>
        <p:blipFill>
          <a:blip r:embed="rId2"/>
          <a:stretch>
            <a:fillRect/>
          </a:stretch>
        </p:blipFill>
        <p:spPr>
          <a:xfrm>
            <a:off x="2334260" y="1370965"/>
            <a:ext cx="7089140" cy="3113405"/>
          </a:xfrm>
          <a:prstGeom prst="rect">
            <a:avLst/>
          </a:prstGeom>
        </p:spPr>
      </p:pic>
      <p:sp>
        <p:nvSpPr>
          <p:cNvPr id="2" name="文本框 1"/>
          <p:cNvSpPr txBox="1"/>
          <p:nvPr/>
        </p:nvSpPr>
        <p:spPr>
          <a:xfrm>
            <a:off x="935355" y="4269105"/>
            <a:ext cx="10321925" cy="1753235"/>
          </a:xfrm>
          <a:prstGeom prst="rect">
            <a:avLst/>
          </a:prstGeom>
        </p:spPr>
        <p:txBody>
          <a:bodyPr wrap="square">
            <a:spAutoFit/>
          </a:bodyPr>
          <a:p>
            <a:pPr indent="0" defTabSz="266700" fontAlgn="auto">
              <a:lnSpc>
                <a:spcPct val="150000"/>
              </a:lnSpc>
              <a:spcBef>
                <a:spcPct val="0"/>
              </a:spcBef>
              <a:spcAft>
                <a:spcPct val="0"/>
              </a:spcAft>
            </a:pPr>
            <a:r>
              <a:rPr lang="zh-CN" altLang="en-US" b="1">
                <a:solidFill>
                  <a:srgbClr val="000000"/>
                </a:solidFill>
                <a:latin typeface="+mn-ea"/>
                <a:cs typeface="+mn-ea"/>
              </a:rPr>
              <a:t>【提示】</a:t>
            </a:r>
            <a:endParaRPr lang="zh-CN" altLang="en-US" b="1">
              <a:solidFill>
                <a:srgbClr val="000000"/>
              </a:solidFill>
              <a:latin typeface="+mn-ea"/>
              <a:cs typeface="+mn-ea"/>
            </a:endParaRPr>
          </a:p>
          <a:p>
            <a:pPr indent="0" defTabSz="266700" fontAlgn="auto">
              <a:lnSpc>
                <a:spcPct val="150000"/>
              </a:lnSpc>
              <a:spcBef>
                <a:spcPct val="0"/>
              </a:spcBef>
              <a:spcAft>
                <a:spcPct val="0"/>
              </a:spcAft>
            </a:pPr>
            <a:r>
              <a:rPr lang="en-US" altLang="zh-CN">
                <a:solidFill>
                  <a:srgbClr val="000000"/>
                </a:solidFill>
                <a:latin typeface="+mn-ea"/>
                <a:cs typeface="+mn-ea"/>
              </a:rPr>
              <a:t>1.</a:t>
            </a:r>
            <a:r>
              <a:rPr lang="zh-CN" altLang="en-US">
                <a:solidFill>
                  <a:srgbClr val="000000"/>
                </a:solidFill>
                <a:latin typeface="+mn-ea"/>
                <a:cs typeface="+mn-ea"/>
              </a:rPr>
              <a:t>对使用了技巧的句子</a:t>
            </a:r>
            <a:r>
              <a:rPr lang="en-US" altLang="zh-CN">
                <a:solidFill>
                  <a:srgbClr val="000000"/>
                </a:solidFill>
                <a:latin typeface="+mn-ea"/>
                <a:cs typeface="+mn-ea"/>
              </a:rPr>
              <a:t>，</a:t>
            </a:r>
            <a:r>
              <a:rPr lang="zh-CN" altLang="en-US">
                <a:solidFill>
                  <a:srgbClr val="000000"/>
                </a:solidFill>
                <a:latin typeface="+mn-ea"/>
                <a:cs typeface="+mn-ea"/>
              </a:rPr>
              <a:t>一般结合上下相邻的句子还原其本意即能揭示出含意</a:t>
            </a:r>
            <a:r>
              <a:rPr lang="en-US" altLang="zh-CN">
                <a:solidFill>
                  <a:srgbClr val="000000"/>
                </a:solidFill>
                <a:latin typeface="+mn-ea"/>
                <a:cs typeface="+mn-ea"/>
              </a:rPr>
              <a:t>，</a:t>
            </a:r>
            <a:r>
              <a:rPr lang="zh-CN" altLang="en-US">
                <a:solidFill>
                  <a:srgbClr val="000000"/>
                </a:solidFill>
                <a:latin typeface="+mn-ea"/>
                <a:cs typeface="+mn-ea"/>
              </a:rPr>
              <a:t>如将比喻句还原为不使用比喻的句子。</a:t>
            </a:r>
            <a:endParaRPr lang="zh-CN" altLang="en-US">
              <a:solidFill>
                <a:srgbClr val="000000"/>
              </a:solidFill>
              <a:latin typeface="+mn-ea"/>
              <a:cs typeface="+mn-ea"/>
            </a:endParaRPr>
          </a:p>
          <a:p>
            <a:pPr indent="0" defTabSz="266700" fontAlgn="auto">
              <a:lnSpc>
                <a:spcPct val="150000"/>
              </a:lnSpc>
              <a:spcBef>
                <a:spcPct val="0"/>
              </a:spcBef>
              <a:spcAft>
                <a:spcPct val="0"/>
              </a:spcAft>
            </a:pPr>
            <a:r>
              <a:rPr lang="en-US" altLang="zh-CN">
                <a:solidFill>
                  <a:srgbClr val="000000"/>
                </a:solidFill>
                <a:latin typeface="+mn-ea"/>
                <a:cs typeface="+mn-ea"/>
              </a:rPr>
              <a:t>2.“</a:t>
            </a:r>
            <a:r>
              <a:rPr lang="zh-CN" altLang="en-US">
                <a:solidFill>
                  <a:srgbClr val="000000"/>
                </a:solidFill>
                <a:latin typeface="+mn-ea"/>
                <a:cs typeface="+mn-ea"/>
              </a:rPr>
              <a:t>多看</a:t>
            </a:r>
            <a:r>
              <a:rPr lang="zh-CN" altLang="en-US">
                <a:solidFill>
                  <a:srgbClr val="000000"/>
                </a:solidFill>
                <a:latin typeface="+mn-ea"/>
                <a:cs typeface="+mn-ea"/>
              </a:rPr>
              <a:t>”“多联”中的技巧并非每题全用</a:t>
            </a:r>
            <a:r>
              <a:rPr lang="en-US" altLang="zh-CN">
                <a:solidFill>
                  <a:srgbClr val="000000"/>
                </a:solidFill>
                <a:latin typeface="+mn-ea"/>
                <a:cs typeface="+mn-ea"/>
              </a:rPr>
              <a:t>，</a:t>
            </a:r>
            <a:r>
              <a:rPr lang="zh-CN" altLang="en-US">
                <a:solidFill>
                  <a:srgbClr val="000000"/>
                </a:solidFill>
                <a:latin typeface="+mn-ea"/>
                <a:cs typeface="+mn-ea"/>
              </a:rPr>
              <a:t>要根据句子特点和文本内容灵活运用。</a:t>
            </a:r>
            <a:endParaRPr lang="zh-CN" altLang="en-US">
              <a:solidFill>
                <a:srgbClr val="000000"/>
              </a:solidFill>
              <a:latin typeface="+mn-ea"/>
              <a:cs typeface="+mn-ea"/>
            </a:endParaRPr>
          </a:p>
        </p:txBody>
      </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试分析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我常觉得这中间有着宿命的味道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仿佛这古园就是为了等我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而历尽沧桑在那儿等待了四百多年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一句的内涵。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家与地坛很近。</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园子荒芜</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残疾</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与地坛有着相同的命运。</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地坛顽强的生命力给了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重新生活的勇气</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让</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领悟到生命的内涵。</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775*284"/>
  <p:tag name="TABLE_ENDDRAG_RECT" val="70*209*775*28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775*284"/>
  <p:tag name="TABLE_ENDDRAG_RECT" val="70*209*775*28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TABLE_ENDDRAG_ORIGIN_RECT" val="775*284"/>
  <p:tag name="TABLE_ENDDRAG_RECT" val="70*209*775*284"/>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4239</Words>
  <Application>WPS 演示</Application>
  <PresentationFormat>宽屏</PresentationFormat>
  <Paragraphs>146</Paragraphs>
  <Slides>17</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Wingdings</vt:lpstr>
      <vt:lpstr>黑体</vt:lpstr>
      <vt:lpstr>微软雅黑</vt:lpstr>
      <vt:lpstr>方正黑体_GBK</vt:lpstr>
      <vt:lpstr>方正书宋_GBK</vt:lpstr>
      <vt:lpstr>NEU-BZ</vt:lpstr>
      <vt:lpstr>楷体</vt:lpstr>
      <vt:lpstr>Arial Unicode MS</vt:lpstr>
      <vt:lpstr>Calibri</vt:lpstr>
      <vt:lpstr>Segoe Print</vt:lpstr>
      <vt:lpstr>仿宋</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195</cp:revision>
  <dcterms:created xsi:type="dcterms:W3CDTF">2019-06-19T02:08:00Z</dcterms:created>
  <dcterms:modified xsi:type="dcterms:W3CDTF">2025-05-27T01:01:35Z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