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6"/>
  </p:notesMasterIdLst>
  <p:handoutMasterIdLst>
    <p:handoutMasterId r:id="rId17"/>
  </p:handoutMasterIdLst>
  <p:sldIdLst>
    <p:sldId id="256" r:id="rId3"/>
    <p:sldId id="291" r:id="rId4"/>
    <p:sldId id="292" r:id="rId5"/>
    <p:sldId id="293" r:id="rId6"/>
    <p:sldId id="294" r:id="rId7"/>
    <p:sldId id="295" r:id="rId8"/>
    <p:sldId id="296" r:id="rId9"/>
    <p:sldId id="297" r:id="rId10"/>
    <p:sldId id="298" r:id="rId11"/>
    <p:sldId id="299" r:id="rId12"/>
    <p:sldId id="300" r:id="rId13"/>
    <p:sldId id="301" r:id="rId14"/>
    <p:sldId id="302" r:id="rId15"/>
  </p:sldIdLst>
  <p:sldSz cx="12192000" cy="6858000"/>
  <p:notesSz cx="6858000" cy="9144000"/>
  <p:custDataLst>
    <p:tags r:id="rId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496190245" name="F" initials="F" lastIdx="6"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BEEF3"/>
    <a:srgbClr val="FFFFFF"/>
    <a:srgbClr val="E73279"/>
    <a:srgbClr val="00A0A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2" Type="http://schemas.openxmlformats.org/officeDocument/2006/relationships/tags" Target="tags/tag77.xml"/><Relationship Id="rId21" Type="http://schemas.openxmlformats.org/officeDocument/2006/relationships/commentAuthors" Target="commentAuthors.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handoutMaster" Target="handoutMasters/handoutMaster1.xml"/><Relationship Id="rId16" Type="http://schemas.openxmlformats.org/officeDocument/2006/relationships/notesMaster" Target="notesMasters/notesMaster1.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3.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4.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5.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6.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5.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6.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7.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8.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9.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2.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3064510" y="5417185"/>
            <a:ext cx="6063615" cy="645160"/>
          </a:xfrm>
          <a:prstGeom prst="rect">
            <a:avLst/>
          </a:prstGeom>
          <a:noFill/>
        </p:spPr>
        <p:txBody>
          <a:bodyPr wrap="square" rtlCol="0">
            <a:spAutoFit/>
          </a:bodyPr>
          <a:p>
            <a:pPr indent="0" algn="ctr" fontAlgn="auto">
              <a:lnSpc>
                <a:spcPct val="150000"/>
              </a:lnSpc>
            </a:pPr>
            <a:r>
              <a:rPr lang="zh-CN" altLang="en-US" sz="2400" b="1">
                <a:solidFill>
                  <a:schemeClr val="bg1"/>
                </a:solidFill>
                <a:latin typeface="黑体" panose="02010609060101010101" charset="-122"/>
                <a:ea typeface="黑体" panose="02010609060101010101" charset="-122"/>
                <a:cs typeface="黑体" panose="02010609060101010101" charset="-122"/>
              </a:rPr>
              <a:t>高中语文</a:t>
            </a:r>
            <a:r>
              <a:rPr lang="en-US" altLang="zh-CN" sz="2400" b="1">
                <a:solidFill>
                  <a:schemeClr val="bg1"/>
                </a:solidFill>
                <a:latin typeface="黑体" panose="02010609060101010101" charset="-122"/>
                <a:ea typeface="黑体" panose="02010609060101010101" charset="-122"/>
                <a:cs typeface="黑体" panose="02010609060101010101" charset="-122"/>
              </a:rPr>
              <a:t> </a:t>
            </a:r>
            <a:r>
              <a:rPr lang="zh-CN" sz="2400" b="1">
                <a:solidFill>
                  <a:schemeClr val="bg1"/>
                </a:solidFill>
                <a:latin typeface="黑体" panose="02010609060101010101" charset="-122"/>
                <a:ea typeface="黑体" panose="02010609060101010101" charset="-122"/>
                <a:cs typeface="黑体" panose="02010609060101010101" charset="-122"/>
              </a:rPr>
              <a:t>必修一</a:t>
            </a:r>
            <a:r>
              <a:rPr lang="en-US" altLang="zh-CN" sz="2400" b="1">
                <a:solidFill>
                  <a:schemeClr val="bg1"/>
                </a:solidFill>
                <a:latin typeface="黑体" panose="02010609060101010101" charset="-122"/>
                <a:ea typeface="黑体" panose="02010609060101010101" charset="-122"/>
                <a:cs typeface="黑体" panose="02010609060101010101" charset="-122"/>
              </a:rPr>
              <a:t> </a:t>
            </a:r>
            <a:r>
              <a:rPr lang="zh-CN" altLang="en-US" sz="2400" b="1">
                <a:solidFill>
                  <a:schemeClr val="bg1"/>
                </a:solidFill>
                <a:latin typeface="黑体" panose="02010609060101010101" charset="-122"/>
                <a:ea typeface="黑体" panose="02010609060101010101" charset="-122"/>
                <a:cs typeface="黑体" panose="02010609060101010101" charset="-122"/>
              </a:rPr>
              <a:t>上册</a:t>
            </a:r>
            <a:endParaRPr lang="zh-CN" altLang="en-US" sz="2400" b="1">
              <a:solidFill>
                <a:schemeClr val="bg1"/>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6337300" y="4043680"/>
            <a:ext cx="4064000" cy="368300"/>
          </a:xfrm>
          <a:prstGeom prst="rect">
            <a:avLst/>
          </a:prstGeom>
          <a:noFill/>
        </p:spPr>
        <p:txBody>
          <a:bodyPr wrap="square" rtlCol="0">
            <a:spAutoFit/>
          </a:bodyPr>
          <a:p>
            <a:endParaRPr lang="zh-CN" altLang="en-US"/>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sym typeface="+mn-ea"/>
              </a:rPr>
              <a:t>高考见真章</a:t>
            </a:r>
            <a:endParaRPr lang="zh-CN" altLang="en-US" sz="2000" b="1">
              <a:solidFill>
                <a:schemeClr val="bg1"/>
              </a:solidFill>
            </a:endParaRPr>
          </a:p>
        </p:txBody>
      </p:sp>
      <p:sp>
        <p:nvSpPr>
          <p:cNvPr id="6" name="文本框 5"/>
          <p:cNvSpPr txBox="1"/>
          <p:nvPr/>
        </p:nvSpPr>
        <p:spPr>
          <a:xfrm>
            <a:off x="1080135" y="1313815"/>
            <a:ext cx="10031095" cy="348869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依次填入文中横线上的词语</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全都恰当的一项是</a:t>
            </a:r>
            <a:r>
              <a:rPr lang="en-US" altLang="zh-CN">
                <a:latin typeface="微软雅黑" panose="020B0503020204020204" charset="-122"/>
                <a:ea typeface="微软雅黑" panose="020B0503020204020204" charset="-122"/>
                <a:cs typeface="微软雅黑" panose="020B0503020204020204" charset="-122"/>
              </a:rPr>
              <a:t>(3</a:t>
            </a:r>
            <a:r>
              <a:rPr lang="zh-CN" altLang="en-US">
                <a:latin typeface="微软雅黑" panose="020B0503020204020204" charset="-122"/>
                <a:ea typeface="微软雅黑" panose="020B0503020204020204" charset="-122"/>
                <a:cs typeface="微软雅黑" panose="020B0503020204020204" charset="-122"/>
              </a:rPr>
              <a:t>分</a:t>
            </a:r>
            <a:r>
              <a:rPr lang="en-US" altLang="zh-CN">
                <a:latin typeface="微软雅黑" panose="020B0503020204020204" charset="-122"/>
                <a:ea typeface="微软雅黑" panose="020B0503020204020204" charset="-122"/>
                <a:cs typeface="微软雅黑" panose="020B0503020204020204" charset="-122"/>
              </a:rPr>
              <a:t>)	(</a:t>
            </a:r>
            <a:r>
              <a:rPr lang="zh-CN" altLang="en-US">
                <a:latin typeface="微软雅黑" panose="020B0503020204020204" charset="-122"/>
                <a:ea typeface="微软雅黑" panose="020B0503020204020204" charset="-122"/>
                <a:cs typeface="微软雅黑" panose="020B0503020204020204" charset="-122"/>
              </a:rPr>
              <a:t>　　</a:t>
            </a:r>
            <a:r>
              <a:rPr lang="en-US" altLang="zh-CN">
                <a:latin typeface="微软雅黑" panose="020B0503020204020204" charset="-122"/>
                <a:ea typeface="微软雅黑" panose="020B0503020204020204" charset="-122"/>
                <a:cs typeface="微软雅黑" panose="020B0503020204020204" charset="-122"/>
              </a:rPr>
              <a:t>)</a:t>
            </a:r>
            <a:endParaRPr lang="en-US" altLang="zh-CN">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微软雅黑" panose="020B0503020204020204" charset="-122"/>
                <a:ea typeface="微软雅黑" panose="020B0503020204020204" charset="-122"/>
                <a:cs typeface="微软雅黑" panose="020B0503020204020204" charset="-122"/>
              </a:rPr>
              <a:t>A.</a:t>
            </a:r>
            <a:r>
              <a:rPr lang="zh-CN" altLang="en-US">
                <a:latin typeface="微软雅黑" panose="020B0503020204020204" charset="-122"/>
                <a:ea typeface="微软雅黑" panose="020B0503020204020204" charset="-122"/>
                <a:cs typeface="微软雅黑" panose="020B0503020204020204" charset="-122"/>
              </a:rPr>
              <a:t>交相辉映　</a:t>
            </a:r>
            <a:r>
              <a:rPr lang="en-US" altLang="zh-CN">
                <a:latin typeface="微软雅黑" panose="020B0503020204020204" charset="-122"/>
                <a:ea typeface="微软雅黑" panose="020B0503020204020204" charset="-122"/>
                <a:cs typeface="微软雅黑" panose="020B0503020204020204" charset="-122"/>
              </a:rPr>
              <a:t> </a:t>
            </a:r>
            <a:r>
              <a:rPr lang="zh-CN" altLang="en-US">
                <a:latin typeface="微软雅黑" panose="020B0503020204020204" charset="-122"/>
                <a:ea typeface="微软雅黑" panose="020B0503020204020204" charset="-122"/>
                <a:cs typeface="微软雅黑" panose="020B0503020204020204" charset="-122"/>
              </a:rPr>
              <a:t>喧闹无比　</a:t>
            </a:r>
            <a:r>
              <a:rPr lang="en-US" altLang="zh-CN">
                <a:latin typeface="微软雅黑" panose="020B0503020204020204" charset="-122"/>
                <a:ea typeface="微软雅黑" panose="020B0503020204020204" charset="-122"/>
                <a:cs typeface="微软雅黑" panose="020B0503020204020204" charset="-122"/>
              </a:rPr>
              <a:t> </a:t>
            </a:r>
            <a:r>
              <a:rPr lang="zh-CN" altLang="en-US">
                <a:latin typeface="微软雅黑" panose="020B0503020204020204" charset="-122"/>
                <a:ea typeface="微软雅黑" panose="020B0503020204020204" charset="-122"/>
                <a:cs typeface="微软雅黑" panose="020B0503020204020204" charset="-122"/>
              </a:rPr>
              <a:t>络绎不绝　</a:t>
            </a:r>
            <a:r>
              <a:rPr lang="en-US" altLang="zh-CN">
                <a:latin typeface="微软雅黑" panose="020B0503020204020204" charset="-122"/>
                <a:ea typeface="微软雅黑" panose="020B0503020204020204" charset="-122"/>
                <a:cs typeface="微软雅黑" panose="020B0503020204020204" charset="-122"/>
              </a:rPr>
              <a:t> </a:t>
            </a:r>
            <a:r>
              <a:rPr lang="zh-CN" altLang="en-US">
                <a:latin typeface="微软雅黑" panose="020B0503020204020204" charset="-122"/>
                <a:ea typeface="微软雅黑" panose="020B0503020204020204" charset="-122"/>
                <a:cs typeface="微软雅黑" panose="020B0503020204020204" charset="-122"/>
              </a:rPr>
              <a:t>原汁原味</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微软雅黑" panose="020B0503020204020204" charset="-122"/>
                <a:ea typeface="微软雅黑" panose="020B0503020204020204" charset="-122"/>
                <a:cs typeface="微软雅黑" panose="020B0503020204020204" charset="-122"/>
              </a:rPr>
              <a:t>B.</a:t>
            </a:r>
            <a:r>
              <a:rPr lang="zh-CN" altLang="en-US">
                <a:latin typeface="微软雅黑" panose="020B0503020204020204" charset="-122"/>
                <a:ea typeface="微软雅黑" panose="020B0503020204020204" charset="-122"/>
                <a:cs typeface="微软雅黑" panose="020B0503020204020204" charset="-122"/>
              </a:rPr>
              <a:t>相互映衬　</a:t>
            </a:r>
            <a:r>
              <a:rPr lang="en-US" altLang="zh-CN">
                <a:latin typeface="微软雅黑" panose="020B0503020204020204" charset="-122"/>
                <a:ea typeface="微软雅黑" panose="020B0503020204020204" charset="-122"/>
                <a:cs typeface="微软雅黑" panose="020B0503020204020204" charset="-122"/>
              </a:rPr>
              <a:t> </a:t>
            </a:r>
            <a:r>
              <a:rPr lang="zh-CN" altLang="en-US">
                <a:latin typeface="微软雅黑" panose="020B0503020204020204" charset="-122"/>
                <a:ea typeface="微软雅黑" panose="020B0503020204020204" charset="-122"/>
                <a:cs typeface="微软雅黑" panose="020B0503020204020204" charset="-122"/>
              </a:rPr>
              <a:t>热闹非凡　</a:t>
            </a:r>
            <a:r>
              <a:rPr lang="en-US" altLang="zh-CN">
                <a:latin typeface="微软雅黑" panose="020B0503020204020204" charset="-122"/>
                <a:ea typeface="微软雅黑" panose="020B0503020204020204" charset="-122"/>
                <a:cs typeface="微软雅黑" panose="020B0503020204020204" charset="-122"/>
              </a:rPr>
              <a:t> </a:t>
            </a:r>
            <a:r>
              <a:rPr lang="zh-CN" altLang="en-US">
                <a:latin typeface="微软雅黑" panose="020B0503020204020204" charset="-122"/>
                <a:ea typeface="微软雅黑" panose="020B0503020204020204" charset="-122"/>
                <a:cs typeface="微软雅黑" panose="020B0503020204020204" charset="-122"/>
              </a:rPr>
              <a:t>连绵不断　</a:t>
            </a:r>
            <a:r>
              <a:rPr lang="en-US" altLang="zh-CN">
                <a:latin typeface="微软雅黑" panose="020B0503020204020204" charset="-122"/>
                <a:ea typeface="微软雅黑" panose="020B0503020204020204" charset="-122"/>
                <a:cs typeface="微软雅黑" panose="020B0503020204020204" charset="-122"/>
              </a:rPr>
              <a:t> </a:t>
            </a:r>
            <a:r>
              <a:rPr lang="zh-CN" altLang="en-US">
                <a:latin typeface="微软雅黑" panose="020B0503020204020204" charset="-122"/>
                <a:ea typeface="微软雅黑" panose="020B0503020204020204" charset="-122"/>
                <a:cs typeface="微软雅黑" panose="020B0503020204020204" charset="-122"/>
              </a:rPr>
              <a:t>原汁原味</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微软雅黑" panose="020B0503020204020204" charset="-122"/>
                <a:ea typeface="微软雅黑" panose="020B0503020204020204" charset="-122"/>
                <a:cs typeface="微软雅黑" panose="020B0503020204020204" charset="-122"/>
              </a:rPr>
              <a:t>C.</a:t>
            </a:r>
            <a:r>
              <a:rPr lang="zh-CN" altLang="en-US">
                <a:latin typeface="微软雅黑" panose="020B0503020204020204" charset="-122"/>
                <a:ea typeface="微软雅黑" panose="020B0503020204020204" charset="-122"/>
                <a:cs typeface="微软雅黑" panose="020B0503020204020204" charset="-122"/>
              </a:rPr>
              <a:t>相互映衬　</a:t>
            </a:r>
            <a:r>
              <a:rPr lang="en-US" altLang="zh-CN">
                <a:latin typeface="微软雅黑" panose="020B0503020204020204" charset="-122"/>
                <a:ea typeface="微软雅黑" panose="020B0503020204020204" charset="-122"/>
                <a:cs typeface="微软雅黑" panose="020B0503020204020204" charset="-122"/>
              </a:rPr>
              <a:t> </a:t>
            </a:r>
            <a:r>
              <a:rPr lang="zh-CN" altLang="en-US">
                <a:latin typeface="微软雅黑" panose="020B0503020204020204" charset="-122"/>
                <a:ea typeface="微软雅黑" panose="020B0503020204020204" charset="-122"/>
                <a:cs typeface="微软雅黑" panose="020B0503020204020204" charset="-122"/>
              </a:rPr>
              <a:t>喧闹无比　</a:t>
            </a:r>
            <a:r>
              <a:rPr lang="en-US" altLang="zh-CN">
                <a:latin typeface="微软雅黑" panose="020B0503020204020204" charset="-122"/>
                <a:ea typeface="微软雅黑" panose="020B0503020204020204" charset="-122"/>
                <a:cs typeface="微软雅黑" panose="020B0503020204020204" charset="-122"/>
              </a:rPr>
              <a:t> </a:t>
            </a:r>
            <a:r>
              <a:rPr lang="zh-CN" altLang="en-US">
                <a:latin typeface="微软雅黑" panose="020B0503020204020204" charset="-122"/>
                <a:ea typeface="微软雅黑" panose="020B0503020204020204" charset="-122"/>
                <a:cs typeface="微软雅黑" panose="020B0503020204020204" charset="-122"/>
              </a:rPr>
              <a:t>连绵不断　</a:t>
            </a:r>
            <a:r>
              <a:rPr lang="en-US" altLang="zh-CN">
                <a:latin typeface="微软雅黑" panose="020B0503020204020204" charset="-122"/>
                <a:ea typeface="微软雅黑" panose="020B0503020204020204" charset="-122"/>
                <a:cs typeface="微软雅黑" panose="020B0503020204020204" charset="-122"/>
              </a:rPr>
              <a:t> </a:t>
            </a:r>
            <a:r>
              <a:rPr lang="zh-CN" altLang="en-US">
                <a:latin typeface="微软雅黑" panose="020B0503020204020204" charset="-122"/>
                <a:ea typeface="微软雅黑" panose="020B0503020204020204" charset="-122"/>
                <a:cs typeface="微软雅黑" panose="020B0503020204020204" charset="-122"/>
              </a:rPr>
              <a:t>汁醇味正</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微软雅黑" panose="020B0503020204020204" charset="-122"/>
                <a:ea typeface="微软雅黑" panose="020B0503020204020204" charset="-122"/>
                <a:cs typeface="微软雅黑" panose="020B0503020204020204" charset="-122"/>
              </a:rPr>
              <a:t>D.</a:t>
            </a:r>
            <a:r>
              <a:rPr lang="zh-CN" altLang="en-US">
                <a:latin typeface="微软雅黑" panose="020B0503020204020204" charset="-122"/>
                <a:ea typeface="微软雅黑" panose="020B0503020204020204" charset="-122"/>
                <a:cs typeface="微软雅黑" panose="020B0503020204020204" charset="-122"/>
              </a:rPr>
              <a:t>交相辉映　</a:t>
            </a:r>
            <a:r>
              <a:rPr lang="en-US" altLang="zh-CN">
                <a:latin typeface="微软雅黑" panose="020B0503020204020204" charset="-122"/>
                <a:ea typeface="微软雅黑" panose="020B0503020204020204" charset="-122"/>
                <a:cs typeface="微软雅黑" panose="020B0503020204020204" charset="-122"/>
              </a:rPr>
              <a:t> </a:t>
            </a:r>
            <a:r>
              <a:rPr lang="zh-CN" altLang="en-US">
                <a:latin typeface="微软雅黑" panose="020B0503020204020204" charset="-122"/>
                <a:ea typeface="微软雅黑" panose="020B0503020204020204" charset="-122"/>
                <a:cs typeface="微软雅黑" panose="020B0503020204020204" charset="-122"/>
              </a:rPr>
              <a:t>热闹非凡　</a:t>
            </a:r>
            <a:r>
              <a:rPr lang="en-US" altLang="zh-CN">
                <a:latin typeface="微软雅黑" panose="020B0503020204020204" charset="-122"/>
                <a:ea typeface="微软雅黑" panose="020B0503020204020204" charset="-122"/>
                <a:cs typeface="微软雅黑" panose="020B0503020204020204" charset="-122"/>
              </a:rPr>
              <a:t> </a:t>
            </a:r>
            <a:r>
              <a:rPr lang="zh-CN" altLang="en-US">
                <a:latin typeface="微软雅黑" panose="020B0503020204020204" charset="-122"/>
                <a:ea typeface="微软雅黑" panose="020B0503020204020204" charset="-122"/>
                <a:cs typeface="微软雅黑" panose="020B0503020204020204" charset="-122"/>
              </a:rPr>
              <a:t>络绎不绝　</a:t>
            </a:r>
            <a:r>
              <a:rPr lang="en-US" altLang="zh-CN">
                <a:latin typeface="微软雅黑" panose="020B0503020204020204" charset="-122"/>
                <a:ea typeface="微软雅黑" panose="020B0503020204020204" charset="-122"/>
                <a:cs typeface="微软雅黑" panose="020B0503020204020204" charset="-122"/>
              </a:rPr>
              <a:t> </a:t>
            </a:r>
            <a:r>
              <a:rPr lang="zh-CN" altLang="en-US">
                <a:latin typeface="微软雅黑" panose="020B0503020204020204" charset="-122"/>
                <a:ea typeface="微软雅黑" panose="020B0503020204020204" charset="-122"/>
                <a:cs typeface="微软雅黑" panose="020B0503020204020204" charset="-122"/>
              </a:rPr>
              <a:t>汁醇味正</a:t>
            </a:r>
            <a:endParaRPr lang="zh-CN" altLang="en-US">
              <a:solidFill>
                <a:srgbClr val="FF0000"/>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7742555" y="1313815"/>
            <a:ext cx="902970" cy="831850"/>
          </a:xfrm>
          <a:prstGeom prst="rect">
            <a:avLst/>
          </a:prstGeom>
          <a:noFill/>
        </p:spPr>
        <p:txBody>
          <a:bodyPr wrap="square" rtlCol="0">
            <a:noAutofit/>
          </a:bodyPr>
          <a:p>
            <a:pPr indent="0" algn="just" fontAlgn="auto">
              <a:lnSpc>
                <a:spcPct val="150000"/>
              </a:lnSpc>
            </a:pPr>
            <a:r>
              <a:rPr lang="en-US" altLang="zh-CN">
                <a:solidFill>
                  <a:srgbClr val="FF0000"/>
                </a:solidFill>
                <a:latin typeface="黑体" panose="02010609060101010101" charset="-122"/>
                <a:ea typeface="黑体" panose="02010609060101010101" charset="-122"/>
                <a:cs typeface="黑体" panose="02010609060101010101" charset="-122"/>
              </a:rPr>
              <a:t>D</a:t>
            </a:r>
            <a:endParaRPr lang="zh-CN" altLang="en-US">
              <a:solidFill>
                <a:srgbClr val="FF0000"/>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高考见真章</a:t>
            </a:r>
            <a:endParaRPr lang="zh-CN" altLang="en-US" sz="2000" b="1">
              <a:solidFill>
                <a:schemeClr val="bg1"/>
              </a:solidFill>
            </a:endParaRPr>
          </a:p>
        </p:txBody>
      </p:sp>
      <p:sp>
        <p:nvSpPr>
          <p:cNvPr id="6" name="文本框 5"/>
          <p:cNvSpPr txBox="1"/>
          <p:nvPr/>
        </p:nvSpPr>
        <p:spPr>
          <a:xfrm>
            <a:off x="1217295" y="1384935"/>
            <a:ext cx="9893935" cy="459994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阅读下面的文字</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完成后面的小题。</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当你觉得劳累而懒得说话</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情绪、胃口不佳且脑子不转时</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往往是身体在提醒你</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电量已经触底</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需要立即充电。</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常用的充电方式</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包括合理睡眠、适度运动、调整饮食等多种</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其中睡眠最为重要。睡眠不足和睡眠过度都会加重人的疲惫感</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引发多种疾病</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所以</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如何通过睡眠快速让自己精力充沛</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才是问题的关键。</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睡眠时长是保证身体正常运转的必要条件。至于每天要睡多久才能保证身体健康</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相信喜爱健康科普节目的人</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都已经耳熟能详了。实际上</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我们所需的睡眠时长是</a:t>
            </a:r>
            <a:r>
              <a:rPr lang="zh-CN" altLang="en-US" u="sng">
                <a:solidFill>
                  <a:schemeClr val="tx1"/>
                </a:solidFill>
                <a:uFillTx/>
                <a:latin typeface="楷体" panose="02010609060101010101" charset="-122"/>
                <a:ea typeface="楷体" panose="02010609060101010101" charset="-122"/>
                <a:cs typeface="楷体" panose="02010609060101010101" charset="-122"/>
              </a:rPr>
              <a:t>　</a:t>
            </a:r>
            <a:r>
              <a:rPr lang="en-US" altLang="zh-CN" u="sng">
                <a:solidFill>
                  <a:schemeClr val="tx1"/>
                </a:solidFill>
                <a:uFillTx/>
                <a:latin typeface="楷体" panose="02010609060101010101" charset="-122"/>
                <a:ea typeface="楷体" panose="02010609060101010101" charset="-122"/>
                <a:cs typeface="楷体" panose="02010609060101010101" charset="-122"/>
              </a:rPr>
              <a:t>A</a:t>
            </a:r>
            <a:r>
              <a:rPr lang="zh-CN" altLang="en-US" u="sng">
                <a:solidFill>
                  <a:schemeClr val="tx1"/>
                </a:solidFill>
                <a:uFillTx/>
                <a:latin typeface="楷体" panose="02010609060101010101" charset="-122"/>
                <a:ea typeface="楷体" panose="02010609060101010101" charset="-122"/>
                <a:cs typeface="楷体" panose="02010609060101010101" charset="-122"/>
              </a:rPr>
              <a:t>　</a:t>
            </a:r>
            <a:r>
              <a:rPr lang="zh-CN" altLang="en-US">
                <a:latin typeface="楷体" panose="02010609060101010101" charset="-122"/>
                <a:ea typeface="楷体" panose="02010609060101010101" charset="-122"/>
                <a:cs typeface="楷体" panose="02010609060101010101" charset="-122"/>
              </a:rPr>
              <a:t>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有人不睡够</a:t>
            </a:r>
            <a:r>
              <a:rPr lang="en-US" altLang="zh-CN">
                <a:latin typeface="楷体" panose="02010609060101010101" charset="-122"/>
                <a:ea typeface="楷体" panose="02010609060101010101" charset="-122"/>
                <a:cs typeface="楷体" panose="02010609060101010101" charset="-122"/>
              </a:rPr>
              <a:t>9</a:t>
            </a:r>
            <a:r>
              <a:rPr lang="zh-CN" altLang="en-US">
                <a:latin typeface="楷体" panose="02010609060101010101" charset="-122"/>
                <a:ea typeface="楷体" panose="02010609060101010101" charset="-122"/>
                <a:cs typeface="楷体" panose="02010609060101010101" charset="-122"/>
              </a:rPr>
              <a:t>个小时难以清醒</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有人睡上</a:t>
            </a:r>
            <a:r>
              <a:rPr lang="en-US" altLang="zh-CN">
                <a:latin typeface="楷体" panose="02010609060101010101" charset="-122"/>
                <a:ea typeface="楷体" panose="02010609060101010101" charset="-122"/>
                <a:cs typeface="楷体" panose="02010609060101010101" charset="-122"/>
              </a:rPr>
              <a:t>4</a:t>
            </a:r>
            <a:r>
              <a:rPr lang="zh-CN" altLang="en-US">
                <a:latin typeface="楷体" panose="02010609060101010101" charset="-122"/>
                <a:ea typeface="楷体" panose="02010609060101010101" charset="-122"/>
                <a:cs typeface="楷体" panose="02010609060101010101" charset="-122"/>
              </a:rPr>
              <a:t>个小时就能活力满满</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有人睡了很长时间仍然精神萎靡</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有人只要打个盹儿就能</a:t>
            </a:r>
            <a:r>
              <a:rPr lang="zh-CN" altLang="en-US" u="sng">
                <a:solidFill>
                  <a:schemeClr val="tx1"/>
                </a:solidFill>
                <a:uFillTx/>
                <a:latin typeface="楷体" panose="02010609060101010101" charset="-122"/>
                <a:ea typeface="楷体" panose="02010609060101010101" charset="-122"/>
                <a:cs typeface="楷体" panose="02010609060101010101" charset="-122"/>
              </a:rPr>
              <a:t>　</a:t>
            </a:r>
            <a:r>
              <a:rPr lang="en-US" altLang="zh-CN" u="sng">
                <a:solidFill>
                  <a:schemeClr val="tx1"/>
                </a:solidFill>
                <a:uFillTx/>
                <a:latin typeface="楷体" panose="02010609060101010101" charset="-122"/>
                <a:ea typeface="楷体" panose="02010609060101010101" charset="-122"/>
                <a:cs typeface="楷体" panose="02010609060101010101" charset="-122"/>
              </a:rPr>
              <a:t>B</a:t>
            </a:r>
            <a:r>
              <a:rPr lang="zh-CN" altLang="en-US" u="sng">
                <a:solidFill>
                  <a:schemeClr val="tx1"/>
                </a:solidFill>
                <a:uFillTx/>
                <a:latin typeface="楷体" panose="02010609060101010101" charset="-122"/>
                <a:ea typeface="楷体" panose="02010609060101010101" charset="-122"/>
                <a:cs typeface="楷体" panose="02010609060101010101" charset="-122"/>
              </a:rPr>
              <a:t>　</a:t>
            </a:r>
            <a:r>
              <a:rPr lang="zh-CN" altLang="en-US">
                <a:latin typeface="楷体" panose="02010609060101010101" charset="-122"/>
                <a:ea typeface="楷体" panose="02010609060101010101" charset="-122"/>
                <a:cs typeface="楷体" panose="02010609060101010101" charset="-122"/>
              </a:rPr>
              <a:t>。因此</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能够保证自己心情舒畅、精神饱满的睡眠时长</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就是最适合自己的睡眠时长。</a:t>
            </a:r>
            <a:r>
              <a:rPr lang="en-US" altLang="en-US">
                <a:latin typeface="楷体" panose="02010609060101010101" charset="-122"/>
                <a:ea typeface="楷体" panose="02010609060101010101" charset="-122"/>
                <a:cs typeface="楷体" panose="02010609060101010101" charset="-122"/>
              </a:rPr>
              <a:t> </a:t>
            </a:r>
            <a:endParaRPr lang="zh-CN" altLang="en-US">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高考见真章</a:t>
            </a:r>
            <a:endParaRPr lang="zh-CN" altLang="en-US" sz="2000" b="1">
              <a:solidFill>
                <a:schemeClr val="bg1"/>
              </a:solidFill>
            </a:endParaRPr>
          </a:p>
        </p:txBody>
      </p:sp>
      <p:sp>
        <p:nvSpPr>
          <p:cNvPr id="6" name="文本框 5"/>
          <p:cNvSpPr txBox="1"/>
          <p:nvPr/>
        </p:nvSpPr>
        <p:spPr>
          <a:xfrm>
            <a:off x="1080135" y="1384935"/>
            <a:ext cx="10031095" cy="459994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睡眠不足会导致疲劳无法缓解而残留下来</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长此以往</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疲劳会像负债一样逐渐累积并且利上滚利</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掏空你的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家底</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进而引发多种疾病。而要判断自己是否</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睡眠负债</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也很简单</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在节假日睡到自然醒</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记下你的睡眠时长</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然后减去工作日的睡眠时长</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如果多出</a:t>
            </a:r>
            <a:r>
              <a:rPr lang="en-US" altLang="zh-CN">
                <a:latin typeface="楷体" panose="02010609060101010101" charset="-122"/>
                <a:ea typeface="楷体" panose="02010609060101010101" charset="-122"/>
                <a:cs typeface="楷体" panose="02010609060101010101" charset="-122"/>
              </a:rPr>
              <a:t>2</a:t>
            </a:r>
            <a:r>
              <a:rPr lang="zh-CN" altLang="en-US">
                <a:latin typeface="楷体" panose="02010609060101010101" charset="-122"/>
                <a:ea typeface="楷体" panose="02010609060101010101" charset="-122"/>
                <a:cs typeface="楷体" panose="02010609060101010101" charset="-122"/>
              </a:rPr>
              <a:t>个小时以上</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即说明你正处于</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睡眠负债</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的状态</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需要及时补充调整。但另一方面</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一次性补充过多的睡眠</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又会扰乱人体生物钟</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使你的睡眠质量大打折扣</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同时引发新的疲劳。所以对于</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睡眠负债</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要采取</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分期偿还</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的方式求得解决。其实</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睡眠质量比睡眠时长更为重要。如果质量不佳</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睡眠时间再长也难以恢复疲劳。而提高睡眠质量的方法有很多种</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如在固定时间起床</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以调整身体节律</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在睡眠前洗热水澡</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以尽量放松身心。只有睡得够</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睡得好</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坚持不懈</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才能从</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感觉身心疲惫</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成功转化成</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感觉棒极了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a:t>
            </a:r>
            <a:endParaRPr lang="zh-CN" altLang="en-US">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sym typeface="+mn-ea"/>
              </a:rPr>
              <a:t>高考见真章</a:t>
            </a:r>
            <a:endParaRPr lang="zh-CN" altLang="en-US" sz="2000" b="1">
              <a:solidFill>
                <a:schemeClr val="bg1"/>
              </a:solidFill>
            </a:endParaRPr>
          </a:p>
        </p:txBody>
      </p:sp>
      <p:sp>
        <p:nvSpPr>
          <p:cNvPr id="6" name="文本框 5"/>
          <p:cNvSpPr txBox="1"/>
          <p:nvPr/>
        </p:nvSpPr>
        <p:spPr>
          <a:xfrm>
            <a:off x="1080135" y="1313815"/>
            <a:ext cx="10031095" cy="348869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请在文中画横线处填入恰当的成语。</a:t>
            </a:r>
            <a:endParaRPr lang="en-US" altLang="zh-CN">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en-US">
                <a:latin typeface="微软雅黑" panose="020B0503020204020204" charset="-122"/>
                <a:ea typeface="微软雅黑" panose="020B0503020204020204" charset="-122"/>
                <a:cs typeface="微软雅黑" panose="020B0503020204020204" charset="-122"/>
              </a:rPr>
              <a:t> </a:t>
            </a:r>
            <a:endParaRPr lang="en-US"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en-US">
                <a:latin typeface="微软雅黑" panose="020B0503020204020204" charset="-122"/>
                <a:ea typeface="微软雅黑" panose="020B0503020204020204" charset="-122"/>
                <a:cs typeface="微软雅黑" panose="020B0503020204020204" charset="-122"/>
              </a:rPr>
              <a:t> </a:t>
            </a:r>
            <a:endParaRPr lang="en-US"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solidFill>
                  <a:srgbClr val="FF0000"/>
                </a:solidFill>
                <a:latin typeface="微软雅黑" panose="020B0503020204020204" charset="-122"/>
                <a:ea typeface="微软雅黑" panose="020B0503020204020204" charset="-122"/>
                <a:cs typeface="微软雅黑" panose="020B0503020204020204" charset="-122"/>
              </a:rPr>
              <a:t>A.</a:t>
            </a:r>
            <a:r>
              <a:rPr lang="zh-CN" altLang="en-US">
                <a:solidFill>
                  <a:srgbClr val="FF0000"/>
                </a:solidFill>
                <a:latin typeface="微软雅黑" panose="020B0503020204020204" charset="-122"/>
                <a:ea typeface="微软雅黑" panose="020B0503020204020204" charset="-122"/>
                <a:cs typeface="微软雅黑" panose="020B0503020204020204" charset="-122"/>
              </a:rPr>
              <a:t>因人而异　</a:t>
            </a:r>
            <a:r>
              <a:rPr lang="en-US" altLang="zh-CN">
                <a:solidFill>
                  <a:srgbClr val="FF0000"/>
                </a:solidFill>
                <a:latin typeface="微软雅黑" panose="020B0503020204020204" charset="-122"/>
                <a:ea typeface="微软雅黑" panose="020B0503020204020204" charset="-122"/>
                <a:cs typeface="微软雅黑" panose="020B0503020204020204" charset="-122"/>
              </a:rPr>
              <a:t>B.</a:t>
            </a:r>
            <a:r>
              <a:rPr lang="zh-CN" altLang="en-US">
                <a:solidFill>
                  <a:srgbClr val="FF0000"/>
                </a:solidFill>
                <a:latin typeface="微软雅黑" panose="020B0503020204020204" charset="-122"/>
                <a:ea typeface="微软雅黑" panose="020B0503020204020204" charset="-122"/>
                <a:cs typeface="微软雅黑" panose="020B0503020204020204" charset="-122"/>
              </a:rPr>
              <a:t>神采奕奕</a:t>
            </a:r>
            <a:endParaRPr lang="zh-CN" altLang="en-US">
              <a:solidFill>
                <a:srgbClr val="FF0000"/>
              </a:solidFill>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anim calcmode="lin" valueType="num">
                                      <p:cBhvr additive="base">
                                        <p:cTn id="7"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2905125" y="2976245"/>
            <a:ext cx="6381750" cy="1445260"/>
          </a:xfrm>
          <a:prstGeom prst="rect">
            <a:avLst/>
          </a:prstGeom>
          <a:noFill/>
        </p:spPr>
        <p:txBody>
          <a:bodyPr wrap="square" rtlCol="0">
            <a:spAutoFit/>
          </a:bodyPr>
          <a:p>
            <a:pPr algn="ctr"/>
            <a:r>
              <a:rPr lang="zh-CN" altLang="en-US" sz="4400" b="1">
                <a:solidFill>
                  <a:schemeClr val="bg1"/>
                </a:solidFill>
                <a:effectLst/>
              </a:rPr>
              <a:t>【语言文字运用】</a:t>
            </a:r>
            <a:endParaRPr lang="zh-CN" altLang="en-US" sz="4400" b="1">
              <a:solidFill>
                <a:schemeClr val="bg1"/>
              </a:solidFill>
              <a:effectLst/>
            </a:endParaRPr>
          </a:p>
          <a:p>
            <a:pPr algn="ctr"/>
            <a:r>
              <a:rPr lang="zh-CN" altLang="en-US" sz="4400" b="1">
                <a:solidFill>
                  <a:schemeClr val="bg1"/>
                </a:solidFill>
                <a:effectLst/>
              </a:rPr>
              <a:t>正确使用词语（</a:t>
            </a:r>
            <a:r>
              <a:rPr lang="zh-CN" altLang="en-US" sz="4400" b="1">
                <a:solidFill>
                  <a:schemeClr val="bg1"/>
                </a:solidFill>
                <a:effectLst/>
              </a:rPr>
              <a:t>包括熟语）</a:t>
            </a:r>
            <a:endParaRPr lang="zh-CN" altLang="en-US" sz="4400" b="1">
              <a:solidFill>
                <a:schemeClr val="bg1"/>
              </a:solidFill>
              <a:effectLst/>
            </a:endParaRPr>
          </a:p>
        </p:txBody>
      </p:sp>
      <p:sp>
        <p:nvSpPr>
          <p:cNvPr id="4" name="文本框 3"/>
          <p:cNvSpPr txBox="1"/>
          <p:nvPr/>
        </p:nvSpPr>
        <p:spPr>
          <a:xfrm>
            <a:off x="4271010" y="1447800"/>
            <a:ext cx="3649345" cy="922020"/>
          </a:xfrm>
          <a:prstGeom prst="rect">
            <a:avLst/>
          </a:prstGeom>
          <a:noFill/>
        </p:spPr>
        <p:txBody>
          <a:bodyPr wrap="square" rtlCol="0">
            <a:spAutoFit/>
          </a:bodyPr>
          <a:p>
            <a:pPr algn="ctr"/>
            <a:r>
              <a:rPr lang="zh-CN" altLang="en-US" sz="5400" b="1">
                <a:solidFill>
                  <a:srgbClr val="E73279"/>
                </a:solidFill>
                <a:effectLst/>
              </a:rPr>
              <a:t>上分点攻略</a:t>
            </a:r>
            <a:endParaRPr lang="zh-CN" altLang="en-US" sz="5400" b="1">
              <a:solidFill>
                <a:srgbClr val="E73279"/>
              </a:solidFill>
              <a:effectLst/>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考点探宝</a:t>
            </a:r>
            <a:r>
              <a:rPr lang="zh-CN" altLang="en-US" sz="2000" b="1">
                <a:solidFill>
                  <a:schemeClr val="bg1"/>
                </a:solidFill>
              </a:rPr>
              <a:t>洞</a:t>
            </a:r>
            <a:endParaRPr lang="zh-CN" altLang="en-US" sz="2000" b="1">
              <a:solidFill>
                <a:schemeClr val="bg1"/>
              </a:solidFill>
            </a:endParaRPr>
          </a:p>
        </p:txBody>
      </p:sp>
      <p:sp>
        <p:nvSpPr>
          <p:cNvPr id="6" name="文本框 5"/>
          <p:cNvSpPr txBox="1"/>
          <p:nvPr/>
        </p:nvSpPr>
        <p:spPr>
          <a:xfrm>
            <a:off x="1080135" y="1684655"/>
            <a:ext cx="10031095" cy="348869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正确使用词语</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包括熟语</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考点通常涉及对成语、俗语、惯用语、谚语等词汇的准确理解和应用。这些词语往往具有深厚的文化内涵和丰富的表现力</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能够简洁而生动地表达复杂的情感和思想。因此</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考生需要掌握这些词语的基本含义、用法以及在不同语境中的适用性。在高考中的考查重点主要有以下几类</a:t>
            </a:r>
            <a:r>
              <a:rPr lang="en-US" altLang="zh-CN">
                <a:latin typeface="微软雅黑" panose="020B0503020204020204" charset="-122"/>
                <a:ea typeface="微软雅黑" panose="020B0503020204020204" charset="-122"/>
                <a:cs typeface="微软雅黑" panose="020B0503020204020204" charset="-122"/>
              </a:rPr>
              <a:t>:</a:t>
            </a:r>
            <a:endParaRPr lang="en-US" altLang="zh-CN">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词语含义的理解</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考生需要准确理解每个词语的含义</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包括其字面意义、引申意义以及在不同语境中的特定含义。</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词语用法的掌握</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了解词语的词性、搭配关系、语法结构等</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确保在句子中正确运用。</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语境的适应性</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判断词语在特定语境中的适用性</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避免使用不当或产生歧义。</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文化背景的了解</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对于成语、俗语等具有文化背景的词语</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考生需要了解其来源、历史背景和文化内涵</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以便更准确地理解和使用。</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考法寻宝图</a:t>
            </a:r>
            <a:endParaRPr lang="zh-CN" altLang="en-US" sz="2000" b="1">
              <a:solidFill>
                <a:schemeClr val="bg1"/>
              </a:solidFill>
            </a:endParaRPr>
          </a:p>
        </p:txBody>
      </p:sp>
      <p:sp>
        <p:nvSpPr>
          <p:cNvPr id="6" name="文本框 5"/>
          <p:cNvSpPr txBox="1"/>
          <p:nvPr/>
        </p:nvSpPr>
        <p:spPr>
          <a:xfrm>
            <a:off x="1080135" y="1235710"/>
            <a:ext cx="10031095" cy="3488690"/>
          </a:xfrm>
          <a:prstGeom prst="rect">
            <a:avLst/>
          </a:prstGeom>
          <a:noFill/>
        </p:spPr>
        <p:txBody>
          <a:bodyPr wrap="square" rtlCol="0">
            <a:noAutofit/>
          </a:bodyPr>
          <a:p>
            <a:pPr indent="0" algn="just" fontAlgn="auto">
              <a:lnSpc>
                <a:spcPct val="150000"/>
              </a:lnSpc>
            </a:pPr>
            <a:r>
              <a:rPr lang="zh-CN" altLang="en-US" sz="2400" b="1">
                <a:latin typeface="微软雅黑" panose="020B0503020204020204" charset="-122"/>
                <a:ea typeface="微软雅黑" panose="020B0503020204020204" charset="-122"/>
                <a:cs typeface="微软雅黑" panose="020B0503020204020204" charset="-122"/>
              </a:rPr>
              <a:t>常见题型：</a:t>
            </a:r>
            <a:endParaRPr lang="zh-CN" altLang="en-US" sz="2400" b="1">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选择题</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提供一组近义词或俗语</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要求考生根据语境选出最合适的选项。</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填空题</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在句子中留出空白</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要求考生根据语境填入合适的词语。</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简答题</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解释特定词语的含义</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或根据语境分析其用法。</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选择题的解法主要包括以下几点</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一是要准确理解语境</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明确题目所描述的情境或表达的情感</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二是要辨析词义</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对每个选项的词语或俗语进行深入理解</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包括其字面意思、引申义以及感情色彩等</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三是要注意搭配</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检查词语或俗语与前后文的搭配是否恰当</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避免出现搭配不当的错误。此外</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还需注意词语的使用对象、谦敬色彩等</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避免出现张冠李戴、谦敬错位的错误。</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填空题解法的关键</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一是要把握文意</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通过阅读文段</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理解其主旨或叙述的内容</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二是要抓住关键词</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根据文段中的关键词或提示信息</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联想并筛选出合适的词语或俗语</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三是要注重语境的暗示</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从句子中找到语境的暗示点</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找到解题的突破口。同时</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填入的词语或俗语需符合文段的感情基调</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避免出现褒贬失当的错误</a:t>
            </a:r>
            <a:r>
              <a:rPr lang="zh-CN" altLang="en-US">
                <a:latin typeface="微软雅黑" panose="020B0503020204020204" charset="-122"/>
                <a:ea typeface="微软雅黑" panose="020B0503020204020204" charset="-122"/>
                <a:cs typeface="微软雅黑" panose="020B0503020204020204" charset="-122"/>
              </a:rPr>
              <a:t>。</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知识掘金场</a:t>
            </a:r>
            <a:endParaRPr lang="zh-CN" altLang="en-US" sz="2000" b="1">
              <a:solidFill>
                <a:schemeClr val="bg1"/>
              </a:solidFill>
            </a:endParaRPr>
          </a:p>
        </p:txBody>
      </p:sp>
      <p:sp>
        <p:nvSpPr>
          <p:cNvPr id="6" name="文本框 5"/>
          <p:cNvSpPr txBox="1"/>
          <p:nvPr/>
        </p:nvSpPr>
        <p:spPr>
          <a:xfrm>
            <a:off x="1080135" y="1235710"/>
            <a:ext cx="10031095" cy="4838065"/>
          </a:xfrm>
          <a:prstGeom prst="rect">
            <a:avLst/>
          </a:prstGeom>
          <a:noFill/>
        </p:spPr>
        <p:txBody>
          <a:bodyPr wrap="square" rtlCol="0">
            <a:noAutofit/>
          </a:bodyPr>
          <a:p>
            <a:pPr indent="0" algn="just" fontAlgn="auto">
              <a:lnSpc>
                <a:spcPct val="150000"/>
              </a:lnSpc>
            </a:pPr>
            <a:r>
              <a:rPr lang="zh-CN" altLang="en-US" sz="2400" b="1">
                <a:latin typeface="微软雅黑" panose="020B0503020204020204" charset="-122"/>
                <a:ea typeface="微软雅黑" panose="020B0503020204020204" charset="-122"/>
                <a:cs typeface="微软雅黑" panose="020B0503020204020204" charset="-122"/>
              </a:rPr>
              <a:t>一、理解词语的基本含义与用法</a:t>
            </a:r>
            <a:endParaRPr lang="zh-CN" altLang="en-US" sz="2400" b="1">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b="1">
                <a:latin typeface="微软雅黑" panose="020B0503020204020204" charset="-122"/>
                <a:ea typeface="微软雅黑" panose="020B0503020204020204" charset="-122"/>
                <a:cs typeface="微软雅黑" panose="020B0503020204020204" charset="-122"/>
              </a:rPr>
              <a:t>1.</a:t>
            </a:r>
            <a:r>
              <a:rPr lang="zh-CN" altLang="en-US" b="1">
                <a:latin typeface="微软雅黑" panose="020B0503020204020204" charset="-122"/>
                <a:ea typeface="微软雅黑" panose="020B0503020204020204" charset="-122"/>
                <a:cs typeface="微软雅黑" panose="020B0503020204020204" charset="-122"/>
              </a:rPr>
              <a:t>词语的基本定义</a:t>
            </a:r>
            <a:endParaRPr lang="zh-CN" altLang="en-US" b="1">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词语是语言的基本单位</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用于表达概念、描述事物、传递信息。每个词语都有其特定的含义和用法</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这些含义和用法通常与词语的词性、词义范围、搭配关系等密切相关。</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b="1">
                <a:latin typeface="微软雅黑" panose="020B0503020204020204" charset="-122"/>
                <a:ea typeface="微软雅黑" panose="020B0503020204020204" charset="-122"/>
                <a:cs typeface="微软雅黑" panose="020B0503020204020204" charset="-122"/>
              </a:rPr>
              <a:t>2.</a:t>
            </a:r>
            <a:r>
              <a:rPr lang="zh-CN" altLang="en-US" b="1">
                <a:latin typeface="微软雅黑" panose="020B0503020204020204" charset="-122"/>
                <a:ea typeface="微软雅黑" panose="020B0503020204020204" charset="-122"/>
                <a:cs typeface="微软雅黑" panose="020B0503020204020204" charset="-122"/>
              </a:rPr>
              <a:t>词性的识别与运用</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词性是指词的语法功能、形态和意义</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根据词性可将词语分为名词、动词、形容词、副词等。正确识别词性有助于准确运用词语</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避免出现语法错误。例如</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名词通常用作主语、宾语</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动词则用于描述动作或状态。</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b="1">
                <a:latin typeface="微软雅黑" panose="020B0503020204020204" charset="-122"/>
                <a:ea typeface="微软雅黑" panose="020B0503020204020204" charset="-122"/>
                <a:cs typeface="微软雅黑" panose="020B0503020204020204" charset="-122"/>
              </a:rPr>
              <a:t>3.</a:t>
            </a:r>
            <a:r>
              <a:rPr lang="zh-CN" altLang="en-US" b="1">
                <a:latin typeface="微软雅黑" panose="020B0503020204020204" charset="-122"/>
                <a:ea typeface="微软雅黑" panose="020B0503020204020204" charset="-122"/>
                <a:cs typeface="微软雅黑" panose="020B0503020204020204" charset="-122"/>
              </a:rPr>
              <a:t>词义范围的把握</a:t>
            </a:r>
            <a:endParaRPr lang="zh-CN" altLang="en-US" b="1">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词义范围是指词语所涵盖的概念或事物的广度。有些词语词义广泛</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可以涵盖多个领域</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而有些词语词义狭窄</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仅适用于特定情境。了解词义范围有助于选择合适的词语</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避免出现语义混淆的错误。</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知识掘金场</a:t>
            </a:r>
            <a:endParaRPr lang="zh-CN" altLang="en-US" sz="2000" b="1">
              <a:solidFill>
                <a:schemeClr val="bg1"/>
              </a:solidFill>
            </a:endParaRPr>
          </a:p>
        </p:txBody>
      </p:sp>
      <p:sp>
        <p:nvSpPr>
          <p:cNvPr id="6" name="文本框 5"/>
          <p:cNvSpPr txBox="1"/>
          <p:nvPr/>
        </p:nvSpPr>
        <p:spPr>
          <a:xfrm>
            <a:off x="1080135" y="1235710"/>
            <a:ext cx="10031095" cy="4838065"/>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en-US" altLang="zh-CN" b="1">
                <a:latin typeface="微软雅黑" panose="020B0503020204020204" charset="-122"/>
                <a:ea typeface="微软雅黑" panose="020B0503020204020204" charset="-122"/>
                <a:cs typeface="微软雅黑" panose="020B0503020204020204" charset="-122"/>
              </a:rPr>
              <a:t>4.</a:t>
            </a:r>
            <a:r>
              <a:rPr lang="zh-CN" altLang="en-US" b="1">
                <a:latin typeface="微软雅黑" panose="020B0503020204020204" charset="-122"/>
                <a:ea typeface="微软雅黑" panose="020B0503020204020204" charset="-122"/>
                <a:cs typeface="微软雅黑" panose="020B0503020204020204" charset="-122"/>
              </a:rPr>
              <a:t>搭配关系的理解</a:t>
            </a:r>
            <a:endParaRPr lang="zh-CN" altLang="en-US" b="1">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词语之间的搭配关系对于构建完整、准确的句子至关重要。了解词语的常见搭配有助于避免出现搭配不当的错误</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提高语言表达的流畅性和准确性。</a:t>
            </a:r>
            <a:endParaRPr lang="zh-CN" altLang="en-US">
              <a:latin typeface="微软雅黑" panose="020B0503020204020204" charset="-122"/>
              <a:ea typeface="微软雅黑" panose="020B0503020204020204" charset="-122"/>
              <a:cs typeface="微软雅黑" panose="020B0503020204020204" charset="-122"/>
            </a:endParaRPr>
          </a:p>
          <a:p>
            <a:pPr indent="609600" algn="just" fontAlgn="auto">
              <a:lnSpc>
                <a:spcPct val="150000"/>
              </a:lnSpc>
              <a:extLst>
                <a:ext uri="{35155182-B16C-46BC-9424-99874614C6A1}">
                  <wpsdc:indentchars xmlns:wpsdc="http://www.wps.cn/officeDocument/2017/drawingmlCustomData" val="200" checksum="4158780845"/>
                </a:ext>
              </a:extLst>
            </a:pPr>
            <a:r>
              <a:rPr lang="zh-CN" altLang="en-US" sz="2400" b="1">
                <a:latin typeface="微软雅黑" panose="020B0503020204020204" charset="-122"/>
                <a:ea typeface="微软雅黑" panose="020B0503020204020204" charset="-122"/>
                <a:cs typeface="微软雅黑" panose="020B0503020204020204" charset="-122"/>
                <a:sym typeface="+mn-ea"/>
              </a:rPr>
              <a:t>二、提高词语运用的准确性</a:t>
            </a:r>
            <a:endParaRPr lang="zh-CN" altLang="en-US" sz="2400">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pPr>
            <a:r>
              <a:rPr lang="en-US" altLang="zh-CN" b="1">
                <a:latin typeface="微软雅黑" panose="020B0503020204020204" charset="-122"/>
                <a:ea typeface="微软雅黑" panose="020B0503020204020204" charset="-122"/>
                <a:cs typeface="微软雅黑" panose="020B0503020204020204" charset="-122"/>
                <a:sym typeface="+mn-ea"/>
              </a:rPr>
              <a:t>1.</a:t>
            </a:r>
            <a:r>
              <a:rPr lang="zh-CN" altLang="en-US" b="1">
                <a:latin typeface="微软雅黑" panose="020B0503020204020204" charset="-122"/>
                <a:ea typeface="微软雅黑" panose="020B0503020204020204" charset="-122"/>
                <a:cs typeface="微软雅黑" panose="020B0503020204020204" charset="-122"/>
                <a:sym typeface="+mn-ea"/>
              </a:rPr>
              <a:t>注意词语的褒贬色彩</a:t>
            </a:r>
            <a:endParaRPr lang="zh-CN" altLang="en-US" b="1">
              <a:latin typeface="微软雅黑" panose="020B0503020204020204" charset="-122"/>
              <a:ea typeface="微软雅黑" panose="020B0503020204020204" charset="-122"/>
              <a:cs typeface="微软雅黑" panose="020B0503020204020204" charset="-122"/>
              <a:sym typeface="+mn-ea"/>
            </a:endParaRPr>
          </a:p>
          <a:p>
            <a:pPr indent="457200"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sym typeface="+mn-ea"/>
              </a:rPr>
              <a:t>词语往往带有褒贬色彩</a:t>
            </a:r>
            <a:r>
              <a:rPr lang="en-US" altLang="zh-CN">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这些色彩对于表达者的意图和接受者的感受有着重要影响。在选择词语时</a:t>
            </a:r>
            <a:r>
              <a:rPr lang="en-US" altLang="zh-CN">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要充分考虑其情感色彩</a:t>
            </a:r>
            <a:r>
              <a:rPr lang="en-US" altLang="zh-CN">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确保与表达目的相符。避免使用带有负面情感的词语来评价他人或事物</a:t>
            </a:r>
            <a:r>
              <a:rPr lang="en-US" altLang="zh-CN">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以免产生不必要的误解或冲突。</a:t>
            </a:r>
            <a:endParaRPr lang="zh-CN" altLang="en-US">
              <a:latin typeface="微软雅黑" panose="020B0503020204020204" charset="-122"/>
              <a:ea typeface="微软雅黑" panose="020B0503020204020204" charset="-122"/>
              <a:cs typeface="微软雅黑" panose="020B0503020204020204" charset="-122"/>
              <a:sym typeface="+mn-ea"/>
            </a:endParaRPr>
          </a:p>
          <a:p>
            <a:pPr indent="457200" algn="just" fontAlgn="auto">
              <a:lnSpc>
                <a:spcPct val="150000"/>
              </a:lnSpc>
            </a:pPr>
            <a:r>
              <a:rPr lang="en-US" altLang="zh-CN" b="1">
                <a:latin typeface="微软雅黑" panose="020B0503020204020204" charset="-122"/>
                <a:ea typeface="微软雅黑" panose="020B0503020204020204" charset="-122"/>
                <a:cs typeface="微软雅黑" panose="020B0503020204020204" charset="-122"/>
                <a:sym typeface="+mn-ea"/>
              </a:rPr>
              <a:t>2.</a:t>
            </a:r>
            <a:r>
              <a:rPr lang="zh-CN" altLang="en-US" b="1">
                <a:latin typeface="微软雅黑" panose="020B0503020204020204" charset="-122"/>
                <a:ea typeface="微软雅黑" panose="020B0503020204020204" charset="-122"/>
                <a:cs typeface="微软雅黑" panose="020B0503020204020204" charset="-122"/>
                <a:sym typeface="+mn-ea"/>
              </a:rPr>
              <a:t>避免歧义与多义现象</a:t>
            </a:r>
            <a:endParaRPr lang="zh-CN" altLang="en-US" b="1">
              <a:latin typeface="微软雅黑" panose="020B0503020204020204" charset="-122"/>
              <a:ea typeface="微软雅黑" panose="020B0503020204020204" charset="-122"/>
              <a:cs typeface="微软雅黑" panose="020B0503020204020204" charset="-122"/>
              <a:sym typeface="+mn-ea"/>
            </a:endParaRPr>
          </a:p>
          <a:p>
            <a:pPr indent="457200"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sym typeface="+mn-ea"/>
              </a:rPr>
              <a:t>歧义和多义现象是语言表达中常见的问题。为了避免这些问题</a:t>
            </a:r>
            <a:r>
              <a:rPr lang="en-US" altLang="zh-CN">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需要注意词语的多义性</a:t>
            </a:r>
            <a:r>
              <a:rPr lang="en-US" altLang="zh-CN">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选择最符合语境的义项。同时</a:t>
            </a:r>
            <a:r>
              <a:rPr lang="en-US" altLang="zh-CN">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可以通过添加修饰语、限定词来消除歧义</a:t>
            </a:r>
            <a:r>
              <a:rPr lang="en-US" altLang="zh-CN">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确保表达的准确性。</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知识掘金场</a:t>
            </a:r>
            <a:endParaRPr lang="zh-CN" altLang="en-US" sz="2000" b="1">
              <a:solidFill>
                <a:schemeClr val="bg1"/>
              </a:solidFill>
            </a:endParaRPr>
          </a:p>
        </p:txBody>
      </p:sp>
      <p:sp>
        <p:nvSpPr>
          <p:cNvPr id="6" name="文本框 5"/>
          <p:cNvSpPr txBox="1"/>
          <p:nvPr/>
        </p:nvSpPr>
        <p:spPr>
          <a:xfrm>
            <a:off x="1080135" y="1235710"/>
            <a:ext cx="10031095" cy="4838065"/>
          </a:xfrm>
          <a:prstGeom prst="rect">
            <a:avLst/>
          </a:prstGeom>
          <a:noFill/>
        </p:spPr>
        <p:txBody>
          <a:bodyPr wrap="square" rtlCol="0">
            <a:noAutofit/>
          </a:bodyPr>
          <a:p>
            <a:pPr indent="457200" algn="just" fontAlgn="auto">
              <a:lnSpc>
                <a:spcPct val="150000"/>
              </a:lnSpc>
            </a:pPr>
            <a:r>
              <a:rPr lang="en-US" altLang="zh-CN" b="1">
                <a:latin typeface="微软雅黑" panose="020B0503020204020204" charset="-122"/>
                <a:ea typeface="微软雅黑" panose="020B0503020204020204" charset="-122"/>
                <a:cs typeface="微软雅黑" panose="020B0503020204020204" charset="-122"/>
                <a:sym typeface="+mn-ea"/>
              </a:rPr>
              <a:t>3.</a:t>
            </a:r>
            <a:r>
              <a:rPr lang="zh-CN" altLang="en-US" b="1">
                <a:latin typeface="微软雅黑" panose="020B0503020204020204" charset="-122"/>
                <a:ea typeface="微软雅黑" panose="020B0503020204020204" charset="-122"/>
                <a:cs typeface="微软雅黑" panose="020B0503020204020204" charset="-122"/>
                <a:sym typeface="+mn-ea"/>
              </a:rPr>
              <a:t>遵循语法规则与搭配习惯</a:t>
            </a:r>
            <a:endParaRPr lang="zh-CN" altLang="en-US" b="1">
              <a:latin typeface="微软雅黑" panose="020B0503020204020204" charset="-122"/>
              <a:ea typeface="微软雅黑" panose="020B0503020204020204" charset="-122"/>
              <a:cs typeface="微软雅黑" panose="020B0503020204020204" charset="-122"/>
              <a:sym typeface="+mn-ea"/>
            </a:endParaRPr>
          </a:p>
          <a:p>
            <a:pPr indent="457200"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sym typeface="+mn-ea"/>
              </a:rPr>
              <a:t>语法规则和搭配习惯是确保语言表达准确的基础。了解并掌握基本的语法知识和常见的搭配习惯有助于提高语言表达的流畅性和准确性。在运用词语时</a:t>
            </a:r>
            <a:r>
              <a:rPr lang="en-US" altLang="zh-CN">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要注意语法结构的正确性、词语搭配的合理性以及时态、语态的一致性。</a:t>
            </a:r>
            <a:endParaRPr lang="zh-CN" altLang="en-US">
              <a:latin typeface="微软雅黑" panose="020B0503020204020204" charset="-122"/>
              <a:ea typeface="微软雅黑" panose="020B0503020204020204" charset="-122"/>
              <a:cs typeface="微软雅黑" panose="020B0503020204020204" charset="-122"/>
              <a:sym typeface="+mn-ea"/>
            </a:endParaRPr>
          </a:p>
          <a:p>
            <a:pPr indent="457200" algn="just" fontAlgn="auto">
              <a:lnSpc>
                <a:spcPct val="150000"/>
              </a:lnSpc>
            </a:pPr>
            <a:r>
              <a:rPr lang="en-US" altLang="zh-CN" b="1">
                <a:latin typeface="微软雅黑" panose="020B0503020204020204" charset="-122"/>
                <a:ea typeface="微软雅黑" panose="020B0503020204020204" charset="-122"/>
                <a:cs typeface="微软雅黑" panose="020B0503020204020204" charset="-122"/>
                <a:sym typeface="+mn-ea"/>
              </a:rPr>
              <a:t>4.</a:t>
            </a:r>
            <a:r>
              <a:rPr lang="zh-CN" altLang="en-US" b="1">
                <a:latin typeface="微软雅黑" panose="020B0503020204020204" charset="-122"/>
                <a:ea typeface="微软雅黑" panose="020B0503020204020204" charset="-122"/>
                <a:cs typeface="微软雅黑" panose="020B0503020204020204" charset="-122"/>
                <a:sym typeface="+mn-ea"/>
              </a:rPr>
              <a:t>注重语境的适宜性</a:t>
            </a:r>
            <a:endParaRPr lang="zh-CN" altLang="en-US" b="1">
              <a:latin typeface="微软雅黑" panose="020B0503020204020204" charset="-122"/>
              <a:ea typeface="微软雅黑" panose="020B0503020204020204" charset="-122"/>
              <a:cs typeface="微软雅黑" panose="020B0503020204020204" charset="-122"/>
              <a:sym typeface="+mn-ea"/>
            </a:endParaRPr>
          </a:p>
          <a:p>
            <a:pPr indent="457200"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sym typeface="+mn-ea"/>
              </a:rPr>
              <a:t>语境是语言运用的重要背景。在选择词语时</a:t>
            </a:r>
            <a:r>
              <a:rPr lang="en-US" altLang="zh-CN">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要充分考虑语境的适宜性</a:t>
            </a:r>
            <a:r>
              <a:rPr lang="en-US" altLang="zh-CN">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确保所选词语与文章整体氛围、情感色彩和表达方式相协调。避免在不适宜的语境中使用过于正式或口语化的词语</a:t>
            </a:r>
            <a:r>
              <a:rPr lang="en-US" altLang="zh-CN">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以免破坏整体的语言效果。</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解法挖掘机</a:t>
            </a:r>
            <a:endParaRPr lang="zh-CN" altLang="en-US" sz="2000" b="1">
              <a:solidFill>
                <a:schemeClr val="bg1"/>
              </a:solidFill>
            </a:endParaRPr>
          </a:p>
        </p:txBody>
      </p:sp>
      <p:graphicFrame>
        <p:nvGraphicFramePr>
          <p:cNvPr id="2" name="表格 1"/>
          <p:cNvGraphicFramePr/>
          <p:nvPr>
            <p:custDataLst>
              <p:tags r:id="rId2"/>
            </p:custDataLst>
          </p:nvPr>
        </p:nvGraphicFramePr>
        <p:xfrm>
          <a:off x="1195705" y="1589405"/>
          <a:ext cx="9921875" cy="4251960"/>
        </p:xfrm>
        <a:graphic>
          <a:graphicData uri="http://schemas.openxmlformats.org/drawingml/2006/table">
            <a:tbl>
              <a:tblPr/>
              <a:tblGrid>
                <a:gridCol w="971550"/>
                <a:gridCol w="1945005"/>
                <a:gridCol w="7005320"/>
              </a:tblGrid>
              <a:tr h="478155">
                <a:tc>
                  <a:txBody>
                    <a:bodyPr/>
                    <a:p>
                      <a:pPr indent="0" algn="ctr" fontAlgn="auto">
                        <a:lnSpc>
                          <a:spcPct val="150000"/>
                        </a:lnSpc>
                        <a:spcBef>
                          <a:spcPct val="0"/>
                        </a:spcBef>
                        <a:spcAft>
                          <a:spcPct val="0"/>
                        </a:spcAft>
                      </a:pPr>
                      <a:r>
                        <a:rPr lang="zh-CN" sz="1400">
                          <a:solidFill>
                            <a:srgbClr val="000000"/>
                          </a:solidFill>
                          <a:latin typeface="+mn-ea"/>
                        </a:rPr>
                        <a:t>题型分类</a:t>
                      </a:r>
                      <a:endParaRPr lang="zh-CN" sz="1400">
                        <a:solidFill>
                          <a:srgbClr val="000000"/>
                        </a:solidFill>
                        <a:latin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952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algn="ctr" fontAlgn="auto">
                        <a:lnSpc>
                          <a:spcPct val="150000"/>
                        </a:lnSpc>
                        <a:spcBef>
                          <a:spcPct val="0"/>
                        </a:spcBef>
                        <a:spcAft>
                          <a:spcPct val="0"/>
                        </a:spcAft>
                      </a:pPr>
                      <a:r>
                        <a:rPr lang="zh-CN" sz="1400">
                          <a:solidFill>
                            <a:srgbClr val="000000"/>
                          </a:solidFill>
                          <a:latin typeface="+mn-ea"/>
                        </a:rPr>
                        <a:t>题型阐述</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952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algn="ctr" fontAlgn="auto">
                        <a:lnSpc>
                          <a:spcPct val="150000"/>
                        </a:lnSpc>
                        <a:spcBef>
                          <a:spcPct val="0"/>
                        </a:spcBef>
                        <a:spcAft>
                          <a:spcPct val="0"/>
                        </a:spcAft>
                      </a:pPr>
                      <a:r>
                        <a:rPr lang="zh-CN" sz="1400">
                          <a:solidFill>
                            <a:srgbClr val="000000"/>
                          </a:solidFill>
                          <a:latin typeface="+mn-ea"/>
                        </a:rPr>
                        <a:t>答题思路</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952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r>
              <a:tr h="1380490">
                <a:tc>
                  <a:txBody>
                    <a:bodyPr/>
                    <a:p>
                      <a:pPr indent="0" algn="ctr" fontAlgn="auto">
                        <a:lnSpc>
                          <a:spcPct val="150000"/>
                        </a:lnSpc>
                        <a:spcBef>
                          <a:spcPct val="0"/>
                        </a:spcBef>
                        <a:spcAft>
                          <a:spcPct val="0"/>
                        </a:spcAft>
                      </a:pPr>
                      <a:r>
                        <a:rPr lang="zh-CN" sz="1400">
                          <a:solidFill>
                            <a:srgbClr val="000000"/>
                          </a:solidFill>
                          <a:latin typeface="+mn-ea"/>
                        </a:rPr>
                        <a:t>选择题</a:t>
                      </a:r>
                      <a:endParaRPr lang="zh-CN" sz="1400">
                        <a:solidFill>
                          <a:srgbClr val="000000"/>
                        </a:solidFill>
                        <a:latin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fontAlgn="auto">
                        <a:lnSpc>
                          <a:spcPct val="150000"/>
                        </a:lnSpc>
                        <a:spcBef>
                          <a:spcPct val="0"/>
                        </a:spcBef>
                        <a:spcAft>
                          <a:spcPct val="0"/>
                        </a:spcAft>
                      </a:pPr>
                      <a:r>
                        <a:rPr lang="zh-CN" sz="1400">
                          <a:solidFill>
                            <a:srgbClr val="000000"/>
                          </a:solidFill>
                          <a:latin typeface="+mn-ea"/>
                          <a:cs typeface="+mn-ea"/>
                        </a:rPr>
                        <a:t>提供一组近义词或俗语</a:t>
                      </a:r>
                      <a:r>
                        <a:rPr lang="en-US" altLang="zh-CN" sz="1400">
                          <a:solidFill>
                            <a:srgbClr val="000000"/>
                          </a:solidFill>
                          <a:latin typeface="+mn-ea"/>
                          <a:cs typeface="+mn-ea"/>
                        </a:rPr>
                        <a:t>,</a:t>
                      </a:r>
                      <a:r>
                        <a:rPr lang="zh-CN" sz="1400">
                          <a:solidFill>
                            <a:srgbClr val="000000"/>
                          </a:solidFill>
                          <a:latin typeface="+mn-ea"/>
                          <a:cs typeface="+mn-ea"/>
                        </a:rPr>
                        <a:t>要求考生根据语境选出最合适的选项</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c>
                  <a:txBody>
                    <a:bodyPr/>
                    <a:p>
                      <a:pPr indent="0" fontAlgn="auto">
                        <a:lnSpc>
                          <a:spcPct val="150000"/>
                        </a:lnSpc>
                        <a:spcBef>
                          <a:spcPct val="0"/>
                        </a:spcBef>
                        <a:spcAft>
                          <a:spcPct val="0"/>
                        </a:spcAft>
                      </a:pPr>
                      <a:r>
                        <a:rPr lang="en-US" altLang="zh-CN" sz="1400">
                          <a:solidFill>
                            <a:srgbClr val="000000"/>
                          </a:solidFill>
                          <a:latin typeface="+mn-ea"/>
                          <a:cs typeface="+mn-ea"/>
                        </a:rPr>
                        <a:t>1.</a:t>
                      </a:r>
                      <a:r>
                        <a:rPr lang="zh-CN" sz="1400">
                          <a:solidFill>
                            <a:srgbClr val="000000"/>
                          </a:solidFill>
                          <a:latin typeface="+mn-ea"/>
                          <a:cs typeface="+mn-ea"/>
                        </a:rPr>
                        <a:t>含义对比</a:t>
                      </a:r>
                      <a:r>
                        <a:rPr lang="en-US" altLang="zh-CN" sz="1400">
                          <a:solidFill>
                            <a:srgbClr val="000000"/>
                          </a:solidFill>
                          <a:latin typeface="+mn-ea"/>
                          <a:cs typeface="+mn-ea"/>
                        </a:rPr>
                        <a:t>:</a:t>
                      </a:r>
                      <a:r>
                        <a:rPr lang="zh-CN" sz="1400">
                          <a:solidFill>
                            <a:srgbClr val="000000"/>
                          </a:solidFill>
                          <a:latin typeface="+mn-ea"/>
                          <a:cs typeface="+mn-ea"/>
                        </a:rPr>
                        <a:t>明确每个词语或俗语的具体含义</a:t>
                      </a:r>
                      <a:r>
                        <a:rPr lang="en-US" altLang="zh-CN" sz="1400">
                          <a:solidFill>
                            <a:srgbClr val="000000"/>
                          </a:solidFill>
                          <a:latin typeface="+mn-ea"/>
                          <a:cs typeface="+mn-ea"/>
                        </a:rPr>
                        <a:t>,</a:t>
                      </a:r>
                      <a:r>
                        <a:rPr lang="zh-CN" sz="1400">
                          <a:solidFill>
                            <a:srgbClr val="000000"/>
                          </a:solidFill>
                          <a:latin typeface="+mn-ea"/>
                          <a:cs typeface="+mn-ea"/>
                        </a:rPr>
                        <a:t>特别是它们之间的细微差别</a:t>
                      </a:r>
                      <a:endParaRPr lang="zh-CN" sz="1400">
                        <a:solidFill>
                          <a:srgbClr val="000000"/>
                        </a:solidFill>
                        <a:latin typeface="+mn-ea"/>
                        <a:cs typeface="+mn-ea"/>
                      </a:endParaRPr>
                    </a:p>
                    <a:p>
                      <a:pPr indent="0" fontAlgn="auto">
                        <a:lnSpc>
                          <a:spcPct val="150000"/>
                        </a:lnSpc>
                        <a:spcBef>
                          <a:spcPct val="0"/>
                        </a:spcBef>
                        <a:spcAft>
                          <a:spcPct val="0"/>
                        </a:spcAft>
                      </a:pPr>
                      <a:r>
                        <a:rPr lang="en-US" altLang="zh-CN" sz="1400">
                          <a:solidFill>
                            <a:srgbClr val="000000"/>
                          </a:solidFill>
                          <a:latin typeface="+mn-ea"/>
                          <a:cs typeface="+mn-ea"/>
                        </a:rPr>
                        <a:t>2.</a:t>
                      </a:r>
                      <a:r>
                        <a:rPr lang="zh-CN" sz="1400">
                          <a:solidFill>
                            <a:srgbClr val="000000"/>
                          </a:solidFill>
                          <a:latin typeface="+mn-ea"/>
                          <a:cs typeface="+mn-ea"/>
                        </a:rPr>
                        <a:t>用法对比</a:t>
                      </a:r>
                      <a:r>
                        <a:rPr lang="en-US" altLang="zh-CN" sz="1400">
                          <a:solidFill>
                            <a:srgbClr val="000000"/>
                          </a:solidFill>
                          <a:latin typeface="+mn-ea"/>
                          <a:cs typeface="+mn-ea"/>
                        </a:rPr>
                        <a:t>:</a:t>
                      </a:r>
                      <a:r>
                        <a:rPr lang="zh-CN" sz="1400">
                          <a:solidFill>
                            <a:srgbClr val="000000"/>
                          </a:solidFill>
                          <a:latin typeface="+mn-ea"/>
                          <a:cs typeface="+mn-ea"/>
                        </a:rPr>
                        <a:t>了解每个词语或俗语的常见用法</a:t>
                      </a:r>
                      <a:r>
                        <a:rPr lang="en-US" altLang="zh-CN" sz="1400">
                          <a:solidFill>
                            <a:srgbClr val="000000"/>
                          </a:solidFill>
                          <a:latin typeface="+mn-ea"/>
                          <a:cs typeface="+mn-ea"/>
                        </a:rPr>
                        <a:t>,</a:t>
                      </a:r>
                      <a:r>
                        <a:rPr lang="zh-CN" sz="1400">
                          <a:solidFill>
                            <a:srgbClr val="000000"/>
                          </a:solidFill>
                          <a:latin typeface="+mn-ea"/>
                          <a:cs typeface="+mn-ea"/>
                        </a:rPr>
                        <a:t>如它们通常与哪些词搭配使用、它们在句子中的位置等</a:t>
                      </a:r>
                      <a:endParaRPr lang="zh-CN" sz="1400">
                        <a:solidFill>
                          <a:srgbClr val="000000"/>
                        </a:solidFill>
                        <a:latin typeface="+mn-ea"/>
                        <a:cs typeface="+mn-ea"/>
                      </a:endParaRPr>
                    </a:p>
                    <a:p>
                      <a:pPr indent="0" fontAlgn="auto">
                        <a:lnSpc>
                          <a:spcPct val="150000"/>
                        </a:lnSpc>
                        <a:spcBef>
                          <a:spcPct val="0"/>
                        </a:spcBef>
                        <a:spcAft>
                          <a:spcPct val="0"/>
                        </a:spcAft>
                      </a:pPr>
                      <a:r>
                        <a:rPr lang="en-US" altLang="zh-CN" sz="1400">
                          <a:solidFill>
                            <a:srgbClr val="000000"/>
                          </a:solidFill>
                          <a:latin typeface="+mn-ea"/>
                          <a:cs typeface="+mn-ea"/>
                        </a:rPr>
                        <a:t>3.</a:t>
                      </a:r>
                      <a:r>
                        <a:rPr lang="zh-CN" sz="1400">
                          <a:solidFill>
                            <a:srgbClr val="000000"/>
                          </a:solidFill>
                          <a:latin typeface="+mn-ea"/>
                          <a:cs typeface="+mn-ea"/>
                        </a:rPr>
                        <a:t>情感色彩</a:t>
                      </a:r>
                      <a:r>
                        <a:rPr lang="en-US" altLang="zh-CN" sz="1400">
                          <a:solidFill>
                            <a:srgbClr val="000000"/>
                          </a:solidFill>
                          <a:latin typeface="+mn-ea"/>
                          <a:cs typeface="+mn-ea"/>
                        </a:rPr>
                        <a:t>:</a:t>
                      </a:r>
                      <a:r>
                        <a:rPr lang="zh-CN" sz="1400">
                          <a:solidFill>
                            <a:srgbClr val="000000"/>
                          </a:solidFill>
                          <a:latin typeface="+mn-ea"/>
                          <a:cs typeface="+mn-ea"/>
                        </a:rPr>
                        <a:t>判断每个词语或俗语所蕴含的情感色彩</a:t>
                      </a:r>
                      <a:r>
                        <a:rPr lang="en-US" altLang="zh-CN" sz="1400">
                          <a:solidFill>
                            <a:srgbClr val="000000"/>
                          </a:solidFill>
                          <a:latin typeface="+mn-ea"/>
                          <a:cs typeface="+mn-ea"/>
                        </a:rPr>
                        <a:t>,</a:t>
                      </a:r>
                      <a:r>
                        <a:rPr lang="zh-CN" sz="1400">
                          <a:solidFill>
                            <a:srgbClr val="000000"/>
                          </a:solidFill>
                          <a:latin typeface="+mn-ea"/>
                          <a:cs typeface="+mn-ea"/>
                        </a:rPr>
                        <a:t>是积极的、消极的还是中性的</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2393315">
                <a:tc>
                  <a:txBody>
                    <a:bodyPr/>
                    <a:p>
                      <a:pPr indent="0" algn="ctr" fontAlgn="auto">
                        <a:lnSpc>
                          <a:spcPct val="150000"/>
                        </a:lnSpc>
                        <a:spcBef>
                          <a:spcPct val="0"/>
                        </a:spcBef>
                        <a:spcAft>
                          <a:spcPct val="0"/>
                        </a:spcAft>
                      </a:pPr>
                      <a:r>
                        <a:rPr lang="zh-CN" sz="1400">
                          <a:solidFill>
                            <a:srgbClr val="000000"/>
                          </a:solidFill>
                          <a:latin typeface="+mn-ea"/>
                        </a:rPr>
                        <a:t>填空题</a:t>
                      </a:r>
                      <a:endParaRPr lang="zh-CN" sz="1400">
                        <a:solidFill>
                          <a:srgbClr val="000000"/>
                        </a:solidFill>
                        <a:latin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9525" cap="flat" cmpd="sng">
                      <a:solidFill>
                        <a:srgbClr val="999999"/>
                      </a:solidFill>
                      <a:prstDash val="solid"/>
                      <a:headEnd type="none" w="med" len="med"/>
                      <a:tailEnd type="none" w="med" len="med"/>
                    </a:lnB>
                    <a:solidFill>
                      <a:srgbClr val="DBEEF3"/>
                    </a:solidFill>
                  </a:tcPr>
                </a:tc>
                <a:tc>
                  <a:txBody>
                    <a:bodyPr/>
                    <a:p>
                      <a:pPr indent="0" fontAlgn="auto">
                        <a:lnSpc>
                          <a:spcPct val="150000"/>
                        </a:lnSpc>
                        <a:spcBef>
                          <a:spcPct val="0"/>
                        </a:spcBef>
                        <a:spcAft>
                          <a:spcPct val="0"/>
                        </a:spcAft>
                      </a:pPr>
                      <a:r>
                        <a:rPr lang="zh-CN" sz="1400">
                          <a:solidFill>
                            <a:srgbClr val="000000"/>
                          </a:solidFill>
                          <a:latin typeface="+mn-ea"/>
                          <a:cs typeface="+mn-ea"/>
                        </a:rPr>
                        <a:t>在句子中留出空白</a:t>
                      </a:r>
                      <a:r>
                        <a:rPr lang="en-US" altLang="zh-CN" sz="1400">
                          <a:solidFill>
                            <a:srgbClr val="000000"/>
                          </a:solidFill>
                          <a:latin typeface="+mn-ea"/>
                          <a:cs typeface="+mn-ea"/>
                        </a:rPr>
                        <a:t>,</a:t>
                      </a:r>
                      <a:r>
                        <a:rPr lang="zh-CN" sz="1400">
                          <a:solidFill>
                            <a:srgbClr val="000000"/>
                          </a:solidFill>
                          <a:latin typeface="+mn-ea"/>
                          <a:cs typeface="+mn-ea"/>
                        </a:rPr>
                        <a:t>要求考生根据语境填入合适的词语</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9525" cap="flat" cmpd="sng">
                      <a:solidFill>
                        <a:srgbClr val="999999"/>
                      </a:solidFill>
                      <a:prstDash val="solid"/>
                      <a:headEnd type="none" w="med" len="med"/>
                      <a:tailEnd type="none" w="med" len="med"/>
                    </a:lnB>
                    <a:noFill/>
                  </a:tcPr>
                </a:tc>
                <a:tc>
                  <a:txBody>
                    <a:bodyPr/>
                    <a:p>
                      <a:pPr indent="0" fontAlgn="auto">
                        <a:lnSpc>
                          <a:spcPct val="150000"/>
                        </a:lnSpc>
                        <a:spcBef>
                          <a:spcPct val="0"/>
                        </a:spcBef>
                        <a:spcAft>
                          <a:spcPct val="0"/>
                        </a:spcAft>
                      </a:pPr>
                      <a:r>
                        <a:rPr lang="en-US" altLang="zh-CN" sz="1400">
                          <a:solidFill>
                            <a:srgbClr val="000000"/>
                          </a:solidFill>
                          <a:latin typeface="+mn-ea"/>
                          <a:cs typeface="+mn-ea"/>
                        </a:rPr>
                        <a:t>1.</a:t>
                      </a:r>
                      <a:r>
                        <a:rPr lang="zh-CN" sz="1400">
                          <a:solidFill>
                            <a:srgbClr val="000000"/>
                          </a:solidFill>
                          <a:latin typeface="+mn-ea"/>
                          <a:cs typeface="+mn-ea"/>
                        </a:rPr>
                        <a:t>仔细阅读句子</a:t>
                      </a:r>
                      <a:r>
                        <a:rPr lang="en-US" altLang="zh-CN" sz="1400">
                          <a:solidFill>
                            <a:srgbClr val="000000"/>
                          </a:solidFill>
                          <a:latin typeface="+mn-ea"/>
                          <a:cs typeface="+mn-ea"/>
                        </a:rPr>
                        <a:t>:</a:t>
                      </a:r>
                      <a:r>
                        <a:rPr lang="zh-CN" sz="1400">
                          <a:solidFill>
                            <a:srgbClr val="000000"/>
                          </a:solidFill>
                          <a:latin typeface="+mn-ea"/>
                          <a:cs typeface="+mn-ea"/>
                        </a:rPr>
                        <a:t>阅读整个句子及前后文</a:t>
                      </a:r>
                      <a:r>
                        <a:rPr lang="en-US" altLang="zh-CN" sz="1400">
                          <a:solidFill>
                            <a:srgbClr val="000000"/>
                          </a:solidFill>
                          <a:latin typeface="+mn-ea"/>
                          <a:cs typeface="+mn-ea"/>
                        </a:rPr>
                        <a:t>,</a:t>
                      </a:r>
                      <a:r>
                        <a:rPr lang="zh-CN" sz="1400">
                          <a:solidFill>
                            <a:srgbClr val="000000"/>
                          </a:solidFill>
                          <a:latin typeface="+mn-ea"/>
                          <a:cs typeface="+mn-ea"/>
                        </a:rPr>
                        <a:t>以确保对语境有全面的理解。注意句子中的关键词、情感色彩、逻辑关系及句子的主题</a:t>
                      </a:r>
                      <a:endParaRPr lang="zh-CN" sz="1400">
                        <a:solidFill>
                          <a:srgbClr val="000000"/>
                        </a:solidFill>
                        <a:latin typeface="+mn-ea"/>
                        <a:cs typeface="+mn-ea"/>
                      </a:endParaRPr>
                    </a:p>
                    <a:p>
                      <a:pPr indent="0" fontAlgn="auto">
                        <a:lnSpc>
                          <a:spcPct val="150000"/>
                        </a:lnSpc>
                        <a:spcBef>
                          <a:spcPct val="0"/>
                        </a:spcBef>
                        <a:spcAft>
                          <a:spcPct val="0"/>
                        </a:spcAft>
                      </a:pPr>
                      <a:r>
                        <a:rPr lang="en-US" altLang="zh-CN" sz="1400">
                          <a:solidFill>
                            <a:srgbClr val="000000"/>
                          </a:solidFill>
                          <a:latin typeface="+mn-ea"/>
                          <a:cs typeface="+mn-ea"/>
                        </a:rPr>
                        <a:t>2.</a:t>
                      </a:r>
                      <a:r>
                        <a:rPr lang="zh-CN" sz="1400">
                          <a:solidFill>
                            <a:srgbClr val="000000"/>
                          </a:solidFill>
                          <a:latin typeface="+mn-ea"/>
                          <a:cs typeface="+mn-ea"/>
                        </a:rPr>
                        <a:t>分析空白处的前后文</a:t>
                      </a:r>
                      <a:r>
                        <a:rPr lang="en-US" altLang="zh-CN" sz="1400">
                          <a:solidFill>
                            <a:srgbClr val="000000"/>
                          </a:solidFill>
                          <a:latin typeface="+mn-ea"/>
                          <a:cs typeface="+mn-ea"/>
                        </a:rPr>
                        <a:t>:</a:t>
                      </a:r>
                      <a:r>
                        <a:rPr lang="zh-CN" sz="1400">
                          <a:solidFill>
                            <a:srgbClr val="000000"/>
                          </a:solidFill>
                          <a:latin typeface="+mn-ea"/>
                          <a:cs typeface="+mn-ea"/>
                        </a:rPr>
                        <a:t>仔细分析空白处前后的文本内容。这有助于确定空白处所需词语的词性</a:t>
                      </a:r>
                      <a:r>
                        <a:rPr lang="en-US" altLang="zh-CN" sz="1400">
                          <a:solidFill>
                            <a:srgbClr val="000000"/>
                          </a:solidFill>
                          <a:latin typeface="+mn-ea"/>
                          <a:cs typeface="+mn-ea"/>
                        </a:rPr>
                        <a:t>(</a:t>
                      </a:r>
                      <a:r>
                        <a:rPr lang="zh-CN" sz="1400">
                          <a:solidFill>
                            <a:srgbClr val="000000"/>
                          </a:solidFill>
                          <a:latin typeface="+mn-ea"/>
                          <a:cs typeface="+mn-ea"/>
                        </a:rPr>
                        <a:t>如名词、动词、形容词等</a:t>
                      </a:r>
                      <a:r>
                        <a:rPr lang="en-US" altLang="zh-CN" sz="1400">
                          <a:solidFill>
                            <a:srgbClr val="000000"/>
                          </a:solidFill>
                          <a:latin typeface="+mn-ea"/>
                          <a:cs typeface="+mn-ea"/>
                        </a:rPr>
                        <a:t>)</a:t>
                      </a:r>
                      <a:r>
                        <a:rPr lang="zh-CN" sz="1400">
                          <a:solidFill>
                            <a:srgbClr val="000000"/>
                          </a:solidFill>
                          <a:latin typeface="+mn-ea"/>
                          <a:cs typeface="+mn-ea"/>
                        </a:rPr>
                        <a:t>、语义</a:t>
                      </a:r>
                      <a:r>
                        <a:rPr lang="en-US" altLang="zh-CN" sz="1400">
                          <a:solidFill>
                            <a:srgbClr val="000000"/>
                          </a:solidFill>
                          <a:latin typeface="+mn-ea"/>
                          <a:cs typeface="+mn-ea"/>
                        </a:rPr>
                        <a:t>(</a:t>
                      </a:r>
                      <a:r>
                        <a:rPr lang="zh-CN" sz="1400">
                          <a:solidFill>
                            <a:srgbClr val="000000"/>
                          </a:solidFill>
                          <a:latin typeface="+mn-ea"/>
                          <a:cs typeface="+mn-ea"/>
                        </a:rPr>
                        <a:t>如具体事物、抽象概念、情感状态等</a:t>
                      </a:r>
                      <a:r>
                        <a:rPr lang="en-US" altLang="zh-CN" sz="1400">
                          <a:solidFill>
                            <a:srgbClr val="000000"/>
                          </a:solidFill>
                          <a:latin typeface="+mn-ea"/>
                          <a:cs typeface="+mn-ea"/>
                        </a:rPr>
                        <a:t>)</a:t>
                      </a:r>
                      <a:r>
                        <a:rPr lang="zh-CN" sz="1400">
                          <a:solidFill>
                            <a:srgbClr val="000000"/>
                          </a:solidFill>
                          <a:latin typeface="+mn-ea"/>
                          <a:cs typeface="+mn-ea"/>
                        </a:rPr>
                        <a:t>以及可能的搭配</a:t>
                      </a:r>
                      <a:r>
                        <a:rPr lang="en-US" altLang="zh-CN" sz="1400">
                          <a:solidFill>
                            <a:srgbClr val="000000"/>
                          </a:solidFill>
                          <a:latin typeface="+mn-ea"/>
                          <a:cs typeface="+mn-ea"/>
                        </a:rPr>
                        <a:t>(</a:t>
                      </a:r>
                      <a:r>
                        <a:rPr lang="zh-CN" sz="1400">
                          <a:solidFill>
                            <a:srgbClr val="000000"/>
                          </a:solidFill>
                          <a:latin typeface="+mn-ea"/>
                          <a:cs typeface="+mn-ea"/>
                        </a:rPr>
                        <a:t>如常与哪些词用在一起</a:t>
                      </a:r>
                      <a:r>
                        <a:rPr lang="en-US" altLang="zh-CN" sz="1400">
                          <a:solidFill>
                            <a:srgbClr val="000000"/>
                          </a:solidFill>
                          <a:latin typeface="+mn-ea"/>
                          <a:cs typeface="+mn-ea"/>
                        </a:rPr>
                        <a:t>)</a:t>
                      </a:r>
                      <a:endParaRPr lang="en-US" altLang="zh-CN" sz="1400">
                        <a:solidFill>
                          <a:srgbClr val="000000"/>
                        </a:solidFill>
                        <a:latin typeface="+mn-ea"/>
                        <a:cs typeface="+mn-ea"/>
                      </a:endParaRPr>
                    </a:p>
                    <a:p>
                      <a:pPr indent="0" fontAlgn="auto">
                        <a:lnSpc>
                          <a:spcPct val="150000"/>
                        </a:lnSpc>
                        <a:spcBef>
                          <a:spcPct val="0"/>
                        </a:spcBef>
                        <a:spcAft>
                          <a:spcPct val="0"/>
                        </a:spcAft>
                      </a:pPr>
                      <a:r>
                        <a:rPr lang="en-US" altLang="zh-CN" sz="1400">
                          <a:solidFill>
                            <a:srgbClr val="000000"/>
                          </a:solidFill>
                          <a:latin typeface="+mn-ea"/>
                          <a:cs typeface="+mn-ea"/>
                        </a:rPr>
                        <a:t>3.</a:t>
                      </a:r>
                      <a:r>
                        <a:rPr lang="zh-CN" sz="1400">
                          <a:solidFill>
                            <a:srgbClr val="000000"/>
                          </a:solidFill>
                          <a:latin typeface="+mn-ea"/>
                          <a:cs typeface="+mn-ea"/>
                        </a:rPr>
                        <a:t>联想相关词语</a:t>
                      </a:r>
                      <a:r>
                        <a:rPr lang="en-US" altLang="zh-CN" sz="1400">
                          <a:solidFill>
                            <a:srgbClr val="000000"/>
                          </a:solidFill>
                          <a:latin typeface="+mn-ea"/>
                          <a:cs typeface="+mn-ea"/>
                        </a:rPr>
                        <a:t>:</a:t>
                      </a:r>
                      <a:r>
                        <a:rPr lang="zh-CN" sz="1400">
                          <a:solidFill>
                            <a:srgbClr val="000000"/>
                          </a:solidFill>
                          <a:latin typeface="+mn-ea"/>
                          <a:cs typeface="+mn-ea"/>
                        </a:rPr>
                        <a:t>根据空白处的前后文</a:t>
                      </a:r>
                      <a:r>
                        <a:rPr lang="en-US" altLang="zh-CN" sz="1400">
                          <a:solidFill>
                            <a:srgbClr val="000000"/>
                          </a:solidFill>
                          <a:latin typeface="+mn-ea"/>
                          <a:cs typeface="+mn-ea"/>
                        </a:rPr>
                        <a:t>,</a:t>
                      </a:r>
                      <a:r>
                        <a:rPr lang="zh-CN" sz="1400">
                          <a:solidFill>
                            <a:srgbClr val="000000"/>
                          </a:solidFill>
                          <a:latin typeface="+mn-ea"/>
                          <a:cs typeface="+mn-ea"/>
                        </a:rPr>
                        <a:t>尝试联想与之相关的词语。注意</a:t>
                      </a:r>
                      <a:r>
                        <a:rPr lang="en-US" altLang="zh-CN" sz="1400">
                          <a:solidFill>
                            <a:srgbClr val="000000"/>
                          </a:solidFill>
                          <a:latin typeface="+mn-ea"/>
                          <a:cs typeface="+mn-ea"/>
                        </a:rPr>
                        <a:t>,</a:t>
                      </a:r>
                      <a:r>
                        <a:rPr lang="zh-CN" sz="1400">
                          <a:solidFill>
                            <a:srgbClr val="000000"/>
                          </a:solidFill>
                          <a:latin typeface="+mn-ea"/>
                          <a:cs typeface="+mn-ea"/>
                        </a:rPr>
                        <a:t>此时联想的词语应尽可能符合语境</a:t>
                      </a:r>
                      <a:r>
                        <a:rPr lang="en-US" altLang="zh-CN" sz="1400">
                          <a:solidFill>
                            <a:srgbClr val="000000"/>
                          </a:solidFill>
                          <a:latin typeface="+mn-ea"/>
                          <a:cs typeface="+mn-ea"/>
                        </a:rPr>
                        <a:t>,</a:t>
                      </a:r>
                      <a:r>
                        <a:rPr lang="zh-CN" sz="1400">
                          <a:solidFill>
                            <a:srgbClr val="000000"/>
                          </a:solidFill>
                          <a:latin typeface="+mn-ea"/>
                          <a:cs typeface="+mn-ea"/>
                        </a:rPr>
                        <a:t>并考虑到词语的多样性</a:t>
                      </a:r>
                      <a:r>
                        <a:rPr lang="en-US" altLang="zh-CN" sz="1400">
                          <a:solidFill>
                            <a:srgbClr val="000000"/>
                          </a:solidFill>
                          <a:latin typeface="+mn-ea"/>
                          <a:cs typeface="+mn-ea"/>
                        </a:rPr>
                        <a:t>(</a:t>
                      </a:r>
                      <a:r>
                        <a:rPr lang="zh-CN" sz="1400">
                          <a:solidFill>
                            <a:srgbClr val="000000"/>
                          </a:solidFill>
                          <a:latin typeface="+mn-ea"/>
                          <a:cs typeface="+mn-ea"/>
                        </a:rPr>
                        <a:t>如同义词、近义词、反义词等</a:t>
                      </a:r>
                      <a:r>
                        <a:rPr lang="en-US" altLang="zh-CN" sz="1400">
                          <a:solidFill>
                            <a:srgbClr val="000000"/>
                          </a:solidFill>
                          <a:latin typeface="+mn-ea"/>
                          <a:cs typeface="+mn-ea"/>
                        </a:rPr>
                        <a:t>)</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9525" cap="flat" cmpd="sng">
                      <a:solidFill>
                        <a:srgbClr val="999999"/>
                      </a:solidFill>
                      <a:prstDash val="solid"/>
                      <a:headEnd type="none" w="med" len="med"/>
                      <a:tailEnd type="none" w="med" len="med"/>
                    </a:lnB>
                    <a:noFill/>
                  </a:tcPr>
                </a:tc>
              </a:tr>
            </a:tbl>
          </a:graphicData>
        </a:graphic>
      </p:graphicFrame>
    </p:spTree>
    <p:custDataLst>
      <p:tags r:id="rId3"/>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高考见真章</a:t>
            </a:r>
            <a:endParaRPr lang="zh-CN" altLang="en-US" sz="2000" b="1">
              <a:solidFill>
                <a:schemeClr val="bg1"/>
              </a:solidFill>
            </a:endParaRPr>
          </a:p>
        </p:txBody>
      </p:sp>
      <p:sp>
        <p:nvSpPr>
          <p:cNvPr id="6" name="文本框 5"/>
          <p:cNvSpPr txBox="1"/>
          <p:nvPr/>
        </p:nvSpPr>
        <p:spPr>
          <a:xfrm>
            <a:off x="1080135" y="1384935"/>
            <a:ext cx="10031095" cy="459994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阅读下面的文字</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完成后面的小题。</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欢快的锣鼓敲起来</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欢腾的雄狮舞起来。</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闹元宵、学</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四史</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文明实践示范活动昨日在市文化艺术中心隆重举行</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活动分为</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四史</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猜谜颂红色文化、非遗展示传民俗文化、戏曲联唱扬传统文化三个篇章。民俗与党史彼此交融</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传统与现代</a:t>
            </a:r>
            <a:r>
              <a:rPr lang="zh-CN" altLang="en-US" u="sng">
                <a:solidFill>
                  <a:schemeClr val="tx1"/>
                </a:solidFill>
                <a:uFillTx/>
                <a:latin typeface="楷体" panose="02010609060101010101" charset="-122"/>
                <a:ea typeface="楷体" panose="02010609060101010101" charset="-122"/>
                <a:cs typeface="楷体" panose="02010609060101010101" charset="-122"/>
              </a:rPr>
              <a:t>　　　　</a:t>
            </a:r>
            <a:r>
              <a:rPr lang="zh-CN" altLang="en-US">
                <a:latin typeface="楷体" panose="02010609060101010101" charset="-122"/>
                <a:ea typeface="楷体" panose="02010609060101010101" charset="-122"/>
                <a:cs typeface="楷体" panose="02010609060101010101" charset="-122"/>
              </a:rPr>
              <a:t>。</a:t>
            </a:r>
            <a:r>
              <a:rPr lang="en-US" altLang="en-US">
                <a:latin typeface="楷体" panose="02010609060101010101" charset="-122"/>
                <a:ea typeface="楷体" panose="02010609060101010101" charset="-122"/>
                <a:cs typeface="楷体" panose="02010609060101010101" charset="-122"/>
              </a:rPr>
              <a:t> </a:t>
            </a:r>
            <a:endParaRPr lang="en-US"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元宵线上活动直播间里</a:t>
            </a:r>
            <a:r>
              <a:rPr lang="zh-CN" altLang="en-US" u="sng">
                <a:uFillTx/>
                <a:latin typeface="楷体" panose="02010609060101010101" charset="-122"/>
                <a:ea typeface="楷体" panose="02010609060101010101" charset="-122"/>
                <a:cs typeface="楷体" panose="02010609060101010101" charset="-122"/>
                <a:sym typeface="+mn-ea"/>
              </a:rPr>
              <a:t>　　　　</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一场关于党史知识和传统民俗知识的直播宣讲</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圈粉</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无数</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辖区党员、青年志愿者以及现场观众</a:t>
            </a:r>
            <a:r>
              <a:rPr lang="zh-CN" altLang="en-US" u="sng">
                <a:uFillTx/>
                <a:latin typeface="楷体" panose="02010609060101010101" charset="-122"/>
                <a:ea typeface="楷体" panose="02010609060101010101" charset="-122"/>
                <a:cs typeface="楷体" panose="02010609060101010101" charset="-122"/>
                <a:sym typeface="+mn-ea"/>
              </a:rPr>
              <a:t>　　　　</a:t>
            </a:r>
            <a:r>
              <a:rPr lang="zh-CN" altLang="en-US">
                <a:latin typeface="楷体" panose="02010609060101010101" charset="-122"/>
                <a:ea typeface="楷体" panose="02010609060101010101" charset="-122"/>
                <a:cs typeface="楷体" panose="02010609060101010101" charset="-122"/>
              </a:rPr>
              <a:t>地进入直播间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感受节日的欢快气氛。宣讲员平易的话语、幽默的口吻以及十分接地气的宣讲内容</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使得收看直播的群众既听得进又记得牢。</a:t>
            </a:r>
            <a:r>
              <a:rPr lang="en-US" altLang="en-US">
                <a:latin typeface="楷体" panose="02010609060101010101" charset="-122"/>
                <a:ea typeface="楷体" panose="02010609060101010101" charset="-122"/>
                <a:cs typeface="楷体" panose="02010609060101010101" charset="-122"/>
              </a:rPr>
              <a:t> </a:t>
            </a:r>
            <a:endParaRPr lang="en-US"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传统文化展现传统节日</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传统节日传承传统文化。剪纸灯谜</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描绘城乡风物</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秧歌花鼓</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传播时代精神。火树银花踏歌行</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古风新韵颂文明。一席</a:t>
            </a:r>
            <a:r>
              <a:rPr lang="zh-CN" altLang="en-US" u="sng">
                <a:uFillTx/>
                <a:latin typeface="楷体" panose="02010609060101010101" charset="-122"/>
                <a:ea typeface="楷体" panose="02010609060101010101" charset="-122"/>
                <a:cs typeface="楷体" panose="02010609060101010101" charset="-122"/>
                <a:sym typeface="+mn-ea"/>
              </a:rPr>
              <a:t>　　　　</a:t>
            </a:r>
            <a:r>
              <a:rPr lang="zh-CN" altLang="en-US">
                <a:latin typeface="楷体" panose="02010609060101010101" charset="-122"/>
                <a:ea typeface="楷体" panose="02010609060101010101" charset="-122"/>
                <a:cs typeface="楷体" panose="02010609060101010101" charset="-122"/>
              </a:rPr>
              <a:t>的文明盛宴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让市民近距离感受到传统文化的深厚魅力和传统节日的浓厚氛围。</a:t>
            </a:r>
            <a:r>
              <a:rPr lang="en-US" altLang="en-US">
                <a:latin typeface="楷体" panose="02010609060101010101" charset="-122"/>
                <a:ea typeface="楷体" panose="02010609060101010101" charset="-122"/>
                <a:cs typeface="楷体" panose="02010609060101010101" charset="-122"/>
              </a:rPr>
              <a:t> </a:t>
            </a:r>
            <a:endParaRPr lang="zh-CN" altLang="en-US">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TABLE_ENDDRAG_ORIGIN_RECT" val="781*334"/>
  <p:tag name="TABLE_ENDDRAG_RECT" val="94*111*781*334"/>
</p:tagLst>
</file>

<file path=ppt/tags/tag71.xml><?xml version="1.0" encoding="utf-8"?>
<p:tagLst xmlns:p="http://schemas.openxmlformats.org/presentationml/2006/main">
  <p:tag name="KSO_WM_BEAUTIFY_FLAG" val="#wm#"/>
  <p:tag name="KSO_WM_TEMPLATE_CATEGORY" val="custom"/>
  <p:tag name="KSO_WM_TEMPLATE_INDEX" val="20205081"/>
</p:tagLst>
</file>

<file path=ppt/tags/tag72.xml><?xml version="1.0" encoding="utf-8"?>
<p:tagLst xmlns:p="http://schemas.openxmlformats.org/presentationml/2006/main">
  <p:tag name="KSO_WM_BEAUTIFY_FLAG" val="#wm#"/>
  <p:tag name="KSO_WM_TEMPLATE_CATEGORY" val="custom"/>
  <p:tag name="KSO_WM_TEMPLATE_INDEX" val="20205081"/>
</p:tagLst>
</file>

<file path=ppt/tags/tag73.xml><?xml version="1.0" encoding="utf-8"?>
<p:tagLst xmlns:p="http://schemas.openxmlformats.org/presentationml/2006/main">
  <p:tag name="KSO_WM_BEAUTIFY_FLAG" val="#wm#"/>
  <p:tag name="KSO_WM_TEMPLATE_CATEGORY" val="custom"/>
  <p:tag name="KSO_WM_TEMPLATE_INDEX" val="20205081"/>
</p:tagLst>
</file>

<file path=ppt/tags/tag74.xml><?xml version="1.0" encoding="utf-8"?>
<p:tagLst xmlns:p="http://schemas.openxmlformats.org/presentationml/2006/main">
  <p:tag name="KSO_WM_BEAUTIFY_FLAG" val="#wm#"/>
  <p:tag name="KSO_WM_TEMPLATE_CATEGORY" val="custom"/>
  <p:tag name="KSO_WM_TEMPLATE_INDEX" val="20205081"/>
</p:tagLst>
</file>

<file path=ppt/tags/tag75.xml><?xml version="1.0" encoding="utf-8"?>
<p:tagLst xmlns:p="http://schemas.openxmlformats.org/presentationml/2006/main">
  <p:tag name="KSO_WM_BEAUTIFY_FLAG" val="#wm#"/>
  <p:tag name="KSO_WM_TEMPLATE_CATEGORY" val="custom"/>
  <p:tag name="KSO_WM_TEMPLATE_INDEX" val="20205081"/>
</p:tagLst>
</file>

<file path=ppt/tags/tag76.xml><?xml version="1.0" encoding="utf-8"?>
<p:tagLst xmlns:p="http://schemas.openxmlformats.org/presentationml/2006/main">
  <p:tag name="KSO_WM_BEAUTIFY_FLAG" val="#wm#"/>
  <p:tag name="KSO_WM_TEMPLATE_CATEGORY" val="custom"/>
  <p:tag name="KSO_WM_TEMPLATE_INDEX" val="20205081"/>
</p:tagLst>
</file>

<file path=ppt/tags/tag77.xml><?xml version="1.0" encoding="utf-8"?>
<p:tagLst xmlns:p="http://schemas.openxmlformats.org/presentationml/2006/main">
  <p:tag name="commondata" val="eyJoZGlkIjoiMDkxZjZiMGUxZjVhNWRlODlmODBiNjlkN2UzMjcxZDEifQ=="/>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3223</Words>
  <Application>WPS 演示</Application>
  <PresentationFormat>宽屏</PresentationFormat>
  <Paragraphs>110</Paragraphs>
  <Slides>13</Slides>
  <Notes>4</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13</vt:i4>
      </vt:variant>
    </vt:vector>
  </HeadingPairs>
  <TitlesOfParts>
    <vt:vector size="27" baseType="lpstr">
      <vt:lpstr>Arial</vt:lpstr>
      <vt:lpstr>宋体</vt:lpstr>
      <vt:lpstr>Wingdings</vt:lpstr>
      <vt:lpstr>Wingdings</vt:lpstr>
      <vt:lpstr>黑体</vt:lpstr>
      <vt:lpstr>微软雅黑</vt:lpstr>
      <vt:lpstr>方正黑体_GBK</vt:lpstr>
      <vt:lpstr>方正书宋_GBK</vt:lpstr>
      <vt:lpstr>NEU-BZ</vt:lpstr>
      <vt:lpstr>楷体</vt:lpstr>
      <vt:lpstr>Arial Unicode MS</vt:lpstr>
      <vt:lpstr>Calibri</vt:lpstr>
      <vt:lpstr>Segoe Print</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zw</cp:lastModifiedBy>
  <cp:revision>194</cp:revision>
  <dcterms:created xsi:type="dcterms:W3CDTF">2019-06-19T02:08:00Z</dcterms:created>
  <dcterms:modified xsi:type="dcterms:W3CDTF">2025-05-27T01:10:07Z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ICV">
    <vt:lpwstr>EDF45910191D4D9795457E3838C2340B_13</vt:lpwstr>
  </property>
</Properties>
</file>