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256" r:id="rId3"/>
    <p:sldId id="266" r:id="rId4"/>
    <p:sldId id="267" r:id="rId5"/>
    <p:sldId id="268" r:id="rId6"/>
    <p:sldId id="291" r:id="rId7"/>
    <p:sldId id="287" r:id="rId8"/>
    <p:sldId id="292" r:id="rId9"/>
    <p:sldId id="290" r:id="rId10"/>
    <p:sldId id="278" r:id="rId11"/>
    <p:sldId id="293" r:id="rId12"/>
    <p:sldId id="285" r:id="rId13"/>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gs" Target="tags/tag74.xml"/><Relationship Id="rId2" Type="http://schemas.openxmlformats.org/officeDocument/2006/relationships/theme" Target="theme/theme1.xml"/><Relationship Id="rId19" Type="http://schemas.openxmlformats.org/officeDocument/2006/relationships/commentAuthors" Target="commentAuthors.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image" Target="../media/image4.tiff"/><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917575" y="1199515"/>
            <a:ext cx="10507980" cy="4599940"/>
          </a:xfrm>
          <a:prstGeom prst="rect">
            <a:avLst/>
          </a:prstGeom>
          <a:noFill/>
        </p:spPr>
        <p:txBody>
          <a:bodyPr wrap="square" rtlCol="0">
            <a:noAutofit/>
          </a:bodyPr>
          <a:p>
            <a:pPr indent="0" algn="just" fontAlgn="auto">
              <a:lnSpc>
                <a:spcPct val="150000"/>
              </a:lnSpc>
            </a:pPr>
            <a:r>
              <a:rPr lang="zh-CN" altLang="en-US">
                <a:latin typeface="楷体" panose="02010609060101010101" charset="-122"/>
                <a:ea typeface="楷体" panose="02010609060101010101" charset="-122"/>
                <a:cs typeface="楷体" panose="02010609060101010101" charset="-122"/>
              </a:rPr>
              <a:t>定的因素是人不是物。力量对比不但是军力和经济力的对比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而且是人力和人心的对比。军力和经济力是要人去掌握的。如果中国人的大多数、日本人的大多数、世界各国人的大多数是站在抗日战争方面的话</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日本少数人强制地掌握着的军力和经济力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还能算是优势吗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它不是优势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掌握比较劣势的军力和经济力的中国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不就成了优势吗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没有疑义</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中国只要坚持抗战和坚持统一战线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其军力和经济力是能够逐渐地加强的。而我们的敌人</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经过长期战争和内外矛盾的削弱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其军力和经济力又必然要起相反的变化。在这种情况下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难道中国也不能变成优势吗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还不止此</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目前我们不能把别国的军力和经济力大量地公开地算作自己方面的力量</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难道将来也不能吗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如果日本的敌人不止中国一个</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如果将来有一国或几国以其相当大量的军力和经济力公开地防御或攻击日本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公开地援助我们</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那末</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优势不更在我们一方面吗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日本是小国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其战争是退步的和野蛮的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其国际地位将益处于孤立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中国是大国</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其战争是进步的和正义的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其国际地位将益处于多助。所有这些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经过长期发展</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难道还不能使敌我优劣的形势确定地发生变化吗</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r" fontAlgn="auto">
              <a:lnSpc>
                <a:spcPct val="150000"/>
              </a:lnSpc>
              <a:extLst>
                <a:ext uri="{35155182-B16C-46BC-9424-99874614C6A1}">
                  <wpsdc:indentchars xmlns:wpsdc="http://www.wps.cn/officeDocument/2017/drawingmlCustomData" val="200" checksum="59296752"/>
                </a:ext>
              </a:extLst>
            </a:pPr>
            <a:r>
              <a:rPr lang="en-US" altLang="zh-CN">
                <a:latin typeface="仿宋" panose="02010609060101010101" charset="-122"/>
                <a:ea typeface="仿宋" panose="02010609060101010101" charset="-122"/>
                <a:cs typeface="仿宋" panose="02010609060101010101" charset="-122"/>
              </a:rPr>
              <a:t>(</a:t>
            </a:r>
            <a:r>
              <a:rPr lang="zh-CN" altLang="en-US">
                <a:latin typeface="仿宋" panose="02010609060101010101" charset="-122"/>
                <a:ea typeface="仿宋" panose="02010609060101010101" charset="-122"/>
                <a:cs typeface="仿宋" panose="02010609060101010101" charset="-122"/>
              </a:rPr>
              <a:t>摘自毛泽东《论持久战》</a:t>
            </a:r>
            <a:r>
              <a:rPr lang="en-US" altLang="zh-CN">
                <a:latin typeface="仿宋" panose="02010609060101010101" charset="-122"/>
                <a:ea typeface="仿宋" panose="02010609060101010101" charset="-122"/>
                <a:cs typeface="仿宋" panose="02010609060101010101" charset="-122"/>
              </a:rPr>
              <a:t>)</a:t>
            </a:r>
            <a:endParaRPr lang="zh-CN" altLang="en-US">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sym typeface="+mn-ea"/>
              </a:rPr>
              <a:t>高考见真章</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材料一多处使用了设问句和反问句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请简要分析其论证效果。</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设问句在问答之间切中要害</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驳斥了典型的错误论调</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阐明了文章的主旨</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以设问句和反问句层层推进</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形成缜密的论证逻辑</a:t>
            </a:r>
            <a:r>
              <a:rPr lang="en-US" altLang="zh-CN">
                <a:solidFill>
                  <a:srgbClr val="FF0000"/>
                </a:solidFill>
                <a:latin typeface="黑体" panose="02010609060101010101" charset="-122"/>
                <a:ea typeface="黑体" panose="02010609060101010101" charset="-122"/>
                <a:cs typeface="黑体" panose="02010609060101010101" charset="-122"/>
              </a:rPr>
              <a:t>;</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设问句和反问句赋予文章雄辩的气势</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增强了文章的感染力和说服力。</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2533650" y="3044825"/>
            <a:ext cx="7124065" cy="768350"/>
          </a:xfrm>
          <a:prstGeom prst="rect">
            <a:avLst/>
          </a:prstGeom>
          <a:noFill/>
        </p:spPr>
        <p:txBody>
          <a:bodyPr wrap="square" rtlCol="0">
            <a:spAutoFit/>
          </a:bodyPr>
          <a:p>
            <a:pPr algn="ctr"/>
            <a:r>
              <a:rPr lang="en-US" altLang="zh-CN" sz="4400" b="1">
                <a:solidFill>
                  <a:schemeClr val="bg1"/>
                </a:solidFill>
                <a:effectLst/>
              </a:rPr>
              <a:t> “</a:t>
            </a:r>
            <a:r>
              <a:rPr lang="zh-CN" altLang="en-US" sz="4400" b="1">
                <a:solidFill>
                  <a:schemeClr val="bg1"/>
                </a:solidFill>
                <a:effectLst/>
              </a:rPr>
              <a:t>找定析验</a:t>
            </a:r>
            <a:r>
              <a:rPr lang="en-US" altLang="zh-CN" sz="4400" b="1">
                <a:solidFill>
                  <a:schemeClr val="bg1"/>
                </a:solidFill>
                <a:effectLst/>
              </a:rPr>
              <a:t>”</a:t>
            </a:r>
            <a:r>
              <a:rPr lang="zh-CN" altLang="en-US" sz="4400" b="1">
                <a:solidFill>
                  <a:schemeClr val="bg1"/>
                </a:solidFill>
                <a:effectLst/>
              </a:rPr>
              <a:t>分析论证语言题</a:t>
            </a:r>
            <a:endParaRPr lang="zh-CN" altLang="en-US" sz="4400" b="1">
              <a:solidFill>
                <a:schemeClr val="bg1"/>
              </a:solidFill>
              <a:effectLst/>
            </a:endParaRPr>
          </a:p>
        </p:txBody>
      </p:sp>
      <p:sp>
        <p:nvSpPr>
          <p:cNvPr id="4" name="文本框 3"/>
          <p:cNvSpPr txBox="1"/>
          <p:nvPr/>
        </p:nvSpPr>
        <p:spPr>
          <a:xfrm>
            <a:off x="4271010" y="1447800"/>
            <a:ext cx="3649345" cy="922020"/>
          </a:xfrm>
          <a:prstGeom prst="rect">
            <a:avLst/>
          </a:prstGeom>
          <a:noFill/>
        </p:spPr>
        <p:txBody>
          <a:bodyPr wrap="square" rtlCol="0">
            <a:spAutoFit/>
          </a:bodyPr>
          <a:p>
            <a:pPr algn="ctr"/>
            <a:r>
              <a:rPr lang="zh-CN" altLang="en-US" sz="5400" b="1">
                <a:solidFill>
                  <a:srgbClr val="E73279"/>
                </a:solidFill>
                <a:effectLst/>
              </a:rPr>
              <a:t>上分点攻略</a:t>
            </a:r>
            <a:endParaRPr lang="zh-CN" altLang="en-US" sz="5400" b="1">
              <a:solidFill>
                <a:srgbClr val="E73279"/>
              </a:solidFill>
              <a:effectLs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考点探宝</a:t>
            </a:r>
            <a:r>
              <a:rPr lang="zh-CN" altLang="en-US" sz="2000" b="1">
                <a:solidFill>
                  <a:schemeClr val="bg1"/>
                </a:solidFill>
              </a:rPr>
              <a:t>洞</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《反对党八股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节选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》列举了党八股的多条罪状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重点批判了教条主义、主观主义和宗派主义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在批判的同时也提出了正确的主张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倡导理论联系实际的马克思主义学风和文风。文章说理切中要害</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深入浅出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在论述严密的同时又不失亲切之感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可谓是一篇绝佳的议论文。那么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文章是怎样取得上述论证效果的呢</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论证语言功不可没。论证语言是影响议论文论证效果的重要因素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高考中也常出现分析论证语言风格或特点的题目。学习分析信息类文本的论证语言的特点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能帮助考生更好地理解文章的某些论证效果是如何取得的。分析各类体裁文章的不同论证效果</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有助于考生答题时更加从容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不惧难题。</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考法寻宝图</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zh-CN" altLang="en-US" sz="2400" b="1">
                <a:latin typeface="微软雅黑" panose="020B0503020204020204" charset="-122"/>
                <a:ea typeface="微软雅黑" panose="020B0503020204020204" charset="-122"/>
                <a:cs typeface="微软雅黑" panose="020B0503020204020204" charset="-122"/>
              </a:rPr>
              <a:t>常见问法</a:t>
            </a:r>
            <a:endParaRPr lang="zh-CN" altLang="en-US" sz="2400" b="1">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latin typeface="微软雅黑" panose="020B0503020204020204" charset="-122"/>
                <a:ea typeface="微软雅黑" panose="020B0503020204020204" charset="-122"/>
                <a:cs typeface="微软雅黑" panose="020B0503020204020204" charset="-122"/>
              </a:rPr>
              <a:t>请结合文本分析文章的语言特色。</a:t>
            </a:r>
            <a:endParaRPr lang="zh-CN" altLang="en-US" sz="2000">
              <a:latin typeface="微软雅黑" panose="020B0503020204020204" charset="-122"/>
              <a:ea typeface="微软雅黑" panose="020B0503020204020204" charset="-122"/>
              <a:cs typeface="微软雅黑" panose="020B0503020204020204" charset="-122"/>
            </a:endParaRPr>
          </a:p>
          <a:p>
            <a:pPr algn="just" fontAlgn="auto">
              <a:lnSpc>
                <a:spcPct val="150000"/>
              </a:lnSpc>
              <a:buClrTx/>
              <a:buSzTx/>
              <a:buFontTx/>
            </a:pPr>
            <a:r>
              <a:rPr lang="zh-CN" altLang="en-US" sz="2400" b="1">
                <a:latin typeface="微软雅黑" panose="020B0503020204020204" charset="-122"/>
                <a:ea typeface="微软雅黑" panose="020B0503020204020204" charset="-122"/>
                <a:cs typeface="微软雅黑" panose="020B0503020204020204" charset="-122"/>
              </a:rPr>
              <a:t>真题问法</a:t>
            </a:r>
            <a:endParaRPr lang="zh-CN" altLang="en-US" sz="2400"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[2024</a:t>
            </a:r>
            <a:r>
              <a:rPr lang="zh-CN" altLang="en-US">
                <a:latin typeface="微软雅黑" panose="020B0503020204020204" charset="-122"/>
                <a:ea typeface="微软雅黑" panose="020B0503020204020204" charset="-122"/>
                <a:cs typeface="微软雅黑" panose="020B0503020204020204" charset="-122"/>
              </a:rPr>
              <a:t>全国新课标</a:t>
            </a:r>
            <a:r>
              <a:rPr lang="en-US" altLang="en-US">
                <a:latin typeface="微软雅黑" panose="020B0503020204020204" charset="-122"/>
                <a:ea typeface="微软雅黑" panose="020B0503020204020204" charset="-122"/>
                <a:cs typeface="微软雅黑" panose="020B0503020204020204" charset="-122"/>
              </a:rPr>
              <a:t>Ⅰ</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材料一多处使用了设问句和反问句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请简要分析其论证效果。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[2023</a:t>
            </a:r>
            <a:r>
              <a:rPr lang="zh-CN" altLang="en-US">
                <a:latin typeface="微软雅黑" panose="020B0503020204020204" charset="-122"/>
                <a:ea typeface="微软雅黑" panose="020B0503020204020204" charset="-122"/>
                <a:cs typeface="微软雅黑" panose="020B0503020204020204" charset="-122"/>
              </a:rPr>
              <a:t>全国新课标</a:t>
            </a:r>
            <a:r>
              <a:rPr lang="en-US" altLang="en-US">
                <a:latin typeface="微软雅黑" panose="020B0503020204020204" charset="-122"/>
                <a:ea typeface="微软雅黑" panose="020B0503020204020204" charset="-122"/>
                <a:cs typeface="微软雅黑" panose="020B0503020204020204" charset="-122"/>
              </a:rPr>
              <a:t>Ⅱ</a:t>
            </a:r>
            <a:r>
              <a:rPr lang="zh-CN" altLang="en-US">
                <a:latin typeface="微软雅黑" panose="020B0503020204020204" charset="-122"/>
                <a:ea typeface="微软雅黑" panose="020B0503020204020204" charset="-122"/>
                <a:cs typeface="微软雅黑" panose="020B0503020204020204" charset="-122"/>
              </a:rPr>
              <a:t>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材料二最后两段使用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敲诈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斗智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拷问</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等词语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请简析其作用。</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sp>
        <p:nvSpPr>
          <p:cNvPr id="5" name="文本框 4"/>
          <p:cNvSpPr txBox="1"/>
          <p:nvPr/>
        </p:nvSpPr>
        <p:spPr>
          <a:xfrm>
            <a:off x="1080770" y="1601470"/>
            <a:ext cx="10031095" cy="3832860"/>
          </a:xfrm>
          <a:prstGeom prst="rect">
            <a:avLst/>
          </a:prstGeom>
          <a:noFill/>
        </p:spPr>
        <p:txBody>
          <a:bodyPr wrap="square" rtlCol="0">
            <a:noAutofit/>
          </a:bodyPr>
          <a:p>
            <a:pPr indent="0" algn="just" fontAlgn="auto">
              <a:lnSpc>
                <a:spcPct val="150000"/>
              </a:lnSpc>
            </a:pPr>
            <a:r>
              <a:rPr lang="en-US" altLang="zh-CN" b="1">
                <a:latin typeface="微软雅黑" panose="020B0503020204020204" charset="-122"/>
                <a:ea typeface="微软雅黑" panose="020B0503020204020204" charset="-122"/>
                <a:cs typeface="微软雅黑" panose="020B0503020204020204" charset="-122"/>
                <a:sym typeface="+mn-ea"/>
              </a:rPr>
              <a:t>1.</a:t>
            </a:r>
            <a:r>
              <a:rPr lang="zh-CN" altLang="en-US" b="1">
                <a:latin typeface="微软雅黑" panose="020B0503020204020204" charset="-122"/>
                <a:ea typeface="微软雅黑" panose="020B0503020204020204" charset="-122"/>
                <a:cs typeface="微软雅黑" panose="020B0503020204020204" charset="-122"/>
                <a:sym typeface="+mn-ea"/>
              </a:rPr>
              <a:t>题目询问整篇文章语言风格</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有的题还会要求给出证明</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论述文中是怎样体现这样的语言风格</a:t>
            </a:r>
            <a:r>
              <a:rPr lang="en-US" altLang="zh-CN">
                <a:latin typeface="微软雅黑" panose="020B0503020204020204" charset="-122"/>
                <a:ea typeface="微软雅黑" panose="020B0503020204020204" charset="-122"/>
                <a:cs typeface="微软雅黑" panose="020B0503020204020204" charset="-122"/>
                <a:sym typeface="+mn-ea"/>
              </a:rPr>
              <a:t>)</a:t>
            </a:r>
            <a:endParaRPr lang="en-US" altLang="zh-CN">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pPr>
            <a:r>
              <a:rPr lang="en-US" altLang="zh-CN">
                <a:solidFill>
                  <a:srgbClr val="00B050"/>
                </a:solidFill>
                <a:latin typeface="微软雅黑" panose="020B0503020204020204" charset="-122"/>
                <a:ea typeface="微软雅黑" panose="020B0503020204020204" charset="-122"/>
                <a:cs typeface="微软雅黑" panose="020B0503020204020204" charset="-122"/>
                <a:sym typeface="+mn-ea"/>
              </a:rPr>
              <a:t>(1)</a:t>
            </a:r>
            <a:r>
              <a:rPr lang="zh-CN" altLang="en-US">
                <a:solidFill>
                  <a:srgbClr val="00B050"/>
                </a:solidFill>
                <a:latin typeface="微软雅黑" panose="020B0503020204020204" charset="-122"/>
                <a:ea typeface="微软雅黑" panose="020B0503020204020204" charset="-122"/>
                <a:cs typeface="微软雅黑" panose="020B0503020204020204" charset="-122"/>
                <a:sym typeface="+mn-ea"/>
              </a:rPr>
              <a:t>定</a:t>
            </a:r>
            <a:endParaRPr lang="zh-CN" altLang="en-US">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确定文章体裁</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依据文章体裁所对应的共性特点</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大致推定文章整体语言风格。</a:t>
            </a:r>
            <a:endParaRPr lang="zh-CN" altLang="en-US">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pPr>
            <a:r>
              <a:rPr lang="en-US" altLang="zh-CN">
                <a:solidFill>
                  <a:srgbClr val="00B050"/>
                </a:solidFill>
                <a:latin typeface="微软雅黑" panose="020B0503020204020204" charset="-122"/>
                <a:ea typeface="微软雅黑" panose="020B0503020204020204" charset="-122"/>
                <a:cs typeface="微软雅黑" panose="020B0503020204020204" charset="-122"/>
                <a:sym typeface="+mn-ea"/>
              </a:rPr>
              <a:t>(2)</a:t>
            </a:r>
            <a:r>
              <a:rPr lang="zh-CN" altLang="en-US">
                <a:solidFill>
                  <a:srgbClr val="00B050"/>
                </a:solidFill>
                <a:latin typeface="微软雅黑" panose="020B0503020204020204" charset="-122"/>
                <a:ea typeface="微软雅黑" panose="020B0503020204020204" charset="-122"/>
                <a:cs typeface="微软雅黑" panose="020B0503020204020204" charset="-122"/>
                <a:sym typeface="+mn-ea"/>
              </a:rPr>
              <a:t>验</a:t>
            </a:r>
            <a:endParaRPr lang="zh-CN" altLang="en-US">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检验文章语言风格是否符合文章体裁所对应的共性特点。如有出入</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通读文章</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重新确定文章整体风格。</a:t>
            </a:r>
            <a:endParaRPr lang="zh-CN" altLang="en-US">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pPr>
            <a:r>
              <a:rPr lang="en-US" altLang="zh-CN">
                <a:solidFill>
                  <a:srgbClr val="00B050"/>
                </a:solidFill>
                <a:latin typeface="微软雅黑" panose="020B0503020204020204" charset="-122"/>
                <a:ea typeface="微软雅黑" panose="020B0503020204020204" charset="-122"/>
                <a:cs typeface="微软雅黑" panose="020B0503020204020204" charset="-122"/>
                <a:sym typeface="+mn-ea"/>
              </a:rPr>
              <a:t>(3)</a:t>
            </a:r>
            <a:r>
              <a:rPr lang="zh-CN" altLang="en-US">
                <a:solidFill>
                  <a:srgbClr val="00B050"/>
                </a:solidFill>
                <a:latin typeface="微软雅黑" panose="020B0503020204020204" charset="-122"/>
                <a:ea typeface="微软雅黑" panose="020B0503020204020204" charset="-122"/>
                <a:cs typeface="微软雅黑" panose="020B0503020204020204" charset="-122"/>
                <a:sym typeface="+mn-ea"/>
              </a:rPr>
              <a:t>证</a:t>
            </a:r>
            <a:endParaRPr lang="zh-CN" altLang="en-US">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在文中寻找依据证明文章确实符合推定的语言风格。从引用、手法、句式、特殊词等方面入手</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寻找分析证明。</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sp>
        <p:nvSpPr>
          <p:cNvPr id="5" name="文本框 4"/>
          <p:cNvSpPr txBox="1"/>
          <p:nvPr/>
        </p:nvSpPr>
        <p:spPr>
          <a:xfrm>
            <a:off x="1080770" y="1601470"/>
            <a:ext cx="10031095" cy="3832860"/>
          </a:xfrm>
          <a:prstGeom prst="rect">
            <a:avLst/>
          </a:prstGeom>
          <a:noFill/>
        </p:spPr>
        <p:txBody>
          <a:bodyPr wrap="square" rtlCol="0">
            <a:noAutofit/>
          </a:bodyPr>
          <a:p>
            <a:pPr indent="0" algn="just" fontAlgn="auto">
              <a:lnSpc>
                <a:spcPct val="150000"/>
              </a:lnSpc>
            </a:pPr>
            <a:r>
              <a:rPr lang="en-US" altLang="zh-CN" b="1">
                <a:latin typeface="微软雅黑" panose="020B0503020204020204" charset="-122"/>
                <a:ea typeface="微软雅黑" panose="020B0503020204020204" charset="-122"/>
                <a:cs typeface="微软雅黑" panose="020B0503020204020204" charset="-122"/>
                <a:sym typeface="+mn-ea"/>
              </a:rPr>
              <a:t>2.</a:t>
            </a:r>
            <a:r>
              <a:rPr lang="zh-CN" altLang="en-US" b="1">
                <a:latin typeface="微软雅黑" panose="020B0503020204020204" charset="-122"/>
                <a:ea typeface="微软雅黑" panose="020B0503020204020204" charset="-122"/>
                <a:cs typeface="微软雅黑" panose="020B0503020204020204" charset="-122"/>
                <a:sym typeface="+mn-ea"/>
              </a:rPr>
              <a:t>题目要求分析句子或词语的语言特点</a:t>
            </a:r>
            <a:r>
              <a:rPr lang="en-US" altLang="zh-CN" b="1">
                <a:latin typeface="微软雅黑" panose="020B0503020204020204" charset="-122"/>
                <a:ea typeface="微软雅黑" panose="020B0503020204020204" charset="-122"/>
                <a:cs typeface="微软雅黑" panose="020B0503020204020204" charset="-122"/>
                <a:sym typeface="+mn-ea"/>
              </a:rPr>
              <a:t>，</a:t>
            </a:r>
            <a:r>
              <a:rPr lang="zh-CN" altLang="en-US" b="1">
                <a:latin typeface="微软雅黑" panose="020B0503020204020204" charset="-122"/>
                <a:ea typeface="微软雅黑" panose="020B0503020204020204" charset="-122"/>
                <a:cs typeface="微软雅黑" panose="020B0503020204020204" charset="-122"/>
                <a:sym typeface="+mn-ea"/>
              </a:rPr>
              <a:t>即炼句</a:t>
            </a:r>
            <a:r>
              <a:rPr lang="en-US" altLang="zh-CN" b="1">
                <a:latin typeface="微软雅黑" panose="020B0503020204020204" charset="-122"/>
                <a:ea typeface="微软雅黑" panose="020B0503020204020204" charset="-122"/>
                <a:cs typeface="微软雅黑" panose="020B0503020204020204" charset="-122"/>
                <a:sym typeface="+mn-ea"/>
              </a:rPr>
              <a:t>/</a:t>
            </a:r>
            <a:r>
              <a:rPr lang="zh-CN" altLang="en-US" b="1">
                <a:latin typeface="微软雅黑" panose="020B0503020204020204" charset="-122"/>
                <a:ea typeface="微软雅黑" panose="020B0503020204020204" charset="-122"/>
                <a:cs typeface="微软雅黑" panose="020B0503020204020204" charset="-122"/>
                <a:sym typeface="+mn-ea"/>
              </a:rPr>
              <a:t>炼字题</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solidFill>
                  <a:srgbClr val="00B050"/>
                </a:solidFill>
                <a:latin typeface="微软雅黑" panose="020B0503020204020204" charset="-122"/>
                <a:ea typeface="微软雅黑" panose="020B0503020204020204" charset="-122"/>
                <a:cs typeface="微软雅黑" panose="020B0503020204020204" charset="-122"/>
                <a:sym typeface="+mn-ea"/>
              </a:rPr>
              <a:t>(1)</a:t>
            </a:r>
            <a:r>
              <a:rPr lang="zh-CN" altLang="en-US">
                <a:solidFill>
                  <a:srgbClr val="00B050"/>
                </a:solidFill>
                <a:latin typeface="微软雅黑" panose="020B0503020204020204" charset="-122"/>
                <a:ea typeface="微软雅黑" panose="020B0503020204020204" charset="-122"/>
                <a:cs typeface="微软雅黑" panose="020B0503020204020204" charset="-122"/>
                <a:sym typeface="+mn-ea"/>
              </a:rPr>
              <a:t>找</a:t>
            </a:r>
            <a:endParaRPr lang="zh-CN" altLang="en-US">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sym typeface="+mn-ea"/>
              </a:rPr>
              <a:t>找特殊。如果题干要求分析的是句子</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则先找句子中的特殊之处</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如谚语、带引号的词语等与众不同的部分。若有</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则特殊部分为本题分析重点</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若没有</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则进入</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步骤。如果题干要求分析的是词语</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则判断词语是否为文中特有词或为文中明显的特殊词</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并与文章内容、主题等相联系。若词语为特殊词</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则依据文章上下文具体分析其特点。</a:t>
            </a:r>
            <a:endParaRPr lang="zh-CN" altLang="en-US">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solidFill>
                  <a:srgbClr val="00B050"/>
                </a:solidFill>
                <a:latin typeface="微软雅黑" panose="020B0503020204020204" charset="-122"/>
                <a:ea typeface="微软雅黑" panose="020B0503020204020204" charset="-122"/>
                <a:cs typeface="微软雅黑" panose="020B0503020204020204" charset="-122"/>
                <a:sym typeface="+mn-ea"/>
              </a:rPr>
              <a:t>(2)</a:t>
            </a:r>
            <a:r>
              <a:rPr lang="zh-CN" altLang="en-US">
                <a:solidFill>
                  <a:srgbClr val="00B050"/>
                </a:solidFill>
                <a:latin typeface="微软雅黑" panose="020B0503020204020204" charset="-122"/>
                <a:ea typeface="微软雅黑" panose="020B0503020204020204" charset="-122"/>
                <a:cs typeface="微软雅黑" panose="020B0503020204020204" charset="-122"/>
                <a:sym typeface="+mn-ea"/>
              </a:rPr>
              <a:t>定</a:t>
            </a:r>
            <a:endParaRPr lang="zh-CN" altLang="en-US">
              <a:solidFill>
                <a:srgbClr val="00B050"/>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sym typeface="+mn-ea"/>
              </a:rPr>
              <a:t>定方向。若句子或词语没有明显的特殊之处</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则按照手法、句式、词性的先后顺序</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进行判断</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有哪一条就分析哪一条。若句子或词语有特殊之处</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那么</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这对应的几条就是本题的答题方向。</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解法挖掘机</a:t>
            </a:r>
            <a:endParaRPr lang="zh-CN" altLang="en-US" sz="2000" b="1">
              <a:solidFill>
                <a:schemeClr val="bg1"/>
              </a:solidFill>
            </a:endParaRPr>
          </a:p>
        </p:txBody>
      </p:sp>
      <p:sp>
        <p:nvSpPr>
          <p:cNvPr id="5" name="文本框 4"/>
          <p:cNvSpPr txBox="1"/>
          <p:nvPr/>
        </p:nvSpPr>
        <p:spPr>
          <a:xfrm>
            <a:off x="1080770" y="1422400"/>
            <a:ext cx="10031095" cy="231648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a:solidFill>
                  <a:srgbClr val="00B050"/>
                </a:solidFill>
                <a:latin typeface="微软雅黑" panose="020B0503020204020204" charset="-122"/>
                <a:ea typeface="微软雅黑" panose="020B0503020204020204" charset="-122"/>
                <a:cs typeface="微软雅黑" panose="020B0503020204020204" charset="-122"/>
                <a:sym typeface="+mn-ea"/>
              </a:rPr>
              <a:t>(3)</a:t>
            </a:r>
            <a:r>
              <a:rPr lang="zh-CN" altLang="en-US">
                <a:solidFill>
                  <a:srgbClr val="00B050"/>
                </a:solidFill>
                <a:latin typeface="微软雅黑" panose="020B0503020204020204" charset="-122"/>
                <a:ea typeface="微软雅黑" panose="020B0503020204020204" charset="-122"/>
                <a:cs typeface="微软雅黑" panose="020B0503020204020204" charset="-122"/>
                <a:sym typeface="+mn-ea"/>
              </a:rPr>
              <a:t>析</a:t>
            </a:r>
            <a:endParaRPr lang="zh-CN" altLang="en-US">
              <a:solidFill>
                <a:srgbClr val="00B050"/>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sym typeface="+mn-ea"/>
              </a:rPr>
              <a:t>析效果。按照上面确定的答题方向</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依据其本身作用及文章内容</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分析其效果。</a:t>
            </a:r>
            <a:endParaRPr lang="zh-CN" altLang="en-US">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solidFill>
                  <a:srgbClr val="00B050"/>
                </a:solidFill>
                <a:latin typeface="微软雅黑" panose="020B0503020204020204" charset="-122"/>
                <a:ea typeface="微软雅黑" panose="020B0503020204020204" charset="-122"/>
                <a:cs typeface="微软雅黑" panose="020B0503020204020204" charset="-122"/>
                <a:sym typeface="+mn-ea"/>
              </a:rPr>
              <a:t>(4)</a:t>
            </a:r>
            <a:r>
              <a:rPr lang="zh-CN" altLang="en-US">
                <a:solidFill>
                  <a:srgbClr val="00B050"/>
                </a:solidFill>
                <a:latin typeface="微软雅黑" panose="020B0503020204020204" charset="-122"/>
                <a:ea typeface="微软雅黑" panose="020B0503020204020204" charset="-122"/>
                <a:cs typeface="微软雅黑" panose="020B0503020204020204" charset="-122"/>
                <a:sym typeface="+mn-ea"/>
              </a:rPr>
              <a:t>验</a:t>
            </a:r>
            <a:endParaRPr lang="zh-CN" altLang="en-US">
              <a:solidFill>
                <a:srgbClr val="00B050"/>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sym typeface="+mn-ea"/>
              </a:rPr>
              <a:t>验异同。检验表达效果是否与整篇文章的语言风格相符。炼句或炼字题</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虽然考查的不是整篇文章的语言风格特点</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但是其作为文章的一部分</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表达效果应与整体风格一致。</a:t>
            </a:r>
            <a:endParaRPr lang="zh-CN" altLang="en-US">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pPr>
            <a:endParaRPr lang="zh-CN" altLang="en-US">
              <a:latin typeface="微软雅黑" panose="020B0503020204020204" charset="-122"/>
              <a:ea typeface="微软雅黑" panose="020B0503020204020204" charset="-122"/>
              <a:cs typeface="微软雅黑" panose="020B0503020204020204" charset="-122"/>
            </a:endParaRPr>
          </a:p>
        </p:txBody>
      </p:sp>
      <p:pic>
        <p:nvPicPr>
          <p:cNvPr id="251" name="image239.jpeg"/>
          <p:cNvPicPr>
            <a:picLocks noChangeAspect="1"/>
          </p:cNvPicPr>
          <p:nvPr/>
        </p:nvPicPr>
        <p:blipFill>
          <a:blip r:embed="rId2"/>
          <a:stretch>
            <a:fillRect/>
          </a:stretch>
        </p:blipFill>
        <p:spPr>
          <a:xfrm>
            <a:off x="2456180" y="3660775"/>
            <a:ext cx="7728585" cy="2327910"/>
          </a:xfrm>
          <a:prstGeom prst="rect">
            <a:avLst/>
          </a:prstGeom>
        </p:spPr>
      </p:pic>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真招解教材</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本文《反对党八股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节选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》作为一篇论说文</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语言却生动活泼。你认为怎样能做到议论生动活泼</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请你结合实例谈谈看法。</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rgbClr val="FF0000"/>
                </a:solidFill>
                <a:latin typeface="黑体" panose="02010609060101010101" charset="-122"/>
                <a:ea typeface="黑体" panose="02010609060101010101" charset="-122"/>
                <a:cs typeface="黑体" panose="02010609060101010101" charset="-122"/>
              </a:rPr>
              <a:t>要做到语言生动活泼</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需要适时恰当地运用俗语、谚语、歇后语和成语。</a:t>
            </a:r>
            <a:r>
              <a:rPr lang="en-US" altLang="en-US">
                <a:solidFill>
                  <a:srgbClr val="FF0000"/>
                </a:solidFill>
                <a:latin typeface="黑体" panose="02010609060101010101" charset="-122"/>
                <a:ea typeface="黑体" panose="02010609060101010101" charset="-122"/>
                <a:cs typeface="黑体" panose="02010609060101010101" charset="-122"/>
              </a:rPr>
              <a:t>①</a:t>
            </a:r>
            <a:r>
              <a:rPr lang="zh-CN" altLang="en-US">
                <a:solidFill>
                  <a:srgbClr val="FF0000"/>
                </a:solidFill>
                <a:latin typeface="黑体" panose="02010609060101010101" charset="-122"/>
                <a:ea typeface="黑体" panose="02010609060101010101" charset="-122"/>
                <a:cs typeface="黑体" panose="02010609060101010101" charset="-122"/>
              </a:rPr>
              <a:t>谚语流传于民间</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大多反映人民生活和斗争的经验</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如</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看菜吃饭</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量体裁衣</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留得青山在</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不怕没柴烧</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三个臭皮匠</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赛过诸葛亮</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春雾花香夏雾热</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秋雾凉风冬雾雪</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等</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使用谚语能达到简练通俗而富有意义的效果。</a:t>
            </a:r>
            <a:r>
              <a:rPr lang="en-US" altLang="en-US">
                <a:solidFill>
                  <a:srgbClr val="FF0000"/>
                </a:solidFill>
                <a:latin typeface="黑体" panose="02010609060101010101" charset="-122"/>
                <a:ea typeface="黑体" panose="02010609060101010101" charset="-122"/>
                <a:cs typeface="黑体" panose="02010609060101010101" charset="-122"/>
              </a:rPr>
              <a:t>②</a:t>
            </a:r>
            <a:r>
              <a:rPr lang="zh-CN" altLang="en-US">
                <a:solidFill>
                  <a:srgbClr val="FF0000"/>
                </a:solidFill>
                <a:latin typeface="黑体" panose="02010609060101010101" charset="-122"/>
                <a:ea typeface="黑体" panose="02010609060101010101" charset="-122"/>
                <a:cs typeface="黑体" panose="02010609060101010101" charset="-122"/>
              </a:rPr>
              <a:t>歇后语多为群众熟识</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使用歇后语能有诙谐而形象的作用。</a:t>
            </a:r>
            <a:r>
              <a:rPr lang="en-US" altLang="en-US">
                <a:solidFill>
                  <a:srgbClr val="FF0000"/>
                </a:solidFill>
                <a:latin typeface="黑体" panose="02010609060101010101" charset="-122"/>
                <a:ea typeface="黑体" panose="02010609060101010101" charset="-122"/>
                <a:cs typeface="黑体" panose="02010609060101010101" charset="-122"/>
              </a:rPr>
              <a:t>③</a:t>
            </a:r>
            <a:r>
              <a:rPr lang="zh-CN" altLang="en-US">
                <a:solidFill>
                  <a:srgbClr val="FF0000"/>
                </a:solidFill>
                <a:latin typeface="黑体" panose="02010609060101010101" charset="-122"/>
                <a:ea typeface="黑体" panose="02010609060101010101" charset="-122"/>
                <a:cs typeface="黑体" panose="02010609060101010101" charset="-122"/>
              </a:rPr>
              <a:t>成语言简意赅</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俗语通俗易懂</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巧妙运用</a:t>
            </a:r>
            <a:r>
              <a:rPr lang="en-US" altLang="zh-CN">
                <a:solidFill>
                  <a:srgbClr val="FF0000"/>
                </a:solidFill>
                <a:latin typeface="黑体" panose="02010609060101010101" charset="-122"/>
                <a:ea typeface="黑体" panose="02010609060101010101" charset="-122"/>
                <a:cs typeface="黑体" panose="02010609060101010101" charset="-122"/>
              </a:rPr>
              <a:t>，</a:t>
            </a:r>
            <a:r>
              <a:rPr lang="zh-CN" altLang="en-US">
                <a:solidFill>
                  <a:srgbClr val="FF0000"/>
                </a:solidFill>
                <a:latin typeface="黑体" panose="02010609060101010101" charset="-122"/>
                <a:ea typeface="黑体" panose="02010609060101010101" charset="-122"/>
                <a:cs typeface="黑体" panose="02010609060101010101" charset="-122"/>
              </a:rPr>
              <a:t>能使语言生动活泼。</a:t>
            </a:r>
            <a:endParaRPr lang="zh-CN" altLang="en-US">
              <a:solidFill>
                <a:srgbClr val="FF0000"/>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additive="base">
                                        <p:cTn id="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高考见真章</a:t>
            </a:r>
            <a:endParaRPr lang="zh-CN" altLang="en-US" sz="2000" b="1">
              <a:solidFill>
                <a:schemeClr val="bg1"/>
              </a:solidFill>
            </a:endParaRPr>
          </a:p>
        </p:txBody>
      </p:sp>
      <p:sp>
        <p:nvSpPr>
          <p:cNvPr id="6" name="文本框 5"/>
          <p:cNvSpPr txBox="1"/>
          <p:nvPr/>
        </p:nvSpPr>
        <p:spPr>
          <a:xfrm>
            <a:off x="974090" y="1384935"/>
            <a:ext cx="10551160" cy="517652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阅读下面的文字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完成后面的小题。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楷体" panose="02010609060101010101" charset="-122"/>
                <a:ea typeface="楷体" panose="02010609060101010101" charset="-122"/>
                <a:cs typeface="楷体" panose="02010609060101010101" charset="-122"/>
              </a:rPr>
              <a:t>材料一</a:t>
            </a:r>
            <a:r>
              <a:rPr lang="en-US" altLang="zh-CN">
                <a:latin typeface="楷体" panose="02010609060101010101" charset="-122"/>
                <a:ea typeface="楷体" panose="02010609060101010101" charset="-122"/>
                <a:cs typeface="楷体" panose="02010609060101010101" charset="-122"/>
              </a:rPr>
              <a:t>:</a:t>
            </a:r>
            <a:endParaRPr lang="en-US" altLang="zh-CN">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四五</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中国由劣势到平衡到优势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日本由优势到平衡到劣势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中国由防御到相持到反攻</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日本由进攻到保守到退却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这就是中日战争的过程</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中日战争的必然趋势。</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四六</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于是问题和结论是</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中国会亡吗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答复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不会亡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最后胜利是中国的。中国能够速胜吗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答复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不能速胜</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必须是持久战。这个结论是正确的吗</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我以为是正确的。</a:t>
            </a:r>
            <a:endParaRPr lang="zh-CN" altLang="en-US">
              <a:latin typeface="楷体" panose="02010609060101010101" charset="-122"/>
              <a:ea typeface="楷体" panose="02010609060101010101" charset="-122"/>
              <a:cs typeface="楷体" panose="02010609060101010101"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四七</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讲到这里</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亡国论和妥协论者又将跑出来说</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中国由劣势到平衡</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需要有同日本相等的军力和经济力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由平衡到优势</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需要有超过日本的军力和经济力</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然而这是不可能的</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因此上述结论是不正确的。</a:t>
            </a:r>
            <a:endParaRPr lang="zh-CN" altLang="en-US">
              <a:latin typeface="楷体" panose="02010609060101010101" charset="-122"/>
              <a:ea typeface="楷体" panose="02010609060101010101" charset="-122"/>
              <a:cs typeface="楷体" panose="02010609060101010101" charset="-122"/>
            </a:endParaRPr>
          </a:p>
          <a:p>
            <a:pPr indent="457200" algn="dist" fontAlgn="auto">
              <a:lnSpc>
                <a:spcPct val="150000"/>
              </a:lnSpc>
              <a:extLst>
                <a:ext uri="{35155182-B16C-46BC-9424-99874614C6A1}">
                  <wpsdc:indentchars xmlns:wpsdc="http://www.wps.cn/officeDocument/2017/drawingmlCustomData" val="200" checksum="59296752"/>
                </a:ext>
              </a:extLst>
            </a:pP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四八</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这就是所谓</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唯武器论</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是战争问题中的机械论</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是主观地和片面地看问题的意见。我们的意见与此相反</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不但看到武器</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而且看到人力。武器是战争的重要的因素</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但不是决定的因素</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决</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2216</Words>
  <Application>WPS 演示</Application>
  <PresentationFormat>宽屏</PresentationFormat>
  <Paragraphs>71</Paragraphs>
  <Slides>11</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Arial</vt:lpstr>
      <vt:lpstr>宋体</vt:lpstr>
      <vt:lpstr>Wingdings</vt:lpstr>
      <vt:lpstr>Wingdings</vt:lpstr>
      <vt:lpstr>黑体</vt:lpstr>
      <vt:lpstr>微软雅黑</vt:lpstr>
      <vt:lpstr>楷体</vt:lpstr>
      <vt:lpstr>仿宋</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194</cp:revision>
  <dcterms:created xsi:type="dcterms:W3CDTF">2019-06-19T02:08:00Z</dcterms:created>
  <dcterms:modified xsi:type="dcterms:W3CDTF">2025-05-27T00:54:17Z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