
<file path=[Content_Types].xml><?xml version="1.0" encoding="utf-8"?>
<Types xmlns="http://schemas.openxmlformats.org/package/2006/content-types">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handoutMasterIdLst>
    <p:handoutMasterId r:id="rId36"/>
  </p:handoutMasterIdLst>
  <p:sldIdLst>
    <p:sldId id="256" r:id="rId3"/>
    <p:sldId id="258" r:id="rId4"/>
    <p:sldId id="257" r:id="rId5"/>
    <p:sldId id="288" r:id="rId6"/>
    <p:sldId id="260" r:id="rId7"/>
    <p:sldId id="263" r:id="rId8"/>
    <p:sldId id="269" r:id="rId9"/>
    <p:sldId id="262" r:id="rId10"/>
    <p:sldId id="289" r:id="rId11"/>
    <p:sldId id="290" r:id="rId12"/>
    <p:sldId id="291" r:id="rId13"/>
    <p:sldId id="294" r:id="rId14"/>
    <p:sldId id="295" r:id="rId15"/>
    <p:sldId id="296" r:id="rId16"/>
    <p:sldId id="297" r:id="rId17"/>
    <p:sldId id="298" r:id="rId18"/>
    <p:sldId id="299" r:id="rId19"/>
    <p:sldId id="292" r:id="rId20"/>
    <p:sldId id="300" r:id="rId21"/>
    <p:sldId id="301" r:id="rId22"/>
    <p:sldId id="302" r:id="rId23"/>
    <p:sldId id="304" r:id="rId24"/>
    <p:sldId id="305" r:id="rId25"/>
    <p:sldId id="293" r:id="rId26"/>
    <p:sldId id="306" r:id="rId27"/>
    <p:sldId id="307" r:id="rId28"/>
    <p:sldId id="309" r:id="rId29"/>
    <p:sldId id="315" r:id="rId30"/>
    <p:sldId id="312" r:id="rId31"/>
    <p:sldId id="313" r:id="rId32"/>
    <p:sldId id="316" r:id="rId33"/>
    <p:sldId id="317" r:id="rId34"/>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7" userDrawn="1">
          <p15:clr>
            <a:srgbClr val="A4A3A4"/>
          </p15:clr>
        </p15:guide>
        <p15:guide id="2" pos="384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7327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7"/>
        <p:guide pos="384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gs" Target="tags/tag99.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5.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2.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3.xml"/><Relationship Id="rId2" Type="http://schemas.openxmlformats.org/officeDocument/2006/relationships/image" Target="../media/image6.tiff"/><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6.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8.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9.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3.xml"/><Relationship Id="rId2" Type="http://schemas.openxmlformats.org/officeDocument/2006/relationships/image" Target="../media/image7.pn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4.xml"/><Relationship Id="rId2" Type="http://schemas.openxmlformats.org/officeDocument/2006/relationships/image" Target="../media/image7.pn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4.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6.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7.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417185"/>
            <a:ext cx="6063615" cy="645160"/>
          </a:xfrm>
          <a:prstGeom prst="rect">
            <a:avLst/>
          </a:prstGeom>
          <a:noFill/>
        </p:spPr>
        <p:txBody>
          <a:bodyPr wrap="square" rtlCol="0">
            <a:spAutoFit/>
          </a:bodyPr>
          <a:p>
            <a:pPr indent="0" algn="ctr" fontAlgn="auto">
              <a:lnSpc>
                <a:spcPct val="150000"/>
              </a:lnSpc>
            </a:pPr>
            <a:r>
              <a:rPr lang="zh-CN" altLang="en-US" sz="2400" b="1">
                <a:solidFill>
                  <a:schemeClr val="bg1"/>
                </a:solidFill>
                <a:latin typeface="黑体" panose="02010609060101010101" charset="-122"/>
                <a:ea typeface="黑体" panose="02010609060101010101" charset="-122"/>
                <a:cs typeface="黑体" panose="02010609060101010101" charset="-122"/>
              </a:rPr>
              <a:t>高中语文</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sz="2400" b="1">
                <a:solidFill>
                  <a:schemeClr val="bg1"/>
                </a:solidFill>
                <a:latin typeface="黑体" panose="02010609060101010101" charset="-122"/>
                <a:ea typeface="黑体" panose="02010609060101010101" charset="-122"/>
                <a:cs typeface="黑体" panose="02010609060101010101" charset="-122"/>
              </a:rPr>
              <a:t>必修一</a:t>
            </a:r>
            <a:r>
              <a:rPr lang="en-US" altLang="zh-CN" sz="2400" b="1">
                <a:solidFill>
                  <a:schemeClr val="bg1"/>
                </a:solidFill>
                <a:latin typeface="黑体" panose="02010609060101010101" charset="-122"/>
                <a:ea typeface="黑体" panose="02010609060101010101" charset="-122"/>
                <a:cs typeface="黑体" panose="02010609060101010101" charset="-122"/>
              </a:rPr>
              <a:t> </a:t>
            </a:r>
            <a:r>
              <a:rPr lang="zh-CN" altLang="en-US" sz="2400" b="1">
                <a:solidFill>
                  <a:schemeClr val="bg1"/>
                </a:solidFill>
                <a:latin typeface="黑体" panose="02010609060101010101" charset="-122"/>
                <a:ea typeface="黑体" panose="02010609060101010101" charset="-122"/>
                <a:cs typeface="黑体" panose="02010609060101010101" charset="-122"/>
              </a:rPr>
              <a:t>上册</a:t>
            </a:r>
            <a:endParaRPr lang="zh-CN" altLang="en-US" sz="2400" b="1">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活动示例</a:t>
            </a:r>
            <a:endParaRPr lang="zh-CN" altLang="en-US" sz="2000">
              <a:solidFill>
                <a:schemeClr val="bg1"/>
              </a:solidFill>
            </a:endParaRPr>
          </a:p>
        </p:txBody>
      </p:sp>
      <p:sp>
        <p:nvSpPr>
          <p:cNvPr id="3" name="文本框 2"/>
          <p:cNvSpPr txBox="1"/>
          <p:nvPr/>
        </p:nvSpPr>
        <p:spPr>
          <a:xfrm>
            <a:off x="793750" y="1395730"/>
            <a:ext cx="10024745" cy="2168525"/>
          </a:xfrm>
          <a:prstGeom prst="rect">
            <a:avLst/>
          </a:prstGeom>
          <a:noFill/>
        </p:spPr>
        <p:txBody>
          <a:bodyPr wrap="square" rtlCol="0">
            <a:spAutoFit/>
          </a:bodyPr>
          <a:p>
            <a:pPr indent="457200" fontAlgn="auto">
              <a:lnSpc>
                <a:spcPct val="150000"/>
              </a:lnSpc>
            </a:pPr>
            <a:r>
              <a:rPr lang="zh-CN" altLang="en-US">
                <a:latin typeface="+mn-ea"/>
                <a:cs typeface="+mn-ea"/>
                <a:sym typeface="+mn-ea"/>
              </a:rPr>
              <a:t>采访的最后</a:t>
            </a:r>
            <a:r>
              <a:rPr lang="en-US" altLang="zh-CN">
                <a:latin typeface="+mn-ea"/>
                <a:cs typeface="+mn-ea"/>
                <a:sym typeface="+mn-ea"/>
              </a:rPr>
              <a:t>，</a:t>
            </a:r>
            <a:r>
              <a:rPr lang="zh-CN" altLang="en-US">
                <a:latin typeface="+mn-ea"/>
                <a:cs typeface="+mn-ea"/>
                <a:sym typeface="+mn-ea"/>
              </a:rPr>
              <a:t>张富奎用一首《自语》小诗表达了自己此时的心情和豁达的人生态度。</a:t>
            </a:r>
            <a:endParaRPr lang="zh-CN" altLang="en-US">
              <a:latin typeface="+mn-ea"/>
              <a:cs typeface="+mn-ea"/>
              <a:sym typeface="+mn-ea"/>
            </a:endParaRPr>
          </a:p>
          <a:p>
            <a:pPr indent="0" algn="ctr" fontAlgn="auto">
              <a:lnSpc>
                <a:spcPct val="150000"/>
              </a:lnSpc>
            </a:pPr>
            <a:r>
              <a:rPr lang="zh-CN" altLang="en-US">
                <a:latin typeface="楷体" panose="02010609060101010101" charset="-122"/>
                <a:ea typeface="楷体" panose="02010609060101010101" charset="-122"/>
                <a:cs typeface="楷体" panose="02010609060101010101" charset="-122"/>
                <a:sym typeface="+mn-ea"/>
              </a:rPr>
              <a:t>自　语</a:t>
            </a:r>
            <a:endParaRPr lang="zh-CN" altLang="en-US">
              <a:latin typeface="楷体" panose="02010609060101010101" charset="-122"/>
              <a:ea typeface="楷体" panose="02010609060101010101" charset="-122"/>
              <a:cs typeface="楷体" panose="02010609060101010101" charset="-122"/>
              <a:sym typeface="+mn-ea"/>
            </a:endParaRPr>
          </a:p>
          <a:p>
            <a:pPr indent="0" algn="ctr" fontAlgn="auto">
              <a:lnSpc>
                <a:spcPct val="150000"/>
              </a:lnSpc>
            </a:pPr>
            <a:r>
              <a:rPr lang="zh-CN" altLang="en-US">
                <a:latin typeface="楷体" panose="02010609060101010101" charset="-122"/>
                <a:ea typeface="楷体" panose="02010609060101010101" charset="-122"/>
                <a:cs typeface="楷体" panose="02010609060101010101" charset="-122"/>
                <a:sym typeface="+mn-ea"/>
              </a:rPr>
              <a:t>退休五年未敢休</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研学书法苦作舟。诗书画乐当美酒</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一杯一杯似封侯。</a:t>
            </a:r>
            <a:endParaRPr lang="zh-CN" altLang="en-US">
              <a:latin typeface="楷体" panose="02010609060101010101" charset="-122"/>
              <a:ea typeface="楷体" panose="02010609060101010101" charset="-122"/>
              <a:cs typeface="楷体" panose="02010609060101010101" charset="-122"/>
              <a:sym typeface="+mn-ea"/>
            </a:endParaRPr>
          </a:p>
          <a:p>
            <a:pPr indent="0" algn="ctr" fontAlgn="auto">
              <a:lnSpc>
                <a:spcPct val="150000"/>
              </a:lnSpc>
            </a:pPr>
            <a:r>
              <a:rPr lang="zh-CN" altLang="en-US">
                <a:latin typeface="楷体" panose="02010609060101010101" charset="-122"/>
                <a:ea typeface="楷体" panose="02010609060101010101" charset="-122"/>
                <a:cs typeface="楷体" panose="02010609060101010101" charset="-122"/>
                <a:sym typeface="+mn-ea"/>
              </a:rPr>
              <a:t>父辈农民哪有休</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从小到老忙田头。吾辈今逢好时代</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怎让时光空自流。</a:t>
            </a:r>
            <a:endParaRPr lang="zh-CN" altLang="en-US">
              <a:latin typeface="楷体" panose="02010609060101010101" charset="-122"/>
              <a:ea typeface="楷体" panose="02010609060101010101" charset="-122"/>
              <a:cs typeface="楷体" panose="02010609060101010101" charset="-122"/>
              <a:sym typeface="+mn-ea"/>
            </a:endParaRPr>
          </a:p>
          <a:p>
            <a:pPr indent="0" algn="ctr" fontAlgn="auto">
              <a:lnSpc>
                <a:spcPct val="150000"/>
              </a:lnSpc>
            </a:pPr>
            <a:r>
              <a:rPr lang="zh-CN" altLang="en-US">
                <a:latin typeface="楷体" panose="02010609060101010101" charset="-122"/>
                <a:ea typeface="楷体" panose="02010609060101010101" charset="-122"/>
                <a:cs typeface="楷体" panose="02010609060101010101" charset="-122"/>
                <a:sym typeface="+mn-ea"/>
              </a:rPr>
              <a:t>利国利家不言休</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添砖添瓦初心守。闻鸡起舞醉太极</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管它春夏与冬秋。</a:t>
            </a:r>
            <a:endParaRPr lang="zh-CN" altLang="en-US">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5" name="文本框 4"/>
          <p:cNvSpPr txBox="1"/>
          <p:nvPr/>
        </p:nvSpPr>
        <p:spPr>
          <a:xfrm>
            <a:off x="1033780" y="1723390"/>
            <a:ext cx="9665970" cy="2584450"/>
          </a:xfrm>
          <a:prstGeom prst="rect">
            <a:avLst/>
          </a:prstGeom>
          <a:noFill/>
        </p:spPr>
        <p:txBody>
          <a:bodyPr wrap="square" rtlCol="0">
            <a:spAutoFit/>
          </a:bodyPr>
          <a:p>
            <a:pPr indent="0" fontAlgn="auto">
              <a:lnSpc>
                <a:spcPct val="150000"/>
              </a:lnSpc>
            </a:pPr>
            <a:r>
              <a:rPr lang="zh-CN" altLang="en-US" b="1">
                <a:latin typeface="+mn-ea"/>
                <a:cs typeface="+mn-ea"/>
              </a:rPr>
              <a:t>任务一</a:t>
            </a:r>
            <a:r>
              <a:rPr lang="en-US" altLang="zh-CN" b="1">
                <a:latin typeface="+mn-ea"/>
                <a:cs typeface="+mn-ea"/>
              </a:rPr>
              <a:t>：</a:t>
            </a:r>
            <a:r>
              <a:rPr lang="zh-CN" altLang="en-US" b="1">
                <a:latin typeface="+mn-ea"/>
                <a:cs typeface="+mn-ea"/>
              </a:rPr>
              <a:t>了解调查报告和调查方法</a:t>
            </a:r>
            <a:endParaRPr lang="zh-CN" altLang="en-US" b="1">
              <a:latin typeface="+mn-ea"/>
              <a:cs typeface="+mn-ea"/>
            </a:endParaRPr>
          </a:p>
          <a:p>
            <a:pPr indent="0" fontAlgn="auto">
              <a:lnSpc>
                <a:spcPct val="150000"/>
              </a:lnSpc>
            </a:pPr>
            <a:r>
              <a:rPr lang="zh-CN" altLang="en-US">
                <a:latin typeface="+mn-ea"/>
                <a:cs typeface="+mn-ea"/>
              </a:rPr>
              <a:t>活动</a:t>
            </a:r>
            <a:r>
              <a:rPr lang="en-US" altLang="zh-CN">
                <a:latin typeface="+mn-ea"/>
                <a:cs typeface="+mn-ea"/>
              </a:rPr>
              <a:t>1：</a:t>
            </a:r>
            <a:r>
              <a:rPr lang="zh-CN" altLang="en-US">
                <a:latin typeface="+mn-ea"/>
                <a:cs typeface="+mn-ea"/>
              </a:rPr>
              <a:t>学习毛泽东《调查的技术》</a:t>
            </a:r>
            <a:endParaRPr lang="zh-CN" altLang="en-US">
              <a:latin typeface="+mn-ea"/>
              <a:cs typeface="+mn-ea"/>
            </a:endParaRPr>
          </a:p>
          <a:p>
            <a:pPr indent="0" fontAlgn="auto">
              <a:lnSpc>
                <a:spcPct val="150000"/>
              </a:lnSpc>
            </a:pPr>
            <a:r>
              <a:rPr lang="zh-CN" altLang="en-US">
                <a:latin typeface="+mn-ea"/>
                <a:cs typeface="+mn-ea"/>
              </a:rPr>
              <a:t>调查报告是现实生活中使用广泛的一种实用类应用性文体。它是调查者通过对典型的问题、情况、事件进行深入调查</a:t>
            </a:r>
            <a:r>
              <a:rPr lang="en-US" altLang="zh-CN">
                <a:latin typeface="+mn-ea"/>
                <a:cs typeface="+mn-ea"/>
              </a:rPr>
              <a:t>，</a:t>
            </a:r>
            <a:r>
              <a:rPr lang="zh-CN" altLang="en-US">
                <a:latin typeface="+mn-ea"/>
                <a:cs typeface="+mn-ea"/>
              </a:rPr>
              <a:t>并对其进行综合归纳、分析研究</a:t>
            </a:r>
            <a:r>
              <a:rPr lang="en-US" altLang="zh-CN">
                <a:latin typeface="+mn-ea"/>
                <a:cs typeface="+mn-ea"/>
              </a:rPr>
              <a:t>，</a:t>
            </a:r>
            <a:r>
              <a:rPr lang="zh-CN" altLang="en-US">
                <a:latin typeface="+mn-ea"/>
                <a:cs typeface="+mn-ea"/>
              </a:rPr>
              <a:t>从而揭示其本质或规律所作的书面报告。阅读学习毛泽东《调查的技术》</a:t>
            </a:r>
            <a:r>
              <a:rPr lang="en-US" altLang="zh-CN">
                <a:latin typeface="+mn-ea"/>
                <a:cs typeface="+mn-ea"/>
              </a:rPr>
              <a:t>，</a:t>
            </a:r>
            <a:r>
              <a:rPr lang="zh-CN" altLang="en-US">
                <a:latin typeface="+mn-ea"/>
                <a:cs typeface="+mn-ea"/>
              </a:rPr>
              <a:t>可以帮助了解开展调查研究的具体方法与注意事项。</a:t>
            </a:r>
            <a:endParaRPr lang="zh-CN" altLang="en-US">
              <a:latin typeface="+mn-ea"/>
              <a:cs typeface="+mn-ea"/>
            </a:endParaRPr>
          </a:p>
          <a:p>
            <a:pPr indent="0" fontAlgn="auto">
              <a:lnSpc>
                <a:spcPct val="150000"/>
              </a:lnSpc>
            </a:pPr>
            <a:r>
              <a:rPr lang="zh-CN" altLang="en-US">
                <a:latin typeface="+mn-ea"/>
                <a:cs typeface="+mn-ea"/>
              </a:rPr>
              <a:t>活动</a:t>
            </a:r>
            <a:r>
              <a:rPr lang="en-US" altLang="zh-CN">
                <a:latin typeface="+mn-ea"/>
                <a:cs typeface="+mn-ea"/>
              </a:rPr>
              <a:t>2：</a:t>
            </a:r>
            <a:r>
              <a:rPr lang="zh-CN" altLang="en-US">
                <a:latin typeface="+mn-ea"/>
                <a:cs typeface="+mn-ea"/>
              </a:rPr>
              <a:t>掌握常见调查方法</a:t>
            </a:r>
            <a:r>
              <a:rPr lang="zh-CN" altLang="en-US">
                <a:latin typeface="+mn-ea"/>
                <a:cs typeface="+mn-ea"/>
              </a:rPr>
              <a:t>。</a:t>
            </a:r>
            <a:endParaRPr lang="zh-CN" altLang="en-US">
              <a:latin typeface="+mn-ea"/>
              <a:cs typeface="+mn-ea"/>
            </a:endParaRPr>
          </a:p>
        </p:txBody>
      </p:sp>
      <p:pic>
        <p:nvPicPr>
          <p:cNvPr id="3" name="图片 2" descr="40e285f7239fe324f3f728e36824454b"/>
          <p:cNvPicPr>
            <a:picLocks noChangeAspect="1"/>
          </p:cNvPicPr>
          <p:nvPr/>
        </p:nvPicPr>
        <p:blipFill>
          <a:blip r:embed="rId2"/>
          <a:stretch>
            <a:fillRect/>
          </a:stretch>
        </p:blipFill>
        <p:spPr>
          <a:xfrm>
            <a:off x="1033780" y="1189990"/>
            <a:ext cx="10092690" cy="648335"/>
          </a:xfrm>
          <a:prstGeom prst="rect">
            <a:avLst/>
          </a:prstGeom>
        </p:spPr>
      </p:pic>
      <p:graphicFrame>
        <p:nvGraphicFramePr>
          <p:cNvPr id="6" name="表格 5"/>
          <p:cNvGraphicFramePr/>
          <p:nvPr>
            <p:custDataLst>
              <p:tags r:id="rId3"/>
            </p:custDataLst>
          </p:nvPr>
        </p:nvGraphicFramePr>
        <p:xfrm>
          <a:off x="939800" y="4307205"/>
          <a:ext cx="10743565" cy="1633220"/>
        </p:xfrm>
        <a:graphic>
          <a:graphicData uri="http://schemas.openxmlformats.org/drawingml/2006/table">
            <a:tbl>
              <a:tblPr/>
              <a:tblGrid>
                <a:gridCol w="1473835"/>
                <a:gridCol w="9269730"/>
              </a:tblGrid>
              <a:tr h="216535">
                <a:tc>
                  <a:txBody>
                    <a:bodyPr/>
                    <a:p>
                      <a:pPr marL="0" indent="0" algn="ctr">
                        <a:spcBef>
                          <a:spcPct val="0"/>
                        </a:spcBef>
                        <a:spcAft>
                          <a:spcPct val="0"/>
                        </a:spcAft>
                      </a:pPr>
                      <a:r>
                        <a:rPr lang="zh-CN" sz="1400">
                          <a:solidFill>
                            <a:srgbClr val="000000"/>
                          </a:solidFill>
                          <a:latin typeface="+mn-ea"/>
                        </a:rPr>
                        <a:t>方</a:t>
                      </a:r>
                      <a:r>
                        <a:rPr lang="zh-CN" sz="1400">
                          <a:solidFill>
                            <a:srgbClr val="000000"/>
                          </a:solidFill>
                          <a:latin typeface="+mn-ea"/>
                        </a:rPr>
                        <a:t>　法</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marL="0" indent="0" algn="ctr">
                        <a:spcBef>
                          <a:spcPct val="0"/>
                        </a:spcBef>
                        <a:spcAft>
                          <a:spcPct val="0"/>
                        </a:spcAft>
                      </a:pPr>
                      <a:r>
                        <a:rPr lang="zh-CN" sz="1400">
                          <a:solidFill>
                            <a:srgbClr val="000000"/>
                          </a:solidFill>
                          <a:latin typeface="+mn-ea"/>
                        </a:rPr>
                        <a:t>阐</a:t>
                      </a:r>
                      <a:r>
                        <a:rPr lang="zh-CN" sz="1400">
                          <a:solidFill>
                            <a:srgbClr val="000000"/>
                          </a:solidFill>
                          <a:latin typeface="+mn-ea"/>
                        </a:rPr>
                        <a:t>　释</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r>
              <a:tr h="278130">
                <a:tc>
                  <a:txBody>
                    <a:bodyPr/>
                    <a:p>
                      <a:pPr marL="0" indent="0" algn="ctr">
                        <a:spcBef>
                          <a:spcPct val="0"/>
                        </a:spcBef>
                        <a:spcAft>
                          <a:spcPct val="0"/>
                        </a:spcAft>
                      </a:pPr>
                      <a:r>
                        <a:rPr lang="zh-CN" sz="1400">
                          <a:solidFill>
                            <a:srgbClr val="000000"/>
                          </a:solidFill>
                          <a:latin typeface="+mn-ea"/>
                        </a:rPr>
                        <a:t>文献查阅法</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marL="0" indent="0">
                        <a:spcBef>
                          <a:spcPct val="0"/>
                        </a:spcBef>
                        <a:spcAft>
                          <a:spcPct val="0"/>
                        </a:spcAft>
                      </a:pPr>
                      <a:r>
                        <a:rPr lang="zh-CN" sz="1400">
                          <a:solidFill>
                            <a:srgbClr val="000000"/>
                          </a:solidFill>
                          <a:latin typeface="+mn-ea"/>
                        </a:rPr>
                        <a:t>以具有权威性、科学性的文献、专著以及报刊等资料来佐证</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278130">
                <a:tc>
                  <a:txBody>
                    <a:bodyPr/>
                    <a:p>
                      <a:pPr marL="0" indent="0" algn="ctr">
                        <a:spcBef>
                          <a:spcPct val="0"/>
                        </a:spcBef>
                        <a:spcAft>
                          <a:spcPct val="0"/>
                        </a:spcAft>
                      </a:pPr>
                      <a:r>
                        <a:rPr lang="zh-CN" sz="1400">
                          <a:solidFill>
                            <a:srgbClr val="000000"/>
                          </a:solidFill>
                          <a:latin typeface="+mn-ea"/>
                        </a:rPr>
                        <a:t>访谈调查法</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marL="0" indent="0">
                        <a:spcBef>
                          <a:spcPct val="0"/>
                        </a:spcBef>
                        <a:spcAft>
                          <a:spcPct val="0"/>
                        </a:spcAft>
                      </a:pPr>
                      <a:r>
                        <a:rPr lang="zh-CN" sz="1400">
                          <a:solidFill>
                            <a:srgbClr val="000000"/>
                          </a:solidFill>
                          <a:latin typeface="+mn-ea"/>
                          <a:cs typeface="+mn-ea"/>
                        </a:rPr>
                        <a:t>开会调查</a:t>
                      </a:r>
                      <a:r>
                        <a:rPr lang="en-US" altLang="zh-CN" sz="1400">
                          <a:solidFill>
                            <a:srgbClr val="000000"/>
                          </a:solidFill>
                          <a:latin typeface="+mn-ea"/>
                          <a:cs typeface="+mn-ea"/>
                        </a:rPr>
                        <a:t>；</a:t>
                      </a:r>
                      <a:r>
                        <a:rPr lang="zh-CN" sz="1400">
                          <a:solidFill>
                            <a:srgbClr val="000000"/>
                          </a:solidFill>
                          <a:latin typeface="+mn-ea"/>
                          <a:cs typeface="+mn-ea"/>
                        </a:rPr>
                        <a:t>个别访问</a:t>
                      </a:r>
                      <a:endParaRPr 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278130">
                <a:tc>
                  <a:txBody>
                    <a:bodyPr/>
                    <a:p>
                      <a:pPr marL="0" indent="0" algn="ctr">
                        <a:spcBef>
                          <a:spcPct val="0"/>
                        </a:spcBef>
                        <a:spcAft>
                          <a:spcPct val="0"/>
                        </a:spcAft>
                      </a:pPr>
                      <a:r>
                        <a:rPr lang="zh-CN" sz="1400">
                          <a:solidFill>
                            <a:srgbClr val="000000"/>
                          </a:solidFill>
                          <a:latin typeface="+mn-ea"/>
                        </a:rPr>
                        <a:t>观察调查法</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marL="0" indent="0">
                        <a:spcBef>
                          <a:spcPct val="0"/>
                        </a:spcBef>
                        <a:spcAft>
                          <a:spcPct val="0"/>
                        </a:spcAft>
                      </a:pPr>
                      <a:r>
                        <a:rPr lang="zh-CN" sz="1400">
                          <a:solidFill>
                            <a:srgbClr val="000000"/>
                          </a:solidFill>
                          <a:latin typeface="+mn-ea"/>
                          <a:cs typeface="+mn-ea"/>
                        </a:rPr>
                        <a:t>现场观察</a:t>
                      </a:r>
                      <a:r>
                        <a:rPr lang="en-US" altLang="zh-CN" sz="1400">
                          <a:solidFill>
                            <a:srgbClr val="000000"/>
                          </a:solidFill>
                          <a:latin typeface="+mn-ea"/>
                          <a:cs typeface="+mn-ea"/>
                        </a:rPr>
                        <a:t>；</a:t>
                      </a:r>
                      <a:r>
                        <a:rPr lang="zh-CN" sz="1400">
                          <a:solidFill>
                            <a:srgbClr val="000000"/>
                          </a:solidFill>
                          <a:latin typeface="+mn-ea"/>
                          <a:cs typeface="+mn-ea"/>
                        </a:rPr>
                        <a:t>蹲点调查</a:t>
                      </a:r>
                      <a:endParaRPr 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278130">
                <a:tc>
                  <a:txBody>
                    <a:bodyPr/>
                    <a:p>
                      <a:pPr marL="0" indent="0" algn="ctr">
                        <a:spcBef>
                          <a:spcPct val="0"/>
                        </a:spcBef>
                        <a:spcAft>
                          <a:spcPct val="0"/>
                        </a:spcAft>
                      </a:pPr>
                      <a:r>
                        <a:rPr lang="zh-CN" sz="1400">
                          <a:solidFill>
                            <a:srgbClr val="000000"/>
                          </a:solidFill>
                          <a:latin typeface="+mn-ea"/>
                        </a:rPr>
                        <a:t>问卷调查法</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marL="0" indent="0">
                        <a:spcBef>
                          <a:spcPct val="0"/>
                        </a:spcBef>
                        <a:spcAft>
                          <a:spcPct val="0"/>
                        </a:spcAft>
                      </a:pPr>
                      <a:r>
                        <a:rPr lang="zh-CN" sz="1400">
                          <a:solidFill>
                            <a:srgbClr val="000000"/>
                          </a:solidFill>
                          <a:latin typeface="+mn-ea"/>
                          <a:cs typeface="+mn-ea"/>
                        </a:rPr>
                        <a:t>以书面提问的方式收集数据</a:t>
                      </a:r>
                      <a:r>
                        <a:rPr lang="en-US" altLang="zh-CN" sz="1400">
                          <a:solidFill>
                            <a:srgbClr val="000000"/>
                          </a:solidFill>
                          <a:latin typeface="+mn-ea"/>
                          <a:cs typeface="+mn-ea"/>
                        </a:rPr>
                        <a:t>，</a:t>
                      </a:r>
                      <a:r>
                        <a:rPr lang="zh-CN" sz="1400">
                          <a:solidFill>
                            <a:srgbClr val="000000"/>
                          </a:solidFill>
                          <a:latin typeface="+mn-ea"/>
                          <a:cs typeface="+mn-ea"/>
                        </a:rPr>
                        <a:t>然后做定量和定性的研究分析</a:t>
                      </a:r>
                      <a:r>
                        <a:rPr lang="en-US" altLang="zh-CN" sz="1400">
                          <a:solidFill>
                            <a:srgbClr val="000000"/>
                          </a:solidFill>
                          <a:latin typeface="+mn-ea"/>
                          <a:cs typeface="+mn-ea"/>
                        </a:rPr>
                        <a:t>，</a:t>
                      </a:r>
                      <a:r>
                        <a:rPr lang="zh-CN" sz="1400">
                          <a:solidFill>
                            <a:srgbClr val="000000"/>
                          </a:solidFill>
                          <a:latin typeface="+mn-ea"/>
                          <a:cs typeface="+mn-ea"/>
                        </a:rPr>
                        <a:t>归纳出调查结论</a:t>
                      </a:r>
                      <a:endParaRPr 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278130">
                <a:tc>
                  <a:txBody>
                    <a:bodyPr/>
                    <a:p>
                      <a:pPr marL="0" indent="0" algn="ctr">
                        <a:spcBef>
                          <a:spcPct val="0"/>
                        </a:spcBef>
                        <a:spcAft>
                          <a:spcPct val="0"/>
                        </a:spcAft>
                      </a:pPr>
                      <a:r>
                        <a:rPr lang="zh-CN" sz="1400">
                          <a:solidFill>
                            <a:srgbClr val="000000"/>
                          </a:solidFill>
                          <a:latin typeface="+mn-ea"/>
                        </a:rPr>
                        <a:t>媒体调查法</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marL="0" indent="0">
                        <a:spcBef>
                          <a:spcPct val="0"/>
                        </a:spcBef>
                        <a:spcAft>
                          <a:spcPct val="0"/>
                        </a:spcAft>
                      </a:pPr>
                      <a:r>
                        <a:rPr lang="zh-CN" sz="1400">
                          <a:solidFill>
                            <a:srgbClr val="000000"/>
                          </a:solidFill>
                          <a:latin typeface="+mn-ea"/>
                        </a:rPr>
                        <a:t>用电话、社交软件等进行调查</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5" name="文本框 4"/>
          <p:cNvSpPr txBox="1"/>
          <p:nvPr/>
        </p:nvSpPr>
        <p:spPr>
          <a:xfrm>
            <a:off x="1087120" y="1260475"/>
            <a:ext cx="9510395" cy="506730"/>
          </a:xfrm>
          <a:prstGeom prst="rect">
            <a:avLst/>
          </a:prstGeom>
          <a:noFill/>
        </p:spPr>
        <p:txBody>
          <a:bodyPr wrap="square" rtlCol="0">
            <a:spAutoFit/>
          </a:bodyPr>
          <a:p>
            <a:pPr indent="0" fontAlgn="auto">
              <a:lnSpc>
                <a:spcPct val="150000"/>
              </a:lnSpc>
            </a:pPr>
            <a:r>
              <a:rPr lang="zh-CN" altLang="en-US">
                <a:latin typeface="+mn-ea"/>
                <a:cs typeface="+mn-ea"/>
              </a:rPr>
              <a:t>采用问卷调查法时需要注意问卷的设计</a:t>
            </a:r>
            <a:r>
              <a:rPr lang="en-US" altLang="zh-CN">
                <a:latin typeface="+mn-ea"/>
                <a:cs typeface="+mn-ea"/>
              </a:rPr>
              <a:t>，</a:t>
            </a:r>
            <a:r>
              <a:rPr lang="zh-CN" altLang="en-US">
                <a:latin typeface="+mn-ea"/>
                <a:cs typeface="+mn-ea"/>
              </a:rPr>
              <a:t>包括问题的设置、答案的设置等。</a:t>
            </a:r>
            <a:endParaRPr lang="zh-CN" altLang="en-US">
              <a:latin typeface="+mn-ea"/>
              <a:cs typeface="+mn-ea"/>
            </a:endParaRPr>
          </a:p>
        </p:txBody>
      </p:sp>
      <p:graphicFrame>
        <p:nvGraphicFramePr>
          <p:cNvPr id="4" name="表格 3"/>
          <p:cNvGraphicFramePr/>
          <p:nvPr>
            <p:custDataLst>
              <p:tags r:id="rId2"/>
            </p:custDataLst>
          </p:nvPr>
        </p:nvGraphicFramePr>
        <p:xfrm>
          <a:off x="1087120" y="1996440"/>
          <a:ext cx="10186035" cy="3667760"/>
        </p:xfrm>
        <a:graphic>
          <a:graphicData uri="http://schemas.openxmlformats.org/drawingml/2006/table">
            <a:tbl>
              <a:tblPr/>
              <a:tblGrid>
                <a:gridCol w="1397000"/>
                <a:gridCol w="8789035"/>
              </a:tblGrid>
              <a:tr h="363855">
                <a:tc>
                  <a:txBody>
                    <a:bodyPr/>
                    <a:p>
                      <a:pPr indent="0" algn="ctr" fontAlgn="auto">
                        <a:lnSpc>
                          <a:spcPct val="150000"/>
                        </a:lnSpc>
                        <a:spcBef>
                          <a:spcPct val="0"/>
                        </a:spcBef>
                        <a:spcAft>
                          <a:spcPct val="0"/>
                        </a:spcAft>
                      </a:pPr>
                      <a:r>
                        <a:rPr lang="zh-CN" sz="1400">
                          <a:solidFill>
                            <a:srgbClr val="000000"/>
                          </a:solidFill>
                          <a:latin typeface="+mn-ea"/>
                        </a:rPr>
                        <a:t>问卷前言</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fontAlgn="auto">
                        <a:lnSpc>
                          <a:spcPct val="150000"/>
                        </a:lnSpc>
                        <a:spcBef>
                          <a:spcPct val="0"/>
                        </a:spcBef>
                        <a:spcAft>
                          <a:spcPct val="0"/>
                        </a:spcAft>
                      </a:pPr>
                      <a:r>
                        <a:rPr lang="zh-CN" sz="1400">
                          <a:solidFill>
                            <a:srgbClr val="000000"/>
                          </a:solidFill>
                          <a:latin typeface="+mn-ea"/>
                        </a:rPr>
                        <a:t>简要介绍调查者的身份、调查目的、调查的大致内容、作答方法和规则等</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r>
              <a:tr h="1344295">
                <a:tc>
                  <a:txBody>
                    <a:bodyPr/>
                    <a:p>
                      <a:pPr indent="0" algn="ctr" fontAlgn="auto">
                        <a:lnSpc>
                          <a:spcPct val="150000"/>
                        </a:lnSpc>
                        <a:spcBef>
                          <a:spcPct val="0"/>
                        </a:spcBef>
                        <a:spcAft>
                          <a:spcPct val="0"/>
                        </a:spcAft>
                      </a:pPr>
                      <a:r>
                        <a:rPr lang="zh-CN" sz="1400">
                          <a:solidFill>
                            <a:srgbClr val="000000"/>
                          </a:solidFill>
                          <a:latin typeface="+mn-ea"/>
                        </a:rPr>
                        <a:t>问题设置</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这个问题是否有必要问</a:t>
                      </a:r>
                      <a:r>
                        <a:rPr lang="en-US" altLang="zh-CN" sz="1400">
                          <a:solidFill>
                            <a:srgbClr val="000000"/>
                          </a:solidFill>
                          <a:latin typeface="+mn-ea"/>
                          <a:cs typeface="+mn-ea"/>
                        </a:rPr>
                        <a:t>?</a:t>
                      </a:r>
                      <a:r>
                        <a:rPr lang="zh-CN" sz="1400">
                          <a:solidFill>
                            <a:srgbClr val="000000"/>
                          </a:solidFill>
                          <a:latin typeface="+mn-ea"/>
                          <a:cs typeface="+mn-ea"/>
                        </a:rPr>
                        <a:t>提问的目的是什么</a:t>
                      </a:r>
                      <a:r>
                        <a:rPr lang="en-US" altLang="zh-CN" sz="1400">
                          <a:solidFill>
                            <a:srgbClr val="000000"/>
                          </a:solidFill>
                          <a:latin typeface="+mn-ea"/>
                          <a:cs typeface="+mn-ea"/>
                        </a:rPr>
                        <a:t>?</a:t>
                      </a:r>
                      <a:endParaRPr lang="en-US" alt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提问是否考虑到主观因素</a:t>
                      </a:r>
                      <a:r>
                        <a:rPr lang="en-US" altLang="zh-CN" sz="1400">
                          <a:solidFill>
                            <a:srgbClr val="000000"/>
                          </a:solidFill>
                          <a:latin typeface="+mn-ea"/>
                          <a:cs typeface="+mn-ea"/>
                        </a:rPr>
                        <a:t>?</a:t>
                      </a:r>
                      <a:endParaRPr lang="en-US" alt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3.</a:t>
                      </a:r>
                      <a:r>
                        <a:rPr lang="zh-CN" sz="1400">
                          <a:solidFill>
                            <a:srgbClr val="000000"/>
                          </a:solidFill>
                          <a:latin typeface="+mn-ea"/>
                          <a:cs typeface="+mn-ea"/>
                        </a:rPr>
                        <a:t>问题表述是否明确</a:t>
                      </a:r>
                      <a:r>
                        <a:rPr lang="en-US" altLang="zh-CN" sz="1400">
                          <a:solidFill>
                            <a:srgbClr val="000000"/>
                          </a:solidFill>
                          <a:latin typeface="+mn-ea"/>
                          <a:cs typeface="+mn-ea"/>
                        </a:rPr>
                        <a:t>?</a:t>
                      </a:r>
                      <a:r>
                        <a:rPr lang="zh-CN" sz="1400">
                          <a:solidFill>
                            <a:srgbClr val="000000"/>
                          </a:solidFill>
                          <a:latin typeface="+mn-ea"/>
                          <a:cs typeface="+mn-ea"/>
                        </a:rPr>
                        <a:t>是否带有倾向性</a:t>
                      </a:r>
                      <a:r>
                        <a:rPr lang="en-US" altLang="zh-CN" sz="1400">
                          <a:solidFill>
                            <a:srgbClr val="000000"/>
                          </a:solidFill>
                          <a:latin typeface="+mn-ea"/>
                          <a:cs typeface="+mn-ea"/>
                        </a:rPr>
                        <a:t>?</a:t>
                      </a:r>
                      <a:endParaRPr lang="en-US" alt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4.</a:t>
                      </a:r>
                      <a:r>
                        <a:rPr lang="zh-CN" sz="1400">
                          <a:solidFill>
                            <a:srgbClr val="000000"/>
                          </a:solidFill>
                          <a:latin typeface="+mn-ea"/>
                          <a:cs typeface="+mn-ea"/>
                        </a:rPr>
                        <a:t>问题的数量是否适中</a:t>
                      </a:r>
                      <a:r>
                        <a:rPr lang="en-US" altLang="zh-CN" sz="1400">
                          <a:solidFill>
                            <a:srgbClr val="000000"/>
                          </a:solidFill>
                          <a:latin typeface="+mn-ea"/>
                          <a:cs typeface="+mn-ea"/>
                        </a:rPr>
                        <a:t>?</a:t>
                      </a:r>
                      <a:r>
                        <a:rPr lang="zh-CN" sz="1400">
                          <a:solidFill>
                            <a:srgbClr val="000000"/>
                          </a:solidFill>
                          <a:latin typeface="+mn-ea"/>
                          <a:cs typeface="+mn-ea"/>
                        </a:rPr>
                        <a:t>顺序是否合理</a:t>
                      </a:r>
                      <a:r>
                        <a:rPr lang="en-US" altLang="zh-CN" sz="1400">
                          <a:solidFill>
                            <a:srgbClr val="000000"/>
                          </a:solidFill>
                          <a:latin typeface="+mn-ea"/>
                          <a:cs typeface="+mn-ea"/>
                        </a:rPr>
                        <a:t>?</a:t>
                      </a:r>
                      <a:endParaRPr lang="en-US" alt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397635">
                <a:tc>
                  <a:txBody>
                    <a:bodyPr/>
                    <a:p>
                      <a:pPr indent="0" algn="ctr" fontAlgn="auto">
                        <a:lnSpc>
                          <a:spcPct val="150000"/>
                        </a:lnSpc>
                        <a:spcBef>
                          <a:spcPct val="0"/>
                        </a:spcBef>
                        <a:spcAft>
                          <a:spcPct val="0"/>
                        </a:spcAft>
                      </a:pPr>
                      <a:r>
                        <a:rPr lang="zh-CN" sz="1400">
                          <a:solidFill>
                            <a:srgbClr val="000000"/>
                          </a:solidFill>
                          <a:latin typeface="+mn-ea"/>
                        </a:rPr>
                        <a:t>答案设置</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答案与问题是否一致</a:t>
                      </a:r>
                      <a:r>
                        <a:rPr lang="en-US" altLang="zh-CN" sz="1400">
                          <a:solidFill>
                            <a:srgbClr val="000000"/>
                          </a:solidFill>
                          <a:latin typeface="+mn-ea"/>
                          <a:cs typeface="+mn-ea"/>
                        </a:rPr>
                        <a:t>?</a:t>
                      </a:r>
                      <a:endParaRPr lang="en-US" alt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供选择的答案是否穷尽</a:t>
                      </a:r>
                      <a:r>
                        <a:rPr lang="en-US" altLang="zh-CN" sz="1400">
                          <a:solidFill>
                            <a:srgbClr val="000000"/>
                          </a:solidFill>
                          <a:latin typeface="+mn-ea"/>
                          <a:cs typeface="+mn-ea"/>
                        </a:rPr>
                        <a:t>?</a:t>
                      </a:r>
                      <a:endParaRPr lang="en-US" alt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3.</a:t>
                      </a:r>
                      <a:r>
                        <a:rPr lang="zh-CN" sz="1400">
                          <a:solidFill>
                            <a:srgbClr val="000000"/>
                          </a:solidFill>
                          <a:latin typeface="+mn-ea"/>
                          <a:cs typeface="+mn-ea"/>
                        </a:rPr>
                        <a:t>各个选项之间是否有交叉</a:t>
                      </a:r>
                      <a:r>
                        <a:rPr lang="en-US" altLang="zh-CN" sz="1400">
                          <a:solidFill>
                            <a:srgbClr val="000000"/>
                          </a:solidFill>
                          <a:latin typeface="+mn-ea"/>
                          <a:cs typeface="+mn-ea"/>
                        </a:rPr>
                        <a:t>?</a:t>
                      </a:r>
                      <a:endParaRPr lang="en-US" alt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4.</a:t>
                      </a:r>
                      <a:r>
                        <a:rPr lang="zh-CN" sz="1400">
                          <a:solidFill>
                            <a:srgbClr val="000000"/>
                          </a:solidFill>
                          <a:latin typeface="+mn-ea"/>
                          <a:cs typeface="+mn-ea"/>
                        </a:rPr>
                        <a:t>开放性的题目是否太多</a:t>
                      </a:r>
                      <a:r>
                        <a:rPr lang="en-US" altLang="zh-CN" sz="1400">
                          <a:solidFill>
                            <a:srgbClr val="000000"/>
                          </a:solidFill>
                          <a:latin typeface="+mn-ea"/>
                          <a:cs typeface="+mn-ea"/>
                        </a:rPr>
                        <a:t>?</a:t>
                      </a:r>
                      <a:endParaRPr lang="en-US" alt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561975">
                <a:tc>
                  <a:txBody>
                    <a:bodyPr/>
                    <a:p>
                      <a:pPr indent="0" algn="ctr" fontAlgn="auto">
                        <a:lnSpc>
                          <a:spcPct val="150000"/>
                        </a:lnSpc>
                        <a:spcBef>
                          <a:spcPct val="0"/>
                        </a:spcBef>
                        <a:spcAft>
                          <a:spcPct val="0"/>
                        </a:spcAft>
                      </a:pPr>
                      <a:r>
                        <a:rPr lang="zh-CN" sz="1400">
                          <a:solidFill>
                            <a:srgbClr val="000000"/>
                          </a:solidFill>
                          <a:latin typeface="+mn-ea"/>
                        </a:rPr>
                        <a:t>题　型</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fontAlgn="auto">
                        <a:lnSpc>
                          <a:spcPct val="150000"/>
                        </a:lnSpc>
                        <a:spcBef>
                          <a:spcPct val="0"/>
                        </a:spcBef>
                        <a:spcAft>
                          <a:spcPct val="0"/>
                        </a:spcAft>
                      </a:pPr>
                      <a:r>
                        <a:rPr lang="zh-CN" sz="1400">
                          <a:solidFill>
                            <a:srgbClr val="000000"/>
                          </a:solidFill>
                          <a:latin typeface="+mn-ea"/>
                          <a:cs typeface="+mn-ea"/>
                        </a:rPr>
                        <a:t>单选题、多选题、排序题、比重题、填空题、开放题</a:t>
                      </a:r>
                      <a:r>
                        <a:rPr lang="en-US" altLang="zh-CN" sz="1400">
                          <a:solidFill>
                            <a:srgbClr val="000000"/>
                          </a:solidFill>
                          <a:latin typeface="+mn-ea"/>
                          <a:cs typeface="+mn-ea"/>
                        </a:rPr>
                        <a:t>……</a:t>
                      </a:r>
                      <a:endParaRPr lang="en-US" alt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5" name="文本框 4"/>
          <p:cNvSpPr txBox="1"/>
          <p:nvPr/>
        </p:nvSpPr>
        <p:spPr>
          <a:xfrm>
            <a:off x="974725" y="1344295"/>
            <a:ext cx="10242550" cy="4661535"/>
          </a:xfrm>
          <a:prstGeom prst="rect">
            <a:avLst/>
          </a:prstGeom>
          <a:noFill/>
        </p:spPr>
        <p:txBody>
          <a:bodyPr wrap="square" rtlCol="0">
            <a:spAutoFit/>
          </a:bodyPr>
          <a:p>
            <a:pPr indent="0" fontAlgn="auto">
              <a:lnSpc>
                <a:spcPct val="150000"/>
              </a:lnSpc>
            </a:pPr>
            <a:r>
              <a:rPr lang="zh-CN" altLang="en-US" b="1">
                <a:latin typeface="+mn-ea"/>
                <a:cs typeface="+mn-ea"/>
              </a:rPr>
              <a:t>任务二</a:t>
            </a:r>
            <a:r>
              <a:rPr lang="en-US" altLang="zh-CN" b="1">
                <a:latin typeface="+mn-ea"/>
                <a:cs typeface="+mn-ea"/>
              </a:rPr>
              <a:t>：</a:t>
            </a:r>
            <a:r>
              <a:rPr lang="zh-CN" altLang="en-US" b="1">
                <a:latin typeface="+mn-ea"/>
                <a:cs typeface="+mn-ea"/>
              </a:rPr>
              <a:t>撰写调查报告</a:t>
            </a:r>
            <a:endParaRPr lang="zh-CN" altLang="en-US" b="1">
              <a:latin typeface="+mn-ea"/>
              <a:cs typeface="+mn-ea"/>
            </a:endParaRPr>
          </a:p>
          <a:p>
            <a:pPr indent="0" fontAlgn="auto">
              <a:lnSpc>
                <a:spcPct val="150000"/>
              </a:lnSpc>
            </a:pPr>
            <a:r>
              <a:rPr lang="zh-CN" altLang="en-US">
                <a:latin typeface="+mn-ea"/>
                <a:cs typeface="+mn-ea"/>
              </a:rPr>
              <a:t>活动</a:t>
            </a:r>
            <a:r>
              <a:rPr lang="en-US" altLang="zh-CN">
                <a:latin typeface="+mn-ea"/>
                <a:cs typeface="+mn-ea"/>
              </a:rPr>
              <a:t>1：</a:t>
            </a:r>
            <a:r>
              <a:rPr lang="zh-CN" altLang="en-US">
                <a:latin typeface="+mn-ea"/>
                <a:cs typeface="+mn-ea"/>
              </a:rPr>
              <a:t>了解调查报告的分类</a:t>
            </a:r>
            <a:endParaRPr lang="zh-CN" altLang="en-US">
              <a:latin typeface="+mn-ea"/>
              <a:cs typeface="+mn-ea"/>
            </a:endParaRPr>
          </a:p>
          <a:p>
            <a:pPr indent="0" fontAlgn="auto">
              <a:lnSpc>
                <a:spcPct val="150000"/>
              </a:lnSpc>
            </a:pPr>
            <a:r>
              <a:rPr lang="zh-CN" altLang="en-US">
                <a:latin typeface="+mn-ea"/>
                <a:cs typeface="+mn-ea"/>
              </a:rPr>
              <a:t>按调查对象分为反映新生事物的调查报告、介绍典型经验的调查报告、关于历史进程的调查报告、揭露问题的调查报告。按涉及的范围层次</a:t>
            </a:r>
            <a:r>
              <a:rPr lang="en-US" altLang="zh-CN">
                <a:latin typeface="+mn-ea"/>
                <a:cs typeface="+mn-ea"/>
              </a:rPr>
              <a:t>，</a:t>
            </a:r>
            <a:r>
              <a:rPr lang="zh-CN" altLang="en-US">
                <a:latin typeface="+mn-ea"/>
                <a:cs typeface="+mn-ea"/>
              </a:rPr>
              <a:t>分为宏观问题的调查报告、中观问题的调查报告、微观问题的调查报告。按调查研究的侧重点</a:t>
            </a:r>
            <a:r>
              <a:rPr lang="en-US" altLang="zh-CN">
                <a:latin typeface="+mn-ea"/>
                <a:cs typeface="+mn-ea"/>
              </a:rPr>
              <a:t>，</a:t>
            </a:r>
            <a:r>
              <a:rPr lang="zh-CN" altLang="en-US">
                <a:latin typeface="+mn-ea"/>
                <a:cs typeface="+mn-ea"/>
              </a:rPr>
              <a:t>分为澄清事实型调查报告、思路启发型调查报告、可行对策型调查报告。</a:t>
            </a:r>
            <a:endParaRPr lang="zh-CN" altLang="en-US">
              <a:latin typeface="+mn-ea"/>
              <a:cs typeface="+mn-ea"/>
            </a:endParaRPr>
          </a:p>
          <a:p>
            <a:pPr indent="0" fontAlgn="auto">
              <a:lnSpc>
                <a:spcPct val="150000"/>
              </a:lnSpc>
            </a:pPr>
            <a:r>
              <a:rPr lang="zh-CN" altLang="en-US">
                <a:latin typeface="+mn-ea"/>
                <a:cs typeface="+mn-ea"/>
              </a:rPr>
              <a:t>活动</a:t>
            </a:r>
            <a:r>
              <a:rPr lang="en-US" altLang="zh-CN">
                <a:latin typeface="+mn-ea"/>
                <a:cs typeface="+mn-ea"/>
              </a:rPr>
              <a:t>2：</a:t>
            </a:r>
            <a:r>
              <a:rPr lang="zh-CN" altLang="en-US">
                <a:latin typeface="+mn-ea"/>
                <a:cs typeface="+mn-ea"/>
              </a:rPr>
              <a:t>调查报告写作指导</a:t>
            </a:r>
            <a:endParaRPr lang="zh-CN" altLang="en-US">
              <a:latin typeface="+mn-ea"/>
              <a:cs typeface="+mn-ea"/>
            </a:endParaRPr>
          </a:p>
          <a:p>
            <a:pPr indent="0" fontAlgn="auto">
              <a:lnSpc>
                <a:spcPct val="150000"/>
              </a:lnSpc>
            </a:pPr>
            <a:r>
              <a:rPr lang="en-US" altLang="zh-CN">
                <a:latin typeface="+mn-ea"/>
                <a:cs typeface="+mn-ea"/>
              </a:rPr>
              <a:t>1.</a:t>
            </a:r>
            <a:r>
              <a:rPr lang="zh-CN" altLang="en-US">
                <a:latin typeface="+mn-ea"/>
                <a:cs typeface="+mn-ea"/>
              </a:rPr>
              <a:t>调查报告的一般结构</a:t>
            </a:r>
            <a:endParaRPr lang="zh-CN" altLang="en-US">
              <a:latin typeface="+mn-ea"/>
              <a:cs typeface="+mn-ea"/>
            </a:endParaRPr>
          </a:p>
          <a:p>
            <a:pPr indent="0" fontAlgn="auto">
              <a:lnSpc>
                <a:spcPct val="150000"/>
              </a:lnSpc>
            </a:pPr>
            <a:r>
              <a:rPr lang="zh-CN" altLang="en-US">
                <a:latin typeface="+mn-ea"/>
                <a:cs typeface="+mn-ea"/>
              </a:rPr>
              <a:t>可参考课本第</a:t>
            </a:r>
            <a:r>
              <a:rPr lang="en-US" altLang="zh-CN">
                <a:latin typeface="+mn-ea"/>
                <a:cs typeface="+mn-ea"/>
              </a:rPr>
              <a:t>74</a:t>
            </a:r>
            <a:r>
              <a:rPr lang="zh-CN" altLang="en-US">
                <a:latin typeface="+mn-ea"/>
                <a:cs typeface="+mn-ea"/>
              </a:rPr>
              <a:t>页的《调查报告结构表》</a:t>
            </a:r>
            <a:r>
              <a:rPr lang="en-US" altLang="zh-CN">
                <a:latin typeface="+mn-ea"/>
                <a:cs typeface="+mn-ea"/>
              </a:rPr>
              <a:t>，</a:t>
            </a:r>
            <a:r>
              <a:rPr lang="zh-CN" altLang="en-US">
                <a:latin typeface="+mn-ea"/>
                <a:cs typeface="+mn-ea"/>
              </a:rPr>
              <a:t>按照标题、摘要、目录、调查背景与目标、调查步骤与方法、调查内容与分析、结论、建议、参考资料的结构撰写</a:t>
            </a:r>
            <a:r>
              <a:rPr lang="en-US" altLang="zh-CN">
                <a:latin typeface="+mn-ea"/>
                <a:cs typeface="+mn-ea"/>
              </a:rPr>
              <a:t>，</a:t>
            </a:r>
            <a:r>
              <a:rPr lang="zh-CN" altLang="en-US">
                <a:latin typeface="+mn-ea"/>
                <a:cs typeface="+mn-ea"/>
              </a:rPr>
              <a:t>也可精简为标题、正文</a:t>
            </a:r>
            <a:r>
              <a:rPr lang="en-US" altLang="zh-CN">
                <a:latin typeface="+mn-ea"/>
                <a:cs typeface="+mn-ea"/>
              </a:rPr>
              <a:t>(</a:t>
            </a:r>
            <a:r>
              <a:rPr lang="zh-CN" altLang="en-US">
                <a:latin typeface="+mn-ea"/>
                <a:cs typeface="+mn-ea"/>
              </a:rPr>
              <a:t>包括前言、主体、结尾</a:t>
            </a:r>
            <a:r>
              <a:rPr lang="en-US" altLang="zh-CN">
                <a:latin typeface="+mn-ea"/>
                <a:cs typeface="+mn-ea"/>
              </a:rPr>
              <a:t>)</a:t>
            </a:r>
            <a:r>
              <a:rPr lang="zh-CN" altLang="en-US">
                <a:latin typeface="+mn-ea"/>
                <a:cs typeface="+mn-ea"/>
              </a:rPr>
              <a:t>两个部分。</a:t>
            </a:r>
            <a:endParaRPr lang="zh-CN" altLang="en-US">
              <a:latin typeface="+mn-ea"/>
              <a:cs typeface="+mn-ea"/>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graphicFrame>
        <p:nvGraphicFramePr>
          <p:cNvPr id="3" name="表格 2"/>
          <p:cNvGraphicFramePr/>
          <p:nvPr>
            <p:custDataLst>
              <p:tags r:id="rId2"/>
            </p:custDataLst>
          </p:nvPr>
        </p:nvGraphicFramePr>
        <p:xfrm>
          <a:off x="1195705" y="1725930"/>
          <a:ext cx="9817100" cy="3406140"/>
        </p:xfrm>
        <a:graphic>
          <a:graphicData uri="http://schemas.openxmlformats.org/drawingml/2006/table">
            <a:tbl>
              <a:tblPr/>
              <a:tblGrid>
                <a:gridCol w="1346200"/>
                <a:gridCol w="8470900"/>
              </a:tblGrid>
              <a:tr h="511175">
                <a:tc>
                  <a:txBody>
                    <a:bodyPr/>
                    <a:p>
                      <a:pPr indent="0" algn="ctr" fontAlgn="auto">
                        <a:lnSpc>
                          <a:spcPct val="150000"/>
                        </a:lnSpc>
                        <a:spcBef>
                          <a:spcPct val="0"/>
                        </a:spcBef>
                        <a:spcAft>
                          <a:spcPct val="0"/>
                        </a:spcAft>
                      </a:pPr>
                      <a:r>
                        <a:rPr lang="zh-CN" sz="1400">
                          <a:solidFill>
                            <a:srgbClr val="000000"/>
                          </a:solidFill>
                          <a:latin typeface="+mn-ea"/>
                        </a:rPr>
                        <a:t>标题类型</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algn="ctr" fontAlgn="auto">
                        <a:lnSpc>
                          <a:spcPct val="150000"/>
                        </a:lnSpc>
                        <a:spcBef>
                          <a:spcPct val="0"/>
                        </a:spcBef>
                        <a:spcAft>
                          <a:spcPct val="0"/>
                        </a:spcAft>
                      </a:pPr>
                      <a:r>
                        <a:rPr lang="zh-CN" sz="1400">
                          <a:solidFill>
                            <a:srgbClr val="000000"/>
                          </a:solidFill>
                          <a:latin typeface="+mn-ea"/>
                        </a:rPr>
                        <a:t>说</a:t>
                      </a:r>
                      <a:r>
                        <a:rPr lang="zh-CN" sz="1400">
                          <a:solidFill>
                            <a:srgbClr val="000000"/>
                          </a:solidFill>
                          <a:latin typeface="+mn-ea"/>
                        </a:rPr>
                        <a:t>　明</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r>
              <a:tr h="1915795">
                <a:tc>
                  <a:txBody>
                    <a:bodyPr/>
                    <a:p>
                      <a:pPr indent="0" algn="ctr" fontAlgn="auto">
                        <a:lnSpc>
                          <a:spcPct val="150000"/>
                        </a:lnSpc>
                        <a:spcBef>
                          <a:spcPct val="0"/>
                        </a:spcBef>
                        <a:spcAft>
                          <a:spcPct val="0"/>
                        </a:spcAft>
                      </a:pPr>
                      <a:r>
                        <a:rPr lang="zh-CN" sz="1400">
                          <a:solidFill>
                            <a:srgbClr val="000000"/>
                          </a:solidFill>
                          <a:latin typeface="+mn-ea"/>
                        </a:rPr>
                        <a:t>单标题</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fontAlgn="auto">
                        <a:lnSpc>
                          <a:spcPct val="150000"/>
                        </a:lnSpc>
                        <a:spcBef>
                          <a:spcPct val="0"/>
                        </a:spcBef>
                        <a:spcAft>
                          <a:spcPct val="0"/>
                        </a:spcAft>
                      </a:pPr>
                      <a:r>
                        <a:rPr lang="zh-CN" sz="1400">
                          <a:solidFill>
                            <a:srgbClr val="000000"/>
                          </a:solidFill>
                          <a:latin typeface="+mn-ea"/>
                          <a:cs typeface="+mn-ea"/>
                        </a:rPr>
                        <a:t>常规标题</a:t>
                      </a:r>
                      <a:r>
                        <a:rPr lang="en-US" altLang="zh-CN" sz="1400">
                          <a:solidFill>
                            <a:srgbClr val="000000"/>
                          </a:solidFill>
                          <a:latin typeface="+mn-ea"/>
                          <a:cs typeface="+mn-ea"/>
                        </a:rPr>
                        <a:t>：</a:t>
                      </a:r>
                      <a:r>
                        <a:rPr lang="zh-CN" sz="1400">
                          <a:solidFill>
                            <a:srgbClr val="000000"/>
                          </a:solidFill>
                          <a:latin typeface="+mn-ea"/>
                          <a:cs typeface="+mn-ea"/>
                        </a:rPr>
                        <a:t>按照</a:t>
                      </a:r>
                      <a:r>
                        <a:rPr lang="zh-CN" altLang="en-US" sz="1400">
                          <a:solidFill>
                            <a:srgbClr val="000000"/>
                          </a:solidFill>
                          <a:latin typeface="+mn-ea"/>
                          <a:cs typeface="+mn-ea"/>
                        </a:rPr>
                        <a:t>“</a:t>
                      </a:r>
                      <a:r>
                        <a:rPr lang="zh-CN" sz="1400">
                          <a:solidFill>
                            <a:srgbClr val="000000"/>
                          </a:solidFill>
                          <a:latin typeface="+mn-ea"/>
                          <a:cs typeface="+mn-ea"/>
                        </a:rPr>
                        <a:t>调查对象</a:t>
                      </a:r>
                      <a:r>
                        <a:rPr lang="en-US" altLang="zh-CN" sz="1400">
                          <a:solidFill>
                            <a:srgbClr val="000000"/>
                          </a:solidFill>
                          <a:latin typeface="+mn-ea"/>
                          <a:cs typeface="+mn-ea"/>
                        </a:rPr>
                        <a:t>+</a:t>
                      </a:r>
                      <a:r>
                        <a:rPr lang="zh-CN" sz="1400">
                          <a:solidFill>
                            <a:srgbClr val="000000"/>
                          </a:solidFill>
                          <a:latin typeface="+mn-ea"/>
                          <a:cs typeface="+mn-ea"/>
                        </a:rPr>
                        <a:t>调查课题</a:t>
                      </a:r>
                      <a:r>
                        <a:rPr lang="en-US" altLang="zh-CN" sz="1400">
                          <a:solidFill>
                            <a:srgbClr val="000000"/>
                          </a:solidFill>
                          <a:latin typeface="+mn-ea"/>
                          <a:cs typeface="+mn-ea"/>
                        </a:rPr>
                        <a:t>+</a:t>
                      </a:r>
                      <a:r>
                        <a:rPr lang="zh-CN" sz="1400">
                          <a:solidFill>
                            <a:srgbClr val="000000"/>
                          </a:solidFill>
                          <a:latin typeface="+mn-ea"/>
                          <a:cs typeface="+mn-ea"/>
                        </a:rPr>
                        <a:t>文体名称</a:t>
                      </a:r>
                      <a:r>
                        <a:rPr lang="zh-CN" altLang="en-US" sz="1400">
                          <a:solidFill>
                            <a:srgbClr val="000000"/>
                          </a:solidFill>
                          <a:latin typeface="+mn-ea"/>
                          <a:cs typeface="+mn-ea"/>
                        </a:rPr>
                        <a:t>”</a:t>
                      </a:r>
                      <a:r>
                        <a:rPr lang="zh-CN" sz="1400">
                          <a:solidFill>
                            <a:srgbClr val="000000"/>
                          </a:solidFill>
                          <a:latin typeface="+mn-ea"/>
                          <a:cs typeface="+mn-ea"/>
                        </a:rPr>
                        <a:t>的公式拟制标题</a:t>
                      </a:r>
                      <a:r>
                        <a:rPr lang="en-US" altLang="zh-CN" sz="1400">
                          <a:solidFill>
                            <a:srgbClr val="000000"/>
                          </a:solidFill>
                          <a:latin typeface="+mn-ea"/>
                          <a:cs typeface="+mn-ea"/>
                        </a:rPr>
                        <a:t>，</a:t>
                      </a:r>
                      <a:r>
                        <a:rPr lang="zh-CN" sz="1400">
                          <a:solidFill>
                            <a:srgbClr val="000000"/>
                          </a:solidFill>
                          <a:latin typeface="+mn-ea"/>
                          <a:cs typeface="+mn-ea"/>
                        </a:rPr>
                        <a:t>如《一个富裕居委会的财务调查》</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变式标题</a:t>
                      </a:r>
                      <a:r>
                        <a:rPr lang="en-US" altLang="zh-CN" sz="1400">
                          <a:solidFill>
                            <a:srgbClr val="000000"/>
                          </a:solidFill>
                          <a:latin typeface="+mn-ea"/>
                          <a:cs typeface="+mn-ea"/>
                        </a:rPr>
                        <a:t>：①</a:t>
                      </a:r>
                      <a:r>
                        <a:rPr lang="zh-CN" sz="1400">
                          <a:solidFill>
                            <a:srgbClr val="000000"/>
                          </a:solidFill>
                          <a:latin typeface="+mn-ea"/>
                          <a:cs typeface="+mn-ea"/>
                        </a:rPr>
                        <a:t>以问句形式呈现标题</a:t>
                      </a:r>
                      <a:r>
                        <a:rPr lang="en-US" altLang="zh-CN" sz="1400">
                          <a:solidFill>
                            <a:srgbClr val="000000"/>
                          </a:solidFill>
                          <a:latin typeface="+mn-ea"/>
                          <a:cs typeface="+mn-ea"/>
                        </a:rPr>
                        <a:t>，</a:t>
                      </a:r>
                      <a:r>
                        <a:rPr lang="zh-CN" sz="1400">
                          <a:solidFill>
                            <a:srgbClr val="000000"/>
                          </a:solidFill>
                          <a:latin typeface="+mn-ea"/>
                          <a:cs typeface="+mn-ea"/>
                        </a:rPr>
                        <a:t>如《儿童究竟需要什么读物</a:t>
                      </a:r>
                      <a:r>
                        <a:rPr lang="en-US" altLang="zh-CN" sz="1400">
                          <a:solidFill>
                            <a:srgbClr val="000000"/>
                          </a:solidFill>
                          <a:latin typeface="+mn-ea"/>
                          <a:cs typeface="+mn-ea"/>
                        </a:rPr>
                        <a:t>?</a:t>
                      </a:r>
                      <a:r>
                        <a:rPr lang="zh-CN" sz="1400">
                          <a:solidFill>
                            <a:srgbClr val="000000"/>
                          </a:solidFill>
                          <a:latin typeface="+mn-ea"/>
                          <a:cs typeface="+mn-ea"/>
                        </a:rPr>
                        <a:t>》。</a:t>
                      </a:r>
                      <a:r>
                        <a:rPr lang="en-US" altLang="zh-CN" sz="1400">
                          <a:solidFill>
                            <a:srgbClr val="000000"/>
                          </a:solidFill>
                          <a:latin typeface="+mn-ea"/>
                          <a:cs typeface="+mn-ea"/>
                        </a:rPr>
                        <a:t>②</a:t>
                      </a:r>
                      <a:r>
                        <a:rPr lang="zh-CN" sz="1400">
                          <a:solidFill>
                            <a:srgbClr val="000000"/>
                          </a:solidFill>
                          <a:latin typeface="+mn-ea"/>
                          <a:cs typeface="+mn-ea"/>
                        </a:rPr>
                        <a:t>以作者的观点作标题</a:t>
                      </a:r>
                      <a:r>
                        <a:rPr lang="en-US" altLang="zh-CN" sz="1400">
                          <a:solidFill>
                            <a:srgbClr val="000000"/>
                          </a:solidFill>
                          <a:latin typeface="+mn-ea"/>
                          <a:cs typeface="+mn-ea"/>
                        </a:rPr>
                        <a:t>，</a:t>
                      </a:r>
                      <a:r>
                        <a:rPr lang="zh-CN" sz="1400">
                          <a:solidFill>
                            <a:srgbClr val="000000"/>
                          </a:solidFill>
                          <a:latin typeface="+mn-ea"/>
                          <a:cs typeface="+mn-ea"/>
                        </a:rPr>
                        <a:t>如《莘莘打工者</a:t>
                      </a:r>
                      <a:r>
                        <a:rPr lang="en-US" altLang="zh-CN" sz="1400">
                          <a:solidFill>
                            <a:srgbClr val="000000"/>
                          </a:solidFill>
                          <a:latin typeface="+mn-ea"/>
                          <a:cs typeface="+mn-ea"/>
                        </a:rPr>
                        <a:t>，</a:t>
                      </a:r>
                      <a:r>
                        <a:rPr lang="zh-CN" sz="1400">
                          <a:solidFill>
                            <a:srgbClr val="000000"/>
                          </a:solidFill>
                          <a:latin typeface="+mn-ea"/>
                          <a:cs typeface="+mn-ea"/>
                        </a:rPr>
                        <a:t>维权何其难》。</a:t>
                      </a:r>
                      <a:r>
                        <a:rPr lang="en-US" altLang="zh-CN" sz="1400">
                          <a:solidFill>
                            <a:srgbClr val="000000"/>
                          </a:solidFill>
                          <a:latin typeface="+mn-ea"/>
                          <a:cs typeface="+mn-ea"/>
                        </a:rPr>
                        <a:t>③</a:t>
                      </a:r>
                      <a:r>
                        <a:rPr lang="zh-CN" sz="1400">
                          <a:solidFill>
                            <a:srgbClr val="000000"/>
                          </a:solidFill>
                          <a:latin typeface="+mn-ea"/>
                          <a:cs typeface="+mn-ea"/>
                        </a:rPr>
                        <a:t>直接叙述事实</a:t>
                      </a:r>
                      <a:r>
                        <a:rPr lang="en-US" altLang="zh-CN" sz="1400">
                          <a:solidFill>
                            <a:srgbClr val="000000"/>
                          </a:solidFill>
                          <a:latin typeface="+mn-ea"/>
                          <a:cs typeface="+mn-ea"/>
                        </a:rPr>
                        <a:t>，</a:t>
                      </a:r>
                      <a:r>
                        <a:rPr lang="zh-CN" sz="1400">
                          <a:solidFill>
                            <a:srgbClr val="000000"/>
                          </a:solidFill>
                          <a:latin typeface="+mn-ea"/>
                          <a:cs typeface="+mn-ea"/>
                        </a:rPr>
                        <a:t>如《三个孩子去蛇岛》。</a:t>
                      </a:r>
                      <a:r>
                        <a:rPr lang="en-US" altLang="zh-CN" sz="1400">
                          <a:solidFill>
                            <a:srgbClr val="000000"/>
                          </a:solidFill>
                          <a:latin typeface="+mn-ea"/>
                          <a:cs typeface="+mn-ea"/>
                        </a:rPr>
                        <a:t>④</a:t>
                      </a:r>
                      <a:r>
                        <a:rPr lang="zh-CN" sz="1400">
                          <a:solidFill>
                            <a:srgbClr val="000000"/>
                          </a:solidFill>
                          <a:latin typeface="+mn-ea"/>
                          <a:cs typeface="+mn-ea"/>
                        </a:rPr>
                        <a:t>用形象画面暗示报告内容</a:t>
                      </a:r>
                      <a:r>
                        <a:rPr lang="en-US" altLang="zh-CN" sz="1400">
                          <a:solidFill>
                            <a:srgbClr val="000000"/>
                          </a:solidFill>
                          <a:latin typeface="+mn-ea"/>
                          <a:cs typeface="+mn-ea"/>
                        </a:rPr>
                        <a:t>，</a:t>
                      </a:r>
                      <a:r>
                        <a:rPr lang="zh-CN" sz="1400">
                          <a:solidFill>
                            <a:srgbClr val="000000"/>
                          </a:solidFill>
                          <a:latin typeface="+mn-ea"/>
                          <a:cs typeface="+mn-ea"/>
                        </a:rPr>
                        <a:t>如《</a:t>
                      </a:r>
                      <a:r>
                        <a:rPr lang="zh-CN" altLang="en-US" sz="1400">
                          <a:solidFill>
                            <a:srgbClr val="000000"/>
                          </a:solidFill>
                          <a:latin typeface="+mn-ea"/>
                          <a:cs typeface="+mn-ea"/>
                        </a:rPr>
                        <a:t>“</a:t>
                      </a:r>
                      <a:r>
                        <a:rPr lang="zh-CN" sz="1400">
                          <a:solidFill>
                            <a:srgbClr val="000000"/>
                          </a:solidFill>
                          <a:latin typeface="+mn-ea"/>
                          <a:cs typeface="+mn-ea"/>
                        </a:rPr>
                        <a:t>航空母舰</a:t>
                      </a:r>
                      <a:r>
                        <a:rPr lang="zh-CN" altLang="en-US" sz="1400">
                          <a:solidFill>
                            <a:srgbClr val="000000"/>
                          </a:solidFill>
                          <a:latin typeface="+mn-ea"/>
                          <a:cs typeface="+mn-ea"/>
                        </a:rPr>
                        <a:t>”</a:t>
                      </a:r>
                      <a:r>
                        <a:rPr lang="zh-CN" sz="1400">
                          <a:solidFill>
                            <a:srgbClr val="000000"/>
                          </a:solidFill>
                          <a:latin typeface="+mn-ea"/>
                          <a:cs typeface="+mn-ea"/>
                        </a:rPr>
                        <a:t>逐浪经济海洋》</a:t>
                      </a:r>
                      <a:endParaRPr 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979170">
                <a:tc>
                  <a:txBody>
                    <a:bodyPr/>
                    <a:p>
                      <a:pPr indent="0" algn="ctr" fontAlgn="auto">
                        <a:lnSpc>
                          <a:spcPct val="150000"/>
                        </a:lnSpc>
                        <a:spcBef>
                          <a:spcPct val="0"/>
                        </a:spcBef>
                        <a:spcAft>
                          <a:spcPct val="0"/>
                        </a:spcAft>
                      </a:pPr>
                      <a:r>
                        <a:rPr lang="zh-CN" sz="1400">
                          <a:solidFill>
                            <a:srgbClr val="000000"/>
                          </a:solidFill>
                          <a:latin typeface="+mn-ea"/>
                        </a:rPr>
                        <a:t>双标题</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fontAlgn="auto">
                        <a:lnSpc>
                          <a:spcPct val="150000"/>
                        </a:lnSpc>
                        <a:spcBef>
                          <a:spcPct val="0"/>
                        </a:spcBef>
                        <a:spcAft>
                          <a:spcPct val="0"/>
                        </a:spcAft>
                      </a:pPr>
                      <a:r>
                        <a:rPr lang="zh-CN" sz="1400">
                          <a:solidFill>
                            <a:srgbClr val="000000"/>
                          </a:solidFill>
                          <a:latin typeface="+mn-ea"/>
                          <a:cs typeface="+mn-ea"/>
                        </a:rPr>
                        <a:t>双标题由正副标题组成</a:t>
                      </a:r>
                      <a:r>
                        <a:rPr lang="en-US" altLang="zh-CN" sz="1400">
                          <a:solidFill>
                            <a:srgbClr val="000000"/>
                          </a:solidFill>
                          <a:latin typeface="+mn-ea"/>
                          <a:cs typeface="+mn-ea"/>
                        </a:rPr>
                        <a:t>，</a:t>
                      </a:r>
                      <a:r>
                        <a:rPr lang="zh-CN" sz="1400">
                          <a:solidFill>
                            <a:srgbClr val="000000"/>
                          </a:solidFill>
                          <a:latin typeface="+mn-ea"/>
                          <a:cs typeface="+mn-ea"/>
                        </a:rPr>
                        <a:t>其中正标题一般采用变式标题写法</a:t>
                      </a:r>
                      <a:r>
                        <a:rPr lang="en-US" altLang="zh-CN" sz="1400">
                          <a:solidFill>
                            <a:srgbClr val="000000"/>
                          </a:solidFill>
                          <a:latin typeface="+mn-ea"/>
                          <a:cs typeface="+mn-ea"/>
                        </a:rPr>
                        <a:t>，</a:t>
                      </a:r>
                      <a:r>
                        <a:rPr lang="zh-CN" sz="1400">
                          <a:solidFill>
                            <a:srgbClr val="000000"/>
                          </a:solidFill>
                          <a:latin typeface="+mn-ea"/>
                          <a:cs typeface="+mn-ea"/>
                        </a:rPr>
                        <a:t>副标题则采用常规标题写法</a:t>
                      </a:r>
                      <a:r>
                        <a:rPr lang="en-US" altLang="zh-CN" sz="1400">
                          <a:solidFill>
                            <a:srgbClr val="000000"/>
                          </a:solidFill>
                          <a:latin typeface="+mn-ea"/>
                          <a:cs typeface="+mn-ea"/>
                        </a:rPr>
                        <a:t>，</a:t>
                      </a:r>
                      <a:r>
                        <a:rPr lang="zh-CN" sz="1400">
                          <a:solidFill>
                            <a:srgbClr val="000000"/>
                          </a:solidFill>
                          <a:latin typeface="+mn-ea"/>
                          <a:cs typeface="+mn-ea"/>
                        </a:rPr>
                        <a:t>如《明晰产权起风波</a:t>
                      </a:r>
                      <a:r>
                        <a:rPr lang="en-US" altLang="zh-CN" sz="1400">
                          <a:solidFill>
                            <a:srgbClr val="000000"/>
                          </a:solidFill>
                          <a:latin typeface="+mn-ea"/>
                          <a:cs typeface="+mn-ea"/>
                        </a:rPr>
                        <a:t>——</a:t>
                      </a:r>
                      <a:r>
                        <a:rPr lang="zh-CN" sz="1400">
                          <a:solidFill>
                            <a:srgbClr val="000000"/>
                          </a:solidFill>
                          <a:latin typeface="+mn-ea"/>
                          <a:cs typeface="+mn-ea"/>
                        </a:rPr>
                        <a:t>对太原市一集体企业被强行接管的调查》</a:t>
                      </a:r>
                      <a:endParaRPr 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5" name="文本框 4"/>
          <p:cNvSpPr txBox="1"/>
          <p:nvPr/>
        </p:nvSpPr>
        <p:spPr>
          <a:xfrm>
            <a:off x="974725" y="1044575"/>
            <a:ext cx="10242550" cy="506730"/>
          </a:xfrm>
          <a:prstGeom prst="rect">
            <a:avLst/>
          </a:prstGeom>
          <a:noFill/>
        </p:spPr>
        <p:txBody>
          <a:bodyPr wrap="square" rtlCol="0">
            <a:spAutoFit/>
          </a:bodyPr>
          <a:p>
            <a:pPr indent="0" fontAlgn="auto">
              <a:lnSpc>
                <a:spcPct val="150000"/>
              </a:lnSpc>
            </a:pPr>
            <a:r>
              <a:rPr lang="en-US" altLang="zh-CN">
                <a:latin typeface="+mn-ea"/>
                <a:cs typeface="+mn-ea"/>
              </a:rPr>
              <a:t>2.</a:t>
            </a:r>
            <a:r>
              <a:rPr lang="zh-CN" altLang="en-US">
                <a:latin typeface="+mn-ea"/>
                <a:cs typeface="+mn-ea"/>
              </a:rPr>
              <a:t>调查报告正文的写作</a:t>
            </a:r>
            <a:endParaRPr lang="zh-CN" altLang="en-US">
              <a:latin typeface="+mn-ea"/>
              <a:cs typeface="+mn-ea"/>
            </a:endParaRPr>
          </a:p>
        </p:txBody>
      </p:sp>
      <p:graphicFrame>
        <p:nvGraphicFramePr>
          <p:cNvPr id="3" name="表格 2"/>
          <p:cNvGraphicFramePr/>
          <p:nvPr>
            <p:custDataLst>
              <p:tags r:id="rId2"/>
            </p:custDataLst>
          </p:nvPr>
        </p:nvGraphicFramePr>
        <p:xfrm>
          <a:off x="817880" y="1551305"/>
          <a:ext cx="10716260" cy="4509770"/>
        </p:xfrm>
        <a:graphic>
          <a:graphicData uri="http://schemas.openxmlformats.org/drawingml/2006/table">
            <a:tbl>
              <a:tblPr/>
              <a:tblGrid>
                <a:gridCol w="983615"/>
                <a:gridCol w="9732645"/>
              </a:tblGrid>
              <a:tr h="261620">
                <a:tc>
                  <a:txBody>
                    <a:bodyPr/>
                    <a:p>
                      <a:pPr marL="0" indent="0" algn="ctr">
                        <a:spcBef>
                          <a:spcPct val="0"/>
                        </a:spcBef>
                        <a:spcAft>
                          <a:spcPct val="0"/>
                        </a:spcAft>
                      </a:pPr>
                      <a:r>
                        <a:rPr lang="zh-CN" sz="1400">
                          <a:solidFill>
                            <a:srgbClr val="000000"/>
                          </a:solidFill>
                          <a:latin typeface="+mn-ea"/>
                        </a:rPr>
                        <a:t>构　成</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marL="0" indent="0" algn="ctr">
                        <a:spcBef>
                          <a:spcPct val="0"/>
                        </a:spcBef>
                        <a:spcAft>
                          <a:spcPct val="0"/>
                        </a:spcAft>
                      </a:pPr>
                      <a:r>
                        <a:rPr lang="zh-CN" sz="1400">
                          <a:solidFill>
                            <a:srgbClr val="000000"/>
                          </a:solidFill>
                          <a:latin typeface="+mn-ea"/>
                        </a:rPr>
                        <a:t>内容写作</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r>
              <a:tr h="1481455">
                <a:tc>
                  <a:txBody>
                    <a:bodyPr/>
                    <a:p>
                      <a:pPr marL="0" indent="0" algn="ctr">
                        <a:spcBef>
                          <a:spcPct val="0"/>
                        </a:spcBef>
                        <a:spcAft>
                          <a:spcPct val="0"/>
                        </a:spcAft>
                      </a:pPr>
                      <a:r>
                        <a:rPr lang="zh-CN" sz="1400">
                          <a:solidFill>
                            <a:srgbClr val="000000"/>
                          </a:solidFill>
                          <a:latin typeface="+mn-ea"/>
                        </a:rPr>
                        <a:t>前　言</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内容涵盖</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①</a:t>
                      </a:r>
                      <a:r>
                        <a:rPr lang="zh-CN" sz="1400">
                          <a:solidFill>
                            <a:srgbClr val="000000"/>
                          </a:solidFill>
                          <a:latin typeface="+mn-ea"/>
                          <a:cs typeface="+mn-ea"/>
                        </a:rPr>
                        <a:t>调查的起因或目的</a:t>
                      </a:r>
                      <a:r>
                        <a:rPr lang="en-US" altLang="zh-CN" sz="1400">
                          <a:solidFill>
                            <a:srgbClr val="000000"/>
                          </a:solidFill>
                          <a:latin typeface="+mn-ea"/>
                          <a:cs typeface="+mn-ea"/>
                        </a:rPr>
                        <a:t>；②</a:t>
                      </a:r>
                      <a:r>
                        <a:rPr lang="zh-CN" sz="1400">
                          <a:solidFill>
                            <a:srgbClr val="000000"/>
                          </a:solidFill>
                          <a:latin typeface="+mn-ea"/>
                          <a:cs typeface="+mn-ea"/>
                        </a:rPr>
                        <a:t>调查的时间和地点</a:t>
                      </a:r>
                      <a:r>
                        <a:rPr lang="en-US" altLang="zh-CN" sz="1400">
                          <a:solidFill>
                            <a:srgbClr val="000000"/>
                          </a:solidFill>
                          <a:latin typeface="+mn-ea"/>
                          <a:cs typeface="+mn-ea"/>
                        </a:rPr>
                        <a:t>；③</a:t>
                      </a:r>
                      <a:r>
                        <a:rPr lang="zh-CN" sz="1400">
                          <a:solidFill>
                            <a:srgbClr val="000000"/>
                          </a:solidFill>
                          <a:latin typeface="+mn-ea"/>
                          <a:cs typeface="+mn-ea"/>
                        </a:rPr>
                        <a:t>调查的对象或范围</a:t>
                      </a:r>
                      <a:r>
                        <a:rPr lang="en-US" altLang="zh-CN" sz="1400">
                          <a:solidFill>
                            <a:srgbClr val="000000"/>
                          </a:solidFill>
                          <a:latin typeface="+mn-ea"/>
                          <a:cs typeface="+mn-ea"/>
                        </a:rPr>
                        <a:t>；④</a:t>
                      </a:r>
                      <a:r>
                        <a:rPr lang="zh-CN" sz="1400">
                          <a:solidFill>
                            <a:srgbClr val="000000"/>
                          </a:solidFill>
                          <a:latin typeface="+mn-ea"/>
                          <a:cs typeface="+mn-ea"/>
                        </a:rPr>
                        <a:t>调查的基本经过与方法</a:t>
                      </a:r>
                      <a:r>
                        <a:rPr lang="en-US" altLang="zh-CN" sz="1400">
                          <a:solidFill>
                            <a:srgbClr val="000000"/>
                          </a:solidFill>
                          <a:latin typeface="+mn-ea"/>
                          <a:cs typeface="+mn-ea"/>
                        </a:rPr>
                        <a:t>；⑤</a:t>
                      </a:r>
                      <a:r>
                        <a:rPr lang="zh-CN" sz="1400">
                          <a:solidFill>
                            <a:srgbClr val="000000"/>
                          </a:solidFill>
                          <a:latin typeface="+mn-ea"/>
                          <a:cs typeface="+mn-ea"/>
                        </a:rPr>
                        <a:t>调查的人员组成</a:t>
                      </a:r>
                      <a:r>
                        <a:rPr lang="en-US" altLang="zh-CN" sz="1400">
                          <a:solidFill>
                            <a:srgbClr val="000000"/>
                          </a:solidFill>
                          <a:latin typeface="+mn-ea"/>
                          <a:cs typeface="+mn-ea"/>
                        </a:rPr>
                        <a:t>；⑥</a:t>
                      </a:r>
                      <a:r>
                        <a:rPr lang="zh-CN" sz="1400">
                          <a:solidFill>
                            <a:srgbClr val="000000"/>
                          </a:solidFill>
                          <a:latin typeface="+mn-ea"/>
                          <a:cs typeface="+mn-ea"/>
                        </a:rPr>
                        <a:t>调查对象的历史背景</a:t>
                      </a:r>
                      <a:r>
                        <a:rPr lang="en-US" altLang="zh-CN" sz="1400">
                          <a:solidFill>
                            <a:srgbClr val="000000"/>
                          </a:solidFill>
                          <a:latin typeface="+mn-ea"/>
                          <a:cs typeface="+mn-ea"/>
                        </a:rPr>
                        <a:t>；⑦</a:t>
                      </a:r>
                      <a:r>
                        <a:rPr lang="zh-CN" sz="1400">
                          <a:solidFill>
                            <a:srgbClr val="000000"/>
                          </a:solidFill>
                          <a:latin typeface="+mn-ea"/>
                          <a:cs typeface="+mn-ea"/>
                        </a:rPr>
                        <a:t>调查对象的现实状况等</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写作方式</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①</a:t>
                      </a:r>
                      <a:r>
                        <a:rPr lang="zh-CN" sz="1400">
                          <a:solidFill>
                            <a:srgbClr val="000000"/>
                          </a:solidFill>
                          <a:latin typeface="+mn-ea"/>
                          <a:cs typeface="+mn-ea"/>
                        </a:rPr>
                        <a:t>提要式</a:t>
                      </a:r>
                      <a:r>
                        <a:rPr lang="en-US" altLang="zh-CN" sz="1400">
                          <a:solidFill>
                            <a:srgbClr val="000000"/>
                          </a:solidFill>
                          <a:latin typeface="+mn-ea"/>
                          <a:cs typeface="+mn-ea"/>
                        </a:rPr>
                        <a:t>：</a:t>
                      </a:r>
                      <a:r>
                        <a:rPr lang="zh-CN" sz="1400">
                          <a:solidFill>
                            <a:srgbClr val="000000"/>
                          </a:solidFill>
                          <a:latin typeface="+mn-ea"/>
                          <a:cs typeface="+mn-ea"/>
                        </a:rPr>
                        <a:t>把调查对象最主要的情况进行概括后写在开头。</a:t>
                      </a:r>
                      <a:r>
                        <a:rPr lang="en-US" altLang="zh-CN" sz="1400">
                          <a:solidFill>
                            <a:srgbClr val="000000"/>
                          </a:solidFill>
                          <a:latin typeface="+mn-ea"/>
                          <a:cs typeface="+mn-ea"/>
                        </a:rPr>
                        <a:t>②</a:t>
                      </a:r>
                      <a:r>
                        <a:rPr lang="zh-CN" sz="1400">
                          <a:solidFill>
                            <a:srgbClr val="000000"/>
                          </a:solidFill>
                          <a:latin typeface="+mn-ea"/>
                          <a:cs typeface="+mn-ea"/>
                        </a:rPr>
                        <a:t>交代式</a:t>
                      </a:r>
                      <a:r>
                        <a:rPr lang="en-US" altLang="zh-CN" sz="1400">
                          <a:solidFill>
                            <a:srgbClr val="000000"/>
                          </a:solidFill>
                          <a:latin typeface="+mn-ea"/>
                          <a:cs typeface="+mn-ea"/>
                        </a:rPr>
                        <a:t>：</a:t>
                      </a:r>
                      <a:r>
                        <a:rPr lang="zh-CN" sz="1400">
                          <a:solidFill>
                            <a:srgbClr val="000000"/>
                          </a:solidFill>
                          <a:latin typeface="+mn-ea"/>
                          <a:cs typeface="+mn-ea"/>
                        </a:rPr>
                        <a:t>在开头简单交代调查的目的、方法、时间、范围、背景等。</a:t>
                      </a:r>
                      <a:r>
                        <a:rPr lang="en-US" altLang="zh-CN" sz="1400">
                          <a:solidFill>
                            <a:srgbClr val="000000"/>
                          </a:solidFill>
                          <a:latin typeface="+mn-ea"/>
                          <a:cs typeface="+mn-ea"/>
                        </a:rPr>
                        <a:t>③</a:t>
                      </a:r>
                      <a:r>
                        <a:rPr lang="zh-CN" sz="1400">
                          <a:solidFill>
                            <a:srgbClr val="000000"/>
                          </a:solidFill>
                          <a:latin typeface="+mn-ea"/>
                          <a:cs typeface="+mn-ea"/>
                        </a:rPr>
                        <a:t>问题式</a:t>
                      </a:r>
                      <a:r>
                        <a:rPr lang="en-US" altLang="zh-CN" sz="1400">
                          <a:solidFill>
                            <a:srgbClr val="000000"/>
                          </a:solidFill>
                          <a:latin typeface="+mn-ea"/>
                          <a:cs typeface="+mn-ea"/>
                        </a:rPr>
                        <a:t>：</a:t>
                      </a:r>
                      <a:r>
                        <a:rPr lang="zh-CN" sz="1400">
                          <a:solidFill>
                            <a:srgbClr val="000000"/>
                          </a:solidFill>
                          <a:latin typeface="+mn-ea"/>
                          <a:cs typeface="+mn-ea"/>
                        </a:rPr>
                        <a:t>在开头提出问题</a:t>
                      </a:r>
                      <a:r>
                        <a:rPr lang="en-US" altLang="zh-CN" sz="1400">
                          <a:solidFill>
                            <a:srgbClr val="000000"/>
                          </a:solidFill>
                          <a:latin typeface="+mn-ea"/>
                          <a:cs typeface="+mn-ea"/>
                        </a:rPr>
                        <a:t>，</a:t>
                      </a:r>
                      <a:r>
                        <a:rPr lang="zh-CN" sz="1400">
                          <a:solidFill>
                            <a:srgbClr val="000000"/>
                          </a:solidFill>
                          <a:latin typeface="+mn-ea"/>
                          <a:cs typeface="+mn-ea"/>
                        </a:rPr>
                        <a:t>引起读者对调查课题的关注</a:t>
                      </a:r>
                      <a:endParaRPr 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364615">
                <a:tc>
                  <a:txBody>
                    <a:bodyPr/>
                    <a:p>
                      <a:pPr marL="0" indent="0" algn="ctr">
                        <a:spcBef>
                          <a:spcPct val="0"/>
                        </a:spcBef>
                        <a:spcAft>
                          <a:spcPct val="0"/>
                        </a:spcAft>
                      </a:pPr>
                      <a:r>
                        <a:rPr lang="zh-CN" sz="1400">
                          <a:solidFill>
                            <a:srgbClr val="000000"/>
                          </a:solidFill>
                          <a:latin typeface="+mn-ea"/>
                        </a:rPr>
                        <a:t>主　体</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fontAlgn="auto">
                        <a:lnSpc>
                          <a:spcPct val="150000"/>
                        </a:lnSpc>
                        <a:spcBef>
                          <a:spcPct val="0"/>
                        </a:spcBef>
                        <a:spcAft>
                          <a:spcPct val="0"/>
                        </a:spcAft>
                      </a:pPr>
                      <a:r>
                        <a:rPr lang="en-US" altLang="zh-CN" sz="1400">
                          <a:solidFill>
                            <a:srgbClr val="000000"/>
                          </a:solidFill>
                          <a:latin typeface="+mn-ea"/>
                          <a:cs typeface="+mn-ea"/>
                        </a:rPr>
                        <a:t>1.</a:t>
                      </a:r>
                      <a:r>
                        <a:rPr lang="zh-CN" sz="1400">
                          <a:solidFill>
                            <a:srgbClr val="000000"/>
                          </a:solidFill>
                          <a:latin typeface="+mn-ea"/>
                          <a:cs typeface="+mn-ea"/>
                        </a:rPr>
                        <a:t>内容涵盖</a:t>
                      </a:r>
                      <a:endParaRPr lang="zh-CN" sz="1400">
                        <a:solidFill>
                          <a:srgbClr val="000000"/>
                        </a:solidFill>
                        <a:latin typeface="+mn-ea"/>
                        <a:cs typeface="+mn-ea"/>
                      </a:endParaRPr>
                    </a:p>
                    <a:p>
                      <a:pPr indent="0" fontAlgn="auto">
                        <a:lnSpc>
                          <a:spcPct val="150000"/>
                        </a:lnSpc>
                        <a:spcBef>
                          <a:spcPct val="0"/>
                        </a:spcBef>
                        <a:spcAft>
                          <a:spcPct val="0"/>
                        </a:spcAft>
                      </a:pPr>
                      <a:r>
                        <a:rPr lang="zh-CN" sz="1400">
                          <a:solidFill>
                            <a:srgbClr val="000000"/>
                          </a:solidFill>
                          <a:latin typeface="+mn-ea"/>
                          <a:cs typeface="+mn-ea"/>
                        </a:rPr>
                        <a:t>详述调查研究的基本情况、做法、经验</a:t>
                      </a:r>
                      <a:r>
                        <a:rPr lang="en-US" altLang="zh-CN" sz="1400">
                          <a:solidFill>
                            <a:srgbClr val="000000"/>
                          </a:solidFill>
                          <a:latin typeface="+mn-ea"/>
                          <a:cs typeface="+mn-ea"/>
                        </a:rPr>
                        <a:t>，</a:t>
                      </a:r>
                      <a:r>
                        <a:rPr lang="zh-CN" sz="1400">
                          <a:solidFill>
                            <a:srgbClr val="000000"/>
                          </a:solidFill>
                          <a:latin typeface="+mn-ea"/>
                          <a:cs typeface="+mn-ea"/>
                        </a:rPr>
                        <a:t>以及分析从调查研究所得材料中得出的各种具体认识、观点和基本结论</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2.</a:t>
                      </a:r>
                      <a:r>
                        <a:rPr lang="zh-CN" sz="1400">
                          <a:solidFill>
                            <a:srgbClr val="000000"/>
                          </a:solidFill>
                          <a:latin typeface="+mn-ea"/>
                          <a:cs typeface="+mn-ea"/>
                        </a:rPr>
                        <a:t>写作方式</a:t>
                      </a:r>
                      <a:endParaRPr lang="zh-CN" sz="1400">
                        <a:solidFill>
                          <a:srgbClr val="000000"/>
                        </a:solidFill>
                        <a:latin typeface="+mn-ea"/>
                        <a:cs typeface="+mn-ea"/>
                      </a:endParaRPr>
                    </a:p>
                    <a:p>
                      <a:pPr indent="0" fontAlgn="auto">
                        <a:lnSpc>
                          <a:spcPct val="150000"/>
                        </a:lnSpc>
                        <a:spcBef>
                          <a:spcPct val="0"/>
                        </a:spcBef>
                        <a:spcAft>
                          <a:spcPct val="0"/>
                        </a:spcAft>
                      </a:pPr>
                      <a:r>
                        <a:rPr lang="en-US" altLang="zh-CN" sz="1400">
                          <a:solidFill>
                            <a:srgbClr val="000000"/>
                          </a:solidFill>
                          <a:latin typeface="+mn-ea"/>
                          <a:cs typeface="+mn-ea"/>
                        </a:rPr>
                        <a:t>①</a:t>
                      </a:r>
                      <a:r>
                        <a:rPr lang="zh-CN" sz="1400">
                          <a:solidFill>
                            <a:srgbClr val="000000"/>
                          </a:solidFill>
                          <a:latin typeface="+mn-ea"/>
                          <a:cs typeface="+mn-ea"/>
                        </a:rPr>
                        <a:t>用观点串联材料</a:t>
                      </a:r>
                      <a:r>
                        <a:rPr lang="en-US" altLang="zh-CN" sz="1400">
                          <a:solidFill>
                            <a:srgbClr val="000000"/>
                          </a:solidFill>
                          <a:latin typeface="+mn-ea"/>
                          <a:cs typeface="+mn-ea"/>
                        </a:rPr>
                        <a:t>：</a:t>
                      </a:r>
                      <a:r>
                        <a:rPr lang="zh-CN" sz="1400">
                          <a:solidFill>
                            <a:srgbClr val="000000"/>
                          </a:solidFill>
                          <a:latin typeface="+mn-ea"/>
                          <a:cs typeface="+mn-ea"/>
                        </a:rPr>
                        <a:t>由几个从不同方面表现基本观点的层次组成主体</a:t>
                      </a:r>
                      <a:r>
                        <a:rPr lang="en-US" altLang="zh-CN" sz="1400">
                          <a:solidFill>
                            <a:srgbClr val="000000"/>
                          </a:solidFill>
                          <a:latin typeface="+mn-ea"/>
                          <a:cs typeface="+mn-ea"/>
                        </a:rPr>
                        <a:t>，</a:t>
                      </a:r>
                      <a:r>
                        <a:rPr lang="zh-CN" sz="1400">
                          <a:solidFill>
                            <a:srgbClr val="000000"/>
                          </a:solidFill>
                          <a:latin typeface="+mn-ea"/>
                          <a:cs typeface="+mn-ea"/>
                        </a:rPr>
                        <a:t>以基本观点为中心线索将它们串联在一起。</a:t>
                      </a:r>
                      <a:r>
                        <a:rPr lang="en-US" altLang="zh-CN" sz="1400">
                          <a:solidFill>
                            <a:srgbClr val="000000"/>
                          </a:solidFill>
                          <a:latin typeface="+mn-ea"/>
                          <a:cs typeface="+mn-ea"/>
                        </a:rPr>
                        <a:t>②</a:t>
                      </a:r>
                      <a:r>
                        <a:rPr lang="zh-CN" sz="1400">
                          <a:solidFill>
                            <a:srgbClr val="000000"/>
                          </a:solidFill>
                          <a:latin typeface="+mn-ea"/>
                          <a:cs typeface="+mn-ea"/>
                        </a:rPr>
                        <a:t>以材料的性质归类分层</a:t>
                      </a:r>
                      <a:r>
                        <a:rPr lang="en-US" altLang="zh-CN" sz="1400">
                          <a:solidFill>
                            <a:srgbClr val="000000"/>
                          </a:solidFill>
                          <a:latin typeface="+mn-ea"/>
                          <a:cs typeface="+mn-ea"/>
                        </a:rPr>
                        <a:t>：</a:t>
                      </a:r>
                      <a:r>
                        <a:rPr lang="zh-CN" sz="1400">
                          <a:solidFill>
                            <a:srgbClr val="000000"/>
                          </a:solidFill>
                          <a:latin typeface="+mn-ea"/>
                          <a:cs typeface="+mn-ea"/>
                        </a:rPr>
                        <a:t>根据材料的不同性质</a:t>
                      </a:r>
                      <a:r>
                        <a:rPr lang="en-US" altLang="zh-CN" sz="1400">
                          <a:solidFill>
                            <a:srgbClr val="000000"/>
                          </a:solidFill>
                          <a:latin typeface="+mn-ea"/>
                          <a:cs typeface="+mn-ea"/>
                        </a:rPr>
                        <a:t>，</a:t>
                      </a:r>
                      <a:r>
                        <a:rPr lang="zh-CN" sz="1400">
                          <a:solidFill>
                            <a:srgbClr val="000000"/>
                          </a:solidFill>
                          <a:latin typeface="+mn-ea"/>
                          <a:cs typeface="+mn-ea"/>
                        </a:rPr>
                        <a:t>梳理成几种类型</a:t>
                      </a:r>
                      <a:r>
                        <a:rPr lang="en-US" altLang="zh-CN" sz="1400">
                          <a:solidFill>
                            <a:srgbClr val="000000"/>
                          </a:solidFill>
                          <a:latin typeface="+mn-ea"/>
                          <a:cs typeface="+mn-ea"/>
                        </a:rPr>
                        <a:t>，</a:t>
                      </a:r>
                      <a:r>
                        <a:rPr lang="zh-CN" sz="1400">
                          <a:solidFill>
                            <a:srgbClr val="000000"/>
                          </a:solidFill>
                          <a:latin typeface="+mn-ea"/>
                          <a:cs typeface="+mn-ea"/>
                        </a:rPr>
                        <a:t>每个类型的材料集中表达</a:t>
                      </a:r>
                      <a:r>
                        <a:rPr lang="en-US" altLang="zh-CN" sz="1400">
                          <a:solidFill>
                            <a:srgbClr val="000000"/>
                          </a:solidFill>
                          <a:latin typeface="+mn-ea"/>
                          <a:cs typeface="+mn-ea"/>
                        </a:rPr>
                        <a:t>，</a:t>
                      </a:r>
                      <a:r>
                        <a:rPr lang="zh-CN" sz="1400">
                          <a:solidFill>
                            <a:srgbClr val="000000"/>
                          </a:solidFill>
                          <a:latin typeface="+mn-ea"/>
                          <a:cs typeface="+mn-ea"/>
                        </a:rPr>
                        <a:t>形成一个层次。</a:t>
                      </a:r>
                      <a:r>
                        <a:rPr lang="en-US" altLang="zh-CN" sz="1400">
                          <a:solidFill>
                            <a:srgbClr val="000000"/>
                          </a:solidFill>
                          <a:latin typeface="+mn-ea"/>
                          <a:cs typeface="+mn-ea"/>
                        </a:rPr>
                        <a:t>③</a:t>
                      </a:r>
                      <a:r>
                        <a:rPr lang="zh-CN" sz="1400">
                          <a:solidFill>
                            <a:srgbClr val="000000"/>
                          </a:solidFill>
                          <a:latin typeface="+mn-ea"/>
                          <a:cs typeface="+mn-ea"/>
                        </a:rPr>
                        <a:t>以调查过程的不同阶段自然形成层次</a:t>
                      </a:r>
                      <a:r>
                        <a:rPr lang="en-US" altLang="zh-CN" sz="1400">
                          <a:solidFill>
                            <a:srgbClr val="000000"/>
                          </a:solidFill>
                          <a:latin typeface="+mn-ea"/>
                          <a:cs typeface="+mn-ea"/>
                        </a:rPr>
                        <a:t>：</a:t>
                      </a:r>
                      <a:r>
                        <a:rPr lang="zh-CN" sz="1400">
                          <a:solidFill>
                            <a:srgbClr val="000000"/>
                          </a:solidFill>
                          <a:latin typeface="+mn-ea"/>
                          <a:cs typeface="+mn-ea"/>
                        </a:rPr>
                        <a:t>适用于事件单一、过程性强的调查报告</a:t>
                      </a:r>
                      <a:r>
                        <a:rPr lang="en-US" altLang="zh-CN" sz="1400">
                          <a:solidFill>
                            <a:srgbClr val="000000"/>
                          </a:solidFill>
                          <a:latin typeface="+mn-ea"/>
                          <a:cs typeface="+mn-ea"/>
                        </a:rPr>
                        <a:t>，</a:t>
                      </a:r>
                      <a:r>
                        <a:rPr lang="zh-CN" sz="1400">
                          <a:solidFill>
                            <a:srgbClr val="000000"/>
                          </a:solidFill>
                          <a:latin typeface="+mn-ea"/>
                          <a:cs typeface="+mn-ea"/>
                        </a:rPr>
                        <a:t>以时间为线索谋篇布局</a:t>
                      </a:r>
                      <a:endParaRPr lang="zh-CN" sz="1400">
                        <a:solidFill>
                          <a:srgbClr val="000000"/>
                        </a:solidFill>
                        <a:latin typeface="+mn-ea"/>
                        <a:cs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130175">
                <a:tc>
                  <a:txBody>
                    <a:bodyPr/>
                    <a:p>
                      <a:pPr marL="0" indent="0" algn="ctr">
                        <a:spcBef>
                          <a:spcPct val="0"/>
                        </a:spcBef>
                        <a:spcAft>
                          <a:spcPct val="0"/>
                        </a:spcAft>
                      </a:pPr>
                      <a:r>
                        <a:rPr lang="zh-CN" sz="1400">
                          <a:solidFill>
                            <a:srgbClr val="000000"/>
                          </a:solidFill>
                          <a:latin typeface="+mn-ea"/>
                        </a:rPr>
                        <a:t>结　尾</a:t>
                      </a:r>
                      <a:endParaRPr lang="zh-CN" sz="1400">
                        <a:solidFill>
                          <a:srgbClr val="000000"/>
                        </a:solidFill>
                        <a:latin typeface="+mn-ea"/>
                      </a:endParaRPr>
                    </a:p>
                  </a:txBody>
                  <a:tcPr marL="14604" marR="14604"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chemeClr val="accent5">
                        <a:lumMod val="60000"/>
                        <a:lumOff val="40000"/>
                      </a:schemeClr>
                    </a:solidFill>
                  </a:tcPr>
                </a:tc>
                <a:tc>
                  <a:txBody>
                    <a:bodyPr/>
                    <a:p>
                      <a:pPr indent="0" fontAlgn="auto">
                        <a:lnSpc>
                          <a:spcPct val="150000"/>
                        </a:lnSpc>
                        <a:spcBef>
                          <a:spcPct val="0"/>
                        </a:spcBef>
                        <a:spcAft>
                          <a:spcPct val="0"/>
                        </a:spcAft>
                      </a:pPr>
                      <a:r>
                        <a:rPr lang="zh-CN" sz="1400">
                          <a:solidFill>
                            <a:srgbClr val="000000"/>
                          </a:solidFill>
                          <a:latin typeface="+mn-ea"/>
                        </a:rPr>
                        <a:t>或概括全文</a:t>
                      </a:r>
                      <a:r>
                        <a:rPr lang="en-US" altLang="zh-CN" sz="1400">
                          <a:solidFill>
                            <a:srgbClr val="000000"/>
                          </a:solidFill>
                          <a:latin typeface="+mn-ea"/>
                        </a:rPr>
                        <a:t>，</a:t>
                      </a:r>
                      <a:r>
                        <a:rPr lang="zh-CN" sz="1400">
                          <a:solidFill>
                            <a:srgbClr val="000000"/>
                          </a:solidFill>
                          <a:latin typeface="+mn-ea"/>
                        </a:rPr>
                        <a:t>明确主旨</a:t>
                      </a:r>
                      <a:r>
                        <a:rPr lang="en-US" altLang="zh-CN" sz="1400">
                          <a:solidFill>
                            <a:srgbClr val="000000"/>
                          </a:solidFill>
                          <a:latin typeface="+mn-ea"/>
                        </a:rPr>
                        <a:t>；</a:t>
                      </a:r>
                      <a:r>
                        <a:rPr lang="zh-CN" sz="1400">
                          <a:solidFill>
                            <a:srgbClr val="000000"/>
                          </a:solidFill>
                          <a:latin typeface="+mn-ea"/>
                        </a:rPr>
                        <a:t>或提出问题</a:t>
                      </a:r>
                      <a:r>
                        <a:rPr lang="en-US" altLang="zh-CN" sz="1400">
                          <a:solidFill>
                            <a:srgbClr val="000000"/>
                          </a:solidFill>
                          <a:latin typeface="+mn-ea"/>
                        </a:rPr>
                        <a:t>，</a:t>
                      </a:r>
                      <a:r>
                        <a:rPr lang="zh-CN" sz="1400">
                          <a:solidFill>
                            <a:srgbClr val="000000"/>
                          </a:solidFill>
                          <a:latin typeface="+mn-ea"/>
                        </a:rPr>
                        <a:t>启发思考</a:t>
                      </a:r>
                      <a:r>
                        <a:rPr lang="en-US" altLang="zh-CN" sz="1400">
                          <a:solidFill>
                            <a:srgbClr val="000000"/>
                          </a:solidFill>
                          <a:latin typeface="+mn-ea"/>
                        </a:rPr>
                        <a:t>；</a:t>
                      </a:r>
                      <a:r>
                        <a:rPr lang="zh-CN" sz="1400">
                          <a:solidFill>
                            <a:srgbClr val="000000"/>
                          </a:solidFill>
                          <a:latin typeface="+mn-ea"/>
                        </a:rPr>
                        <a:t>或针对问题</a:t>
                      </a:r>
                      <a:r>
                        <a:rPr lang="en-US" altLang="zh-CN" sz="1400">
                          <a:solidFill>
                            <a:srgbClr val="000000"/>
                          </a:solidFill>
                          <a:latin typeface="+mn-ea"/>
                        </a:rPr>
                        <a:t>，</a:t>
                      </a:r>
                      <a:r>
                        <a:rPr lang="zh-CN" sz="1400">
                          <a:solidFill>
                            <a:srgbClr val="000000"/>
                          </a:solidFill>
                          <a:latin typeface="+mn-ea"/>
                        </a:rPr>
                        <a:t>给出建议等</a:t>
                      </a:r>
                      <a:endParaRPr lang="zh-CN" sz="1400">
                        <a:solidFill>
                          <a:srgbClr val="000000"/>
                        </a:solidFill>
                        <a:latin typeface="+mn-ea"/>
                      </a:endParaRPr>
                    </a:p>
                  </a:txBody>
                  <a:tcPr marL="26670" marR="26670" marT="14604" marB="14604"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5" name="文本框 4"/>
          <p:cNvSpPr txBox="1"/>
          <p:nvPr/>
        </p:nvSpPr>
        <p:spPr>
          <a:xfrm>
            <a:off x="974725" y="1414780"/>
            <a:ext cx="10242550" cy="3830955"/>
          </a:xfrm>
          <a:prstGeom prst="rect">
            <a:avLst/>
          </a:prstGeom>
          <a:noFill/>
        </p:spPr>
        <p:txBody>
          <a:bodyPr wrap="square" rtlCol="0">
            <a:spAutoFit/>
          </a:bodyPr>
          <a:p>
            <a:pPr indent="0" fontAlgn="auto">
              <a:lnSpc>
                <a:spcPct val="150000"/>
              </a:lnSpc>
            </a:pPr>
            <a:r>
              <a:rPr lang="zh-CN" altLang="en-US" b="1">
                <a:latin typeface="+mn-ea"/>
                <a:cs typeface="+mn-ea"/>
              </a:rPr>
              <a:t>任务三</a:t>
            </a:r>
            <a:r>
              <a:rPr lang="en-US" altLang="zh-CN" b="1">
                <a:latin typeface="+mn-ea"/>
                <a:cs typeface="+mn-ea"/>
              </a:rPr>
              <a:t>：</a:t>
            </a:r>
            <a:r>
              <a:rPr lang="zh-CN" altLang="en-US" b="1">
                <a:latin typeface="+mn-ea"/>
                <a:cs typeface="+mn-ea"/>
              </a:rPr>
              <a:t>了解调查流程</a:t>
            </a:r>
            <a:endParaRPr lang="zh-CN" altLang="en-US" b="1">
              <a:latin typeface="+mn-ea"/>
              <a:cs typeface="+mn-ea"/>
            </a:endParaRPr>
          </a:p>
          <a:p>
            <a:pPr indent="0" fontAlgn="auto">
              <a:lnSpc>
                <a:spcPct val="150000"/>
              </a:lnSpc>
            </a:pPr>
            <a:r>
              <a:rPr lang="zh-CN" altLang="en-US">
                <a:latin typeface="+mn-ea"/>
                <a:cs typeface="+mn-ea"/>
              </a:rPr>
              <a:t>活动</a:t>
            </a:r>
            <a:r>
              <a:rPr lang="en-US" altLang="zh-CN">
                <a:latin typeface="+mn-ea"/>
                <a:cs typeface="+mn-ea"/>
              </a:rPr>
              <a:t>1：</a:t>
            </a:r>
            <a:r>
              <a:rPr lang="zh-CN" altLang="en-US">
                <a:latin typeface="+mn-ea"/>
                <a:cs typeface="+mn-ea"/>
              </a:rPr>
              <a:t>列出调查流程</a:t>
            </a:r>
            <a:endParaRPr lang="zh-CN" altLang="en-US">
              <a:latin typeface="+mn-ea"/>
              <a:cs typeface="+mn-ea"/>
            </a:endParaRPr>
          </a:p>
          <a:p>
            <a:pPr indent="0" fontAlgn="auto">
              <a:lnSpc>
                <a:spcPct val="150000"/>
              </a:lnSpc>
            </a:pPr>
            <a:r>
              <a:rPr lang="en-US" altLang="zh-CN">
                <a:latin typeface="+mn-ea"/>
                <a:cs typeface="+mn-ea"/>
              </a:rPr>
              <a:t>1.</a:t>
            </a:r>
            <a:r>
              <a:rPr lang="zh-CN" altLang="en-US">
                <a:latin typeface="+mn-ea"/>
                <a:cs typeface="+mn-ea"/>
              </a:rPr>
              <a:t>确定调查目的</a:t>
            </a:r>
            <a:r>
              <a:rPr lang="en-US" altLang="zh-CN">
                <a:latin typeface="+mn-ea"/>
                <a:cs typeface="+mn-ea"/>
              </a:rPr>
              <a:t>：</a:t>
            </a:r>
            <a:r>
              <a:rPr lang="zh-CN" altLang="en-US">
                <a:latin typeface="+mn-ea"/>
                <a:cs typeface="+mn-ea"/>
              </a:rPr>
              <a:t>明确调查的目标和意义</a:t>
            </a:r>
            <a:r>
              <a:rPr lang="en-US" altLang="zh-CN">
                <a:latin typeface="+mn-ea"/>
                <a:cs typeface="+mn-ea"/>
              </a:rPr>
              <a:t>，</a:t>
            </a:r>
            <a:r>
              <a:rPr lang="zh-CN" altLang="en-US">
                <a:latin typeface="+mn-ea"/>
                <a:cs typeface="+mn-ea"/>
              </a:rPr>
              <a:t>例如了解家乡文化生活的现状、发现存在的问题、提出改进建议等。</a:t>
            </a:r>
            <a:endParaRPr lang="zh-CN" altLang="en-US">
              <a:latin typeface="+mn-ea"/>
              <a:cs typeface="+mn-ea"/>
            </a:endParaRPr>
          </a:p>
          <a:p>
            <a:pPr indent="0" fontAlgn="auto">
              <a:lnSpc>
                <a:spcPct val="150000"/>
              </a:lnSpc>
            </a:pPr>
            <a:r>
              <a:rPr lang="en-US" altLang="zh-CN">
                <a:latin typeface="+mn-ea"/>
                <a:cs typeface="+mn-ea"/>
              </a:rPr>
              <a:t>2.</a:t>
            </a:r>
            <a:r>
              <a:rPr lang="zh-CN" altLang="en-US">
                <a:latin typeface="+mn-ea"/>
                <a:cs typeface="+mn-ea"/>
              </a:rPr>
              <a:t>制定调查计划</a:t>
            </a:r>
            <a:r>
              <a:rPr lang="en-US" altLang="zh-CN">
                <a:latin typeface="+mn-ea"/>
                <a:cs typeface="+mn-ea"/>
              </a:rPr>
              <a:t>：</a:t>
            </a:r>
            <a:r>
              <a:rPr lang="zh-CN" altLang="en-US">
                <a:latin typeface="+mn-ea"/>
                <a:cs typeface="+mn-ea"/>
              </a:rPr>
              <a:t>确定调查的时间、地点、对象、方法等</a:t>
            </a:r>
            <a:r>
              <a:rPr lang="en-US" altLang="zh-CN">
                <a:latin typeface="+mn-ea"/>
                <a:cs typeface="+mn-ea"/>
              </a:rPr>
              <a:t>；</a:t>
            </a:r>
            <a:r>
              <a:rPr lang="zh-CN" altLang="en-US">
                <a:latin typeface="+mn-ea"/>
                <a:cs typeface="+mn-ea"/>
              </a:rPr>
              <a:t>设计调查问卷或访谈提纲。</a:t>
            </a:r>
            <a:endParaRPr lang="zh-CN" altLang="en-US">
              <a:latin typeface="+mn-ea"/>
              <a:cs typeface="+mn-ea"/>
            </a:endParaRPr>
          </a:p>
          <a:p>
            <a:pPr indent="0" fontAlgn="auto">
              <a:lnSpc>
                <a:spcPct val="150000"/>
              </a:lnSpc>
            </a:pPr>
            <a:r>
              <a:rPr lang="en-US" altLang="zh-CN">
                <a:latin typeface="+mn-ea"/>
                <a:cs typeface="+mn-ea"/>
              </a:rPr>
              <a:t>3.</a:t>
            </a:r>
            <a:r>
              <a:rPr lang="zh-CN" altLang="en-US">
                <a:latin typeface="+mn-ea"/>
                <a:cs typeface="+mn-ea"/>
              </a:rPr>
              <a:t>收集资料</a:t>
            </a:r>
            <a:r>
              <a:rPr lang="en-US" altLang="zh-CN">
                <a:latin typeface="+mn-ea"/>
                <a:cs typeface="+mn-ea"/>
              </a:rPr>
              <a:t>：</a:t>
            </a:r>
            <a:r>
              <a:rPr lang="zh-CN" altLang="en-US">
                <a:latin typeface="+mn-ea"/>
                <a:cs typeface="+mn-ea"/>
              </a:rPr>
              <a:t>通过问卷调查、访谈、观察等方式收集资料</a:t>
            </a:r>
            <a:r>
              <a:rPr lang="en-US" altLang="zh-CN">
                <a:latin typeface="+mn-ea"/>
                <a:cs typeface="+mn-ea"/>
              </a:rPr>
              <a:t>；</a:t>
            </a:r>
            <a:r>
              <a:rPr lang="zh-CN" altLang="en-US">
                <a:latin typeface="+mn-ea"/>
                <a:cs typeface="+mn-ea"/>
              </a:rPr>
              <a:t>查阅相关文献和统计数据。</a:t>
            </a:r>
            <a:endParaRPr lang="zh-CN" altLang="en-US">
              <a:latin typeface="+mn-ea"/>
              <a:cs typeface="+mn-ea"/>
            </a:endParaRPr>
          </a:p>
          <a:p>
            <a:pPr indent="0" fontAlgn="auto">
              <a:lnSpc>
                <a:spcPct val="150000"/>
              </a:lnSpc>
            </a:pPr>
            <a:r>
              <a:rPr lang="en-US" altLang="zh-CN">
                <a:latin typeface="+mn-ea"/>
                <a:cs typeface="+mn-ea"/>
              </a:rPr>
              <a:t>4.</a:t>
            </a:r>
            <a:r>
              <a:rPr lang="zh-CN" altLang="en-US">
                <a:latin typeface="+mn-ea"/>
                <a:cs typeface="+mn-ea"/>
              </a:rPr>
              <a:t>分析数据</a:t>
            </a:r>
            <a:r>
              <a:rPr lang="en-US" altLang="zh-CN">
                <a:latin typeface="+mn-ea"/>
                <a:cs typeface="+mn-ea"/>
              </a:rPr>
              <a:t>：</a:t>
            </a:r>
            <a:r>
              <a:rPr lang="zh-CN" altLang="en-US">
                <a:latin typeface="+mn-ea"/>
                <a:cs typeface="+mn-ea"/>
              </a:rPr>
              <a:t>对收集到的数据进行整理和分析</a:t>
            </a:r>
            <a:r>
              <a:rPr lang="en-US" altLang="zh-CN">
                <a:latin typeface="+mn-ea"/>
                <a:cs typeface="+mn-ea"/>
              </a:rPr>
              <a:t>，</a:t>
            </a:r>
            <a:r>
              <a:rPr lang="zh-CN" altLang="en-US">
                <a:latin typeface="+mn-ea"/>
                <a:cs typeface="+mn-ea"/>
              </a:rPr>
              <a:t>找出规律和问题。</a:t>
            </a:r>
            <a:endParaRPr lang="zh-CN" altLang="en-US">
              <a:latin typeface="+mn-ea"/>
              <a:cs typeface="+mn-ea"/>
            </a:endParaRPr>
          </a:p>
          <a:p>
            <a:pPr indent="0" fontAlgn="auto">
              <a:lnSpc>
                <a:spcPct val="150000"/>
              </a:lnSpc>
            </a:pPr>
            <a:r>
              <a:rPr lang="en-US" altLang="zh-CN">
                <a:latin typeface="+mn-ea"/>
                <a:cs typeface="+mn-ea"/>
              </a:rPr>
              <a:t>5.</a:t>
            </a:r>
            <a:r>
              <a:rPr lang="zh-CN" altLang="en-US">
                <a:latin typeface="+mn-ea"/>
                <a:cs typeface="+mn-ea"/>
              </a:rPr>
              <a:t>撰写调查报告</a:t>
            </a:r>
            <a:r>
              <a:rPr lang="en-US" altLang="zh-CN">
                <a:latin typeface="+mn-ea"/>
                <a:cs typeface="+mn-ea"/>
              </a:rPr>
              <a:t>：</a:t>
            </a:r>
            <a:r>
              <a:rPr lang="zh-CN" altLang="en-US">
                <a:latin typeface="+mn-ea"/>
                <a:cs typeface="+mn-ea"/>
              </a:rPr>
              <a:t>根据分析结果撰写调查报告</a:t>
            </a:r>
            <a:r>
              <a:rPr lang="en-US" altLang="zh-CN">
                <a:latin typeface="+mn-ea"/>
                <a:cs typeface="+mn-ea"/>
              </a:rPr>
              <a:t>，</a:t>
            </a:r>
            <a:r>
              <a:rPr lang="zh-CN" altLang="en-US">
                <a:latin typeface="+mn-ea"/>
                <a:cs typeface="+mn-ea"/>
              </a:rPr>
              <a:t>得出结论。</a:t>
            </a:r>
            <a:endParaRPr lang="zh-CN" altLang="en-US">
              <a:latin typeface="+mn-ea"/>
              <a:cs typeface="+mn-ea"/>
            </a:endParaRPr>
          </a:p>
          <a:p>
            <a:pPr indent="0" fontAlgn="auto">
              <a:lnSpc>
                <a:spcPct val="150000"/>
              </a:lnSpc>
            </a:pPr>
            <a:r>
              <a:rPr lang="en-US" altLang="zh-CN">
                <a:latin typeface="+mn-ea"/>
                <a:cs typeface="+mn-ea"/>
              </a:rPr>
              <a:t>6.</a:t>
            </a:r>
            <a:r>
              <a:rPr lang="zh-CN" altLang="en-US">
                <a:latin typeface="+mn-ea"/>
                <a:cs typeface="+mn-ea"/>
              </a:rPr>
              <a:t>反馈和改进</a:t>
            </a:r>
            <a:r>
              <a:rPr lang="en-US" altLang="zh-CN">
                <a:latin typeface="+mn-ea"/>
                <a:cs typeface="+mn-ea"/>
              </a:rPr>
              <a:t>：</a:t>
            </a:r>
            <a:r>
              <a:rPr lang="zh-CN" altLang="en-US">
                <a:latin typeface="+mn-ea"/>
                <a:cs typeface="+mn-ea"/>
              </a:rPr>
              <a:t>将调查结果反馈给相关部门或社区</a:t>
            </a:r>
            <a:r>
              <a:rPr lang="en-US" altLang="zh-CN">
                <a:latin typeface="+mn-ea"/>
                <a:cs typeface="+mn-ea"/>
              </a:rPr>
              <a:t>，</a:t>
            </a:r>
            <a:r>
              <a:rPr lang="zh-CN" altLang="en-US">
                <a:latin typeface="+mn-ea"/>
                <a:cs typeface="+mn-ea"/>
              </a:rPr>
              <a:t>提出改进建议。</a:t>
            </a:r>
            <a:endParaRPr lang="zh-CN" altLang="en-US">
              <a:latin typeface="+mn-ea"/>
              <a:cs typeface="+mn-ea"/>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5" name="文本框 4"/>
          <p:cNvSpPr txBox="1"/>
          <p:nvPr/>
        </p:nvSpPr>
        <p:spPr>
          <a:xfrm>
            <a:off x="974725" y="1344295"/>
            <a:ext cx="10242550" cy="506730"/>
          </a:xfrm>
          <a:prstGeom prst="rect">
            <a:avLst/>
          </a:prstGeom>
          <a:noFill/>
        </p:spPr>
        <p:txBody>
          <a:bodyPr wrap="square" rtlCol="0">
            <a:spAutoFit/>
          </a:bodyPr>
          <a:p>
            <a:pPr indent="0" fontAlgn="auto">
              <a:lnSpc>
                <a:spcPct val="150000"/>
              </a:lnSpc>
            </a:pPr>
            <a:r>
              <a:rPr lang="zh-CN" altLang="en-US">
                <a:latin typeface="+mn-ea"/>
                <a:cs typeface="+mn-ea"/>
              </a:rPr>
              <a:t>活动</a:t>
            </a:r>
            <a:r>
              <a:rPr lang="en-US" altLang="zh-CN">
                <a:latin typeface="+mn-ea"/>
                <a:cs typeface="+mn-ea"/>
              </a:rPr>
              <a:t>2：</a:t>
            </a:r>
            <a:r>
              <a:rPr lang="zh-CN" altLang="en-US">
                <a:latin typeface="+mn-ea"/>
                <a:cs typeface="+mn-ea"/>
              </a:rPr>
              <a:t>绘制调查流程图</a:t>
            </a:r>
            <a:endParaRPr lang="zh-CN" altLang="en-US">
              <a:latin typeface="+mn-ea"/>
              <a:cs typeface="+mn-ea"/>
            </a:endParaRPr>
          </a:p>
        </p:txBody>
      </p:sp>
      <p:pic>
        <p:nvPicPr>
          <p:cNvPr id="208" name="image196.jpeg"/>
          <p:cNvPicPr>
            <a:picLocks noChangeAspect="1"/>
          </p:cNvPicPr>
          <p:nvPr/>
        </p:nvPicPr>
        <p:blipFill>
          <a:blip r:embed="rId2"/>
          <a:stretch>
            <a:fillRect/>
          </a:stretch>
        </p:blipFill>
        <p:spPr>
          <a:xfrm>
            <a:off x="2829560" y="2800985"/>
            <a:ext cx="6532245" cy="2200910"/>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攻略指导</a:t>
            </a:r>
            <a:endParaRPr lang="zh-CN" altLang="en-US" sz="2000">
              <a:solidFill>
                <a:schemeClr val="bg1"/>
              </a:solidFill>
            </a:endParaRPr>
          </a:p>
        </p:txBody>
      </p:sp>
      <p:sp>
        <p:nvSpPr>
          <p:cNvPr id="3" name="文本框 2"/>
          <p:cNvSpPr txBox="1"/>
          <p:nvPr/>
        </p:nvSpPr>
        <p:spPr>
          <a:xfrm>
            <a:off x="1151255" y="1402715"/>
            <a:ext cx="9598660" cy="4107815"/>
          </a:xfrm>
          <a:prstGeom prst="rect">
            <a:avLst/>
          </a:prstGeom>
          <a:noFill/>
        </p:spPr>
        <p:txBody>
          <a:bodyPr wrap="square" rtlCol="0">
            <a:spAutoFit/>
          </a:bodyPr>
          <a:p>
            <a:pPr indent="0" fontAlgn="auto">
              <a:lnSpc>
                <a:spcPct val="150000"/>
              </a:lnSpc>
            </a:pPr>
            <a:r>
              <a:rPr lang="zh-CN" altLang="en-US" b="1">
                <a:latin typeface="+mn-ea"/>
                <a:cs typeface="+mn-ea"/>
                <a:sym typeface="+mn-ea"/>
              </a:rPr>
              <a:t>一、前期准备</a:t>
            </a:r>
            <a:endParaRPr lang="zh-CN" altLang="en-US" b="1">
              <a:latin typeface="+mn-ea"/>
              <a:cs typeface="+mn-ea"/>
              <a:sym typeface="+mn-ea"/>
            </a:endParaRPr>
          </a:p>
          <a:p>
            <a:pPr indent="0" fontAlgn="auto">
              <a:lnSpc>
                <a:spcPct val="150000"/>
              </a:lnSpc>
            </a:pPr>
            <a:r>
              <a:rPr lang="en-US" altLang="zh-CN">
                <a:latin typeface="+mn-ea"/>
                <a:cs typeface="+mn-ea"/>
                <a:sym typeface="+mn-ea"/>
              </a:rPr>
              <a:t>(</a:t>
            </a:r>
            <a:r>
              <a:rPr lang="zh-CN" altLang="en-US">
                <a:latin typeface="+mn-ea"/>
                <a:cs typeface="+mn-ea"/>
                <a:sym typeface="+mn-ea"/>
              </a:rPr>
              <a:t>一</a:t>
            </a:r>
            <a:r>
              <a:rPr lang="en-US" altLang="zh-CN">
                <a:latin typeface="+mn-ea"/>
                <a:cs typeface="+mn-ea"/>
                <a:sym typeface="+mn-ea"/>
              </a:rPr>
              <a:t>)</a:t>
            </a:r>
            <a:r>
              <a:rPr lang="zh-CN" altLang="en-US">
                <a:latin typeface="+mn-ea"/>
                <a:cs typeface="+mn-ea"/>
                <a:sym typeface="+mn-ea"/>
              </a:rPr>
              <a:t>组建调查小组</a:t>
            </a:r>
            <a:endParaRPr lang="zh-CN" altLang="en-US">
              <a:latin typeface="+mn-ea"/>
              <a:cs typeface="+mn-ea"/>
              <a:sym typeface="+mn-ea"/>
            </a:endParaRPr>
          </a:p>
          <a:p>
            <a:pPr indent="0" fontAlgn="auto">
              <a:lnSpc>
                <a:spcPct val="150000"/>
              </a:lnSpc>
            </a:pPr>
            <a:r>
              <a:rPr lang="zh-CN" altLang="en-US">
                <a:latin typeface="+mn-ea"/>
                <a:cs typeface="+mn-ea"/>
                <a:sym typeface="+mn-ea"/>
              </a:rPr>
              <a:t>依据班级实际情况</a:t>
            </a:r>
            <a:r>
              <a:rPr lang="en-US" altLang="zh-CN">
                <a:latin typeface="+mn-ea"/>
                <a:cs typeface="+mn-ea"/>
                <a:sym typeface="+mn-ea"/>
              </a:rPr>
              <a:t>，</a:t>
            </a:r>
            <a:r>
              <a:rPr lang="zh-CN" altLang="en-US">
                <a:latin typeface="+mn-ea"/>
                <a:cs typeface="+mn-ea"/>
                <a:sym typeface="+mn-ea"/>
              </a:rPr>
              <a:t>以多人为单位组建调查小组</a:t>
            </a:r>
            <a:r>
              <a:rPr lang="en-US" altLang="zh-CN">
                <a:latin typeface="+mn-ea"/>
                <a:cs typeface="+mn-ea"/>
                <a:sym typeface="+mn-ea"/>
              </a:rPr>
              <a:t>，</a:t>
            </a:r>
            <a:r>
              <a:rPr lang="zh-CN" altLang="en-US">
                <a:latin typeface="+mn-ea"/>
                <a:cs typeface="+mn-ea"/>
                <a:sym typeface="+mn-ea"/>
              </a:rPr>
              <a:t>推选出组长负责组织协调工作。组长要积极召集组员</a:t>
            </a:r>
            <a:r>
              <a:rPr lang="en-US" altLang="zh-CN">
                <a:latin typeface="+mn-ea"/>
                <a:cs typeface="+mn-ea"/>
                <a:sym typeface="+mn-ea"/>
              </a:rPr>
              <a:t>，</a:t>
            </a:r>
            <a:r>
              <a:rPr lang="zh-CN" altLang="en-US">
                <a:latin typeface="+mn-ea"/>
                <a:cs typeface="+mn-ea"/>
                <a:sym typeface="+mn-ea"/>
              </a:rPr>
              <a:t>确保团队成员间沟通顺畅。</a:t>
            </a:r>
            <a:endParaRPr lang="zh-CN" altLang="en-US">
              <a:latin typeface="+mn-ea"/>
              <a:cs typeface="+mn-ea"/>
              <a:sym typeface="+mn-ea"/>
            </a:endParaRPr>
          </a:p>
          <a:p>
            <a:pPr indent="0" fontAlgn="auto">
              <a:lnSpc>
                <a:spcPct val="150000"/>
              </a:lnSpc>
            </a:pPr>
            <a:r>
              <a:rPr lang="en-US" altLang="zh-CN">
                <a:latin typeface="+mn-ea"/>
                <a:cs typeface="+mn-ea"/>
                <a:sym typeface="+mn-ea"/>
              </a:rPr>
              <a:t>(</a:t>
            </a:r>
            <a:r>
              <a:rPr lang="zh-CN" altLang="en-US">
                <a:latin typeface="+mn-ea"/>
                <a:cs typeface="+mn-ea"/>
                <a:sym typeface="+mn-ea"/>
              </a:rPr>
              <a:t>二</a:t>
            </a:r>
            <a:r>
              <a:rPr lang="en-US" altLang="zh-CN">
                <a:latin typeface="+mn-ea"/>
                <a:cs typeface="+mn-ea"/>
                <a:sym typeface="+mn-ea"/>
              </a:rPr>
              <a:t>)</a:t>
            </a:r>
            <a:r>
              <a:rPr lang="zh-CN" altLang="en-US">
                <a:latin typeface="+mn-ea"/>
                <a:cs typeface="+mn-ea"/>
                <a:sym typeface="+mn-ea"/>
              </a:rPr>
              <a:t>确定调查主题</a:t>
            </a:r>
            <a:endParaRPr lang="zh-CN" altLang="en-US">
              <a:latin typeface="+mn-ea"/>
              <a:cs typeface="+mn-ea"/>
              <a:sym typeface="+mn-ea"/>
            </a:endParaRPr>
          </a:p>
          <a:p>
            <a:pPr indent="0" fontAlgn="auto">
              <a:lnSpc>
                <a:spcPct val="150000"/>
              </a:lnSpc>
            </a:pPr>
            <a:r>
              <a:rPr lang="zh-CN" altLang="en-US">
                <a:latin typeface="+mn-ea"/>
                <a:cs typeface="+mn-ea"/>
                <a:sym typeface="+mn-ea"/>
              </a:rPr>
              <a:t>头脑风暴挖掘兴趣点</a:t>
            </a:r>
            <a:r>
              <a:rPr lang="en-US" altLang="zh-CN">
                <a:latin typeface="+mn-ea"/>
                <a:cs typeface="+mn-ea"/>
                <a:sym typeface="+mn-ea"/>
              </a:rPr>
              <a:t>：</a:t>
            </a:r>
            <a:r>
              <a:rPr lang="zh-CN" altLang="en-US">
                <a:latin typeface="+mn-ea"/>
                <a:cs typeface="+mn-ea"/>
                <a:sym typeface="+mn-ea"/>
              </a:rPr>
              <a:t>思考家乡文化生活的多个方面</a:t>
            </a:r>
            <a:r>
              <a:rPr lang="en-US" altLang="zh-CN">
                <a:latin typeface="+mn-ea"/>
                <a:cs typeface="+mn-ea"/>
                <a:sym typeface="+mn-ea"/>
              </a:rPr>
              <a:t>，</a:t>
            </a:r>
            <a:r>
              <a:rPr lang="zh-CN" altLang="en-US">
                <a:latin typeface="+mn-ea"/>
                <a:cs typeface="+mn-ea"/>
                <a:sym typeface="+mn-ea"/>
              </a:rPr>
              <a:t>涵盖传统文化与现代文化、物质文化与精神文化、城市文化与乡村文化</a:t>
            </a:r>
            <a:r>
              <a:rPr lang="en-US" altLang="zh-CN">
                <a:latin typeface="+mn-ea"/>
                <a:cs typeface="+mn-ea"/>
                <a:sym typeface="+mn-ea"/>
              </a:rPr>
              <a:t>，</a:t>
            </a:r>
            <a:r>
              <a:rPr lang="zh-CN" altLang="en-US">
                <a:latin typeface="+mn-ea"/>
                <a:cs typeface="+mn-ea"/>
                <a:sym typeface="+mn-ea"/>
              </a:rPr>
              <a:t>以及文学、艺术、政治、经济、军事等领域</a:t>
            </a:r>
            <a:r>
              <a:rPr lang="en-US" altLang="zh-CN">
                <a:latin typeface="+mn-ea"/>
                <a:cs typeface="+mn-ea"/>
                <a:sym typeface="+mn-ea"/>
              </a:rPr>
              <a:t>，</a:t>
            </a:r>
            <a:r>
              <a:rPr lang="zh-CN" altLang="en-US">
                <a:latin typeface="+mn-ea"/>
                <a:cs typeface="+mn-ea"/>
                <a:sym typeface="+mn-ea"/>
              </a:rPr>
              <a:t>还有名胜古迹、风俗习惯、生活方式等。从自身感受出发</a:t>
            </a:r>
            <a:r>
              <a:rPr lang="en-US" altLang="zh-CN">
                <a:latin typeface="+mn-ea"/>
                <a:cs typeface="+mn-ea"/>
                <a:sym typeface="+mn-ea"/>
              </a:rPr>
              <a:t>，</a:t>
            </a:r>
            <a:r>
              <a:rPr lang="zh-CN" altLang="en-US">
                <a:latin typeface="+mn-ea"/>
                <a:cs typeface="+mn-ea"/>
                <a:sym typeface="+mn-ea"/>
              </a:rPr>
              <a:t>讨论并筛选出最感兴趣或最关心的文化现象。</a:t>
            </a:r>
            <a:endParaRPr lang="zh-CN" altLang="en-US">
              <a:latin typeface="+mn-ea"/>
              <a:cs typeface="+mn-ea"/>
              <a:sym typeface="+mn-ea"/>
            </a:endParaRPr>
          </a:p>
          <a:p>
            <a:pPr indent="0" fontAlgn="auto">
              <a:lnSpc>
                <a:spcPct val="150000"/>
              </a:lnSpc>
            </a:pPr>
            <a:r>
              <a:rPr lang="zh-CN" altLang="en-US">
                <a:latin typeface="+mn-ea"/>
                <a:cs typeface="+mn-ea"/>
                <a:sym typeface="+mn-ea"/>
              </a:rPr>
              <a:t>遵循原则细化主题</a:t>
            </a:r>
            <a:r>
              <a:rPr lang="en-US" altLang="zh-CN">
                <a:latin typeface="+mn-ea"/>
                <a:cs typeface="+mn-ea"/>
                <a:sym typeface="+mn-ea"/>
              </a:rPr>
              <a:t>：</a:t>
            </a:r>
            <a:r>
              <a:rPr lang="zh-CN" altLang="en-US">
                <a:latin typeface="+mn-ea"/>
                <a:cs typeface="+mn-ea"/>
                <a:sym typeface="+mn-ea"/>
              </a:rPr>
              <a:t>主题需在</a:t>
            </a:r>
            <a:r>
              <a:rPr lang="en-US" altLang="zh-CN">
                <a:latin typeface="+mn-ea"/>
                <a:cs typeface="+mn-ea"/>
                <a:sym typeface="+mn-ea"/>
              </a:rPr>
              <a:t>“</a:t>
            </a:r>
            <a:r>
              <a:rPr lang="zh-CN" altLang="en-US">
                <a:latin typeface="+mn-ea"/>
                <a:cs typeface="+mn-ea"/>
                <a:sym typeface="+mn-ea"/>
              </a:rPr>
              <a:t>家乡文化生活</a:t>
            </a:r>
            <a:r>
              <a:rPr lang="en-US" altLang="zh-CN">
                <a:latin typeface="+mn-ea"/>
                <a:cs typeface="+mn-ea"/>
                <a:sym typeface="+mn-ea"/>
              </a:rPr>
              <a:t>”</a:t>
            </a:r>
            <a:r>
              <a:rPr lang="zh-CN" altLang="en-US">
                <a:latin typeface="+mn-ea"/>
                <a:cs typeface="+mn-ea"/>
                <a:sym typeface="+mn-ea"/>
              </a:rPr>
              <a:t>范畴内</a:t>
            </a:r>
            <a:r>
              <a:rPr lang="en-US" altLang="zh-CN">
                <a:latin typeface="+mn-ea"/>
                <a:cs typeface="+mn-ea"/>
                <a:sym typeface="+mn-ea"/>
              </a:rPr>
              <a:t>，</a:t>
            </a:r>
            <a:r>
              <a:rPr lang="zh-CN" altLang="en-US">
                <a:latin typeface="+mn-ea"/>
                <a:cs typeface="+mn-ea"/>
                <a:sym typeface="+mn-ea"/>
              </a:rPr>
              <a:t>切入口宜小</a:t>
            </a:r>
            <a:r>
              <a:rPr lang="en-US" altLang="zh-CN">
                <a:latin typeface="+mn-ea"/>
                <a:cs typeface="+mn-ea"/>
                <a:sym typeface="+mn-ea"/>
              </a:rPr>
              <a:t>，</a:t>
            </a:r>
            <a:r>
              <a:rPr lang="zh-CN" altLang="en-US">
                <a:latin typeface="+mn-ea"/>
                <a:cs typeface="+mn-ea"/>
                <a:sym typeface="+mn-ea"/>
              </a:rPr>
              <a:t>以便深入调查研究。</a:t>
            </a:r>
            <a:endParaRPr lang="zh-CN" altLang="en-US">
              <a:latin typeface="+mn-ea"/>
              <a:cs typeface="+mn-ea"/>
              <a:sym typeface="+mn-ea"/>
            </a:endParaRPr>
          </a:p>
          <a:p>
            <a:endParaRPr lang="zh-CN" altLang="en-US"/>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攻略指导</a:t>
            </a:r>
            <a:endParaRPr lang="zh-CN" altLang="en-US" sz="2000">
              <a:solidFill>
                <a:schemeClr val="bg1"/>
              </a:solidFill>
            </a:endParaRPr>
          </a:p>
        </p:txBody>
      </p:sp>
      <p:sp>
        <p:nvSpPr>
          <p:cNvPr id="3" name="文本框 2"/>
          <p:cNvSpPr txBox="1"/>
          <p:nvPr/>
        </p:nvSpPr>
        <p:spPr>
          <a:xfrm>
            <a:off x="1230630" y="1402715"/>
            <a:ext cx="9598660" cy="4246245"/>
          </a:xfrm>
          <a:prstGeom prst="rect">
            <a:avLst/>
          </a:prstGeom>
          <a:noFill/>
        </p:spPr>
        <p:txBody>
          <a:bodyPr wrap="square" rtlCol="0">
            <a:spAutoFit/>
          </a:bodyPr>
          <a:p>
            <a:pPr indent="0" fontAlgn="auto">
              <a:lnSpc>
                <a:spcPct val="150000"/>
              </a:lnSpc>
            </a:pPr>
            <a:r>
              <a:rPr lang="en-US" altLang="zh-CN">
                <a:latin typeface="+mn-ea"/>
                <a:cs typeface="+mn-ea"/>
                <a:sym typeface="+mn-ea"/>
              </a:rPr>
              <a:t>(</a:t>
            </a:r>
            <a:r>
              <a:rPr lang="zh-CN" altLang="en-US">
                <a:latin typeface="+mn-ea"/>
                <a:cs typeface="+mn-ea"/>
                <a:sym typeface="+mn-ea"/>
              </a:rPr>
              <a:t>三</a:t>
            </a:r>
            <a:r>
              <a:rPr lang="en-US" altLang="zh-CN">
                <a:latin typeface="+mn-ea"/>
                <a:cs typeface="+mn-ea"/>
                <a:sym typeface="+mn-ea"/>
              </a:rPr>
              <a:t>)</a:t>
            </a:r>
            <a:r>
              <a:rPr lang="zh-CN" altLang="en-US">
                <a:latin typeface="+mn-ea"/>
                <a:cs typeface="+mn-ea"/>
                <a:sym typeface="+mn-ea"/>
              </a:rPr>
              <a:t>拟订调查计划</a:t>
            </a:r>
            <a:endParaRPr lang="zh-CN" altLang="en-US">
              <a:latin typeface="+mn-ea"/>
              <a:cs typeface="+mn-ea"/>
              <a:sym typeface="+mn-ea"/>
            </a:endParaRPr>
          </a:p>
          <a:p>
            <a:pPr indent="0" fontAlgn="auto">
              <a:lnSpc>
                <a:spcPct val="150000"/>
              </a:lnSpc>
            </a:pPr>
            <a:r>
              <a:rPr lang="zh-CN" altLang="en-US">
                <a:latin typeface="+mn-ea"/>
                <a:cs typeface="+mn-ea"/>
                <a:sym typeface="+mn-ea"/>
              </a:rPr>
              <a:t>明确关键要素</a:t>
            </a:r>
            <a:r>
              <a:rPr lang="en-US" altLang="zh-CN">
                <a:latin typeface="+mn-ea"/>
                <a:cs typeface="+mn-ea"/>
                <a:sym typeface="+mn-ea"/>
              </a:rPr>
              <a:t>：</a:t>
            </a:r>
            <a:r>
              <a:rPr lang="zh-CN" altLang="en-US">
                <a:latin typeface="+mn-ea"/>
                <a:cs typeface="+mn-ea"/>
                <a:sym typeface="+mn-ea"/>
              </a:rPr>
              <a:t>小组内确定调查目的、对象、方法、内容和时间进度。</a:t>
            </a:r>
            <a:endParaRPr lang="zh-CN" altLang="en-US">
              <a:latin typeface="+mn-ea"/>
              <a:cs typeface="+mn-ea"/>
              <a:sym typeface="+mn-ea"/>
            </a:endParaRPr>
          </a:p>
          <a:p>
            <a:pPr indent="0" fontAlgn="auto">
              <a:lnSpc>
                <a:spcPct val="150000"/>
              </a:lnSpc>
            </a:pPr>
            <a:r>
              <a:rPr lang="zh-CN" altLang="en-US">
                <a:latin typeface="+mn-ea"/>
                <a:cs typeface="+mn-ea"/>
                <a:sym typeface="+mn-ea"/>
              </a:rPr>
              <a:t>合理分工协作</a:t>
            </a:r>
            <a:r>
              <a:rPr lang="en-US" altLang="zh-CN">
                <a:latin typeface="+mn-ea"/>
                <a:cs typeface="+mn-ea"/>
                <a:sym typeface="+mn-ea"/>
              </a:rPr>
              <a:t>：</a:t>
            </a:r>
            <a:r>
              <a:rPr lang="zh-CN" altLang="en-US">
                <a:latin typeface="+mn-ea"/>
                <a:cs typeface="+mn-ea"/>
                <a:sym typeface="+mn-ea"/>
              </a:rPr>
              <a:t>依据调查内容</a:t>
            </a:r>
            <a:r>
              <a:rPr lang="en-US" altLang="zh-CN">
                <a:latin typeface="+mn-ea"/>
                <a:cs typeface="+mn-ea"/>
                <a:sym typeface="+mn-ea"/>
              </a:rPr>
              <a:t>，</a:t>
            </a:r>
            <a:r>
              <a:rPr lang="zh-CN" altLang="en-US">
                <a:latin typeface="+mn-ea"/>
                <a:cs typeface="+mn-ea"/>
                <a:sym typeface="+mn-ea"/>
              </a:rPr>
              <a:t>明确成员分工</a:t>
            </a:r>
            <a:r>
              <a:rPr lang="en-US" altLang="zh-CN">
                <a:latin typeface="+mn-ea"/>
                <a:cs typeface="+mn-ea"/>
                <a:sym typeface="+mn-ea"/>
              </a:rPr>
              <a:t>，</a:t>
            </a:r>
            <a:r>
              <a:rPr lang="zh-CN" altLang="en-US">
                <a:latin typeface="+mn-ea"/>
                <a:cs typeface="+mn-ea"/>
                <a:sym typeface="+mn-ea"/>
              </a:rPr>
              <a:t>如部分成员负责联系调查对象、实地考察</a:t>
            </a:r>
            <a:r>
              <a:rPr lang="en-US" altLang="zh-CN">
                <a:latin typeface="+mn-ea"/>
                <a:cs typeface="+mn-ea"/>
                <a:sym typeface="+mn-ea"/>
              </a:rPr>
              <a:t>，</a:t>
            </a:r>
            <a:r>
              <a:rPr lang="zh-CN" altLang="en-US">
                <a:latin typeface="+mn-ea"/>
                <a:cs typeface="+mn-ea"/>
                <a:sym typeface="+mn-ea"/>
              </a:rPr>
              <a:t>部分负责访谈、收集整理资料</a:t>
            </a:r>
            <a:r>
              <a:rPr lang="en-US" altLang="zh-CN">
                <a:latin typeface="+mn-ea"/>
                <a:cs typeface="+mn-ea"/>
                <a:sym typeface="+mn-ea"/>
              </a:rPr>
              <a:t>，</a:t>
            </a:r>
            <a:r>
              <a:rPr lang="zh-CN" altLang="en-US">
                <a:latin typeface="+mn-ea"/>
                <a:cs typeface="+mn-ea"/>
                <a:sym typeface="+mn-ea"/>
              </a:rPr>
              <a:t>还有部分成员负责学习调查报告知识、撰写调查报告和制作演示文稿。</a:t>
            </a:r>
            <a:endParaRPr lang="zh-CN" altLang="en-US">
              <a:latin typeface="+mn-ea"/>
              <a:cs typeface="+mn-ea"/>
              <a:sym typeface="+mn-ea"/>
            </a:endParaRPr>
          </a:p>
          <a:p>
            <a:pPr indent="0" fontAlgn="auto">
              <a:lnSpc>
                <a:spcPct val="150000"/>
              </a:lnSpc>
            </a:pPr>
            <a:r>
              <a:rPr lang="zh-CN" altLang="en-US" b="1">
                <a:latin typeface="+mn-ea"/>
                <a:cs typeface="+mn-ea"/>
                <a:sym typeface="+mn-ea"/>
              </a:rPr>
              <a:t>二、调查实施</a:t>
            </a:r>
            <a:endParaRPr lang="zh-CN" altLang="en-US">
              <a:latin typeface="+mn-ea"/>
              <a:cs typeface="+mn-ea"/>
              <a:sym typeface="+mn-ea"/>
            </a:endParaRPr>
          </a:p>
          <a:p>
            <a:pPr indent="0" fontAlgn="auto">
              <a:lnSpc>
                <a:spcPct val="150000"/>
              </a:lnSpc>
            </a:pPr>
            <a:r>
              <a:rPr lang="en-US" altLang="zh-CN">
                <a:latin typeface="+mn-ea"/>
                <a:cs typeface="+mn-ea"/>
                <a:sym typeface="+mn-ea"/>
              </a:rPr>
              <a:t>(</a:t>
            </a:r>
            <a:r>
              <a:rPr lang="zh-CN" altLang="en-US">
                <a:latin typeface="+mn-ea"/>
                <a:cs typeface="+mn-ea"/>
                <a:sym typeface="+mn-ea"/>
              </a:rPr>
              <a:t>一</a:t>
            </a:r>
            <a:r>
              <a:rPr lang="en-US" altLang="zh-CN">
                <a:latin typeface="+mn-ea"/>
                <a:cs typeface="+mn-ea"/>
                <a:sym typeface="+mn-ea"/>
              </a:rPr>
              <a:t>)</a:t>
            </a:r>
            <a:r>
              <a:rPr lang="zh-CN" altLang="en-US">
                <a:latin typeface="+mn-ea"/>
                <a:cs typeface="+mn-ea"/>
                <a:sym typeface="+mn-ea"/>
              </a:rPr>
              <a:t>选择调查方法</a:t>
            </a:r>
            <a:endParaRPr lang="zh-CN" altLang="en-US">
              <a:latin typeface="+mn-ea"/>
              <a:cs typeface="+mn-ea"/>
              <a:sym typeface="+mn-ea"/>
            </a:endParaRPr>
          </a:p>
          <a:p>
            <a:pPr indent="0" fontAlgn="auto">
              <a:lnSpc>
                <a:spcPct val="150000"/>
              </a:lnSpc>
            </a:pPr>
            <a:r>
              <a:rPr lang="zh-CN" altLang="en-US">
                <a:latin typeface="+mn-ea"/>
                <a:cs typeface="+mn-ea"/>
                <a:sym typeface="+mn-ea"/>
              </a:rPr>
              <a:t>包括单一方法及组合方法。组合方法即综合运用多种调查方法</a:t>
            </a:r>
            <a:r>
              <a:rPr lang="en-US" altLang="zh-CN">
                <a:latin typeface="+mn-ea"/>
                <a:cs typeface="+mn-ea"/>
                <a:sym typeface="+mn-ea"/>
              </a:rPr>
              <a:t>，</a:t>
            </a:r>
            <a:r>
              <a:rPr lang="zh-CN" altLang="en-US">
                <a:latin typeface="+mn-ea"/>
                <a:cs typeface="+mn-ea"/>
                <a:sym typeface="+mn-ea"/>
              </a:rPr>
              <a:t>如调查</a:t>
            </a:r>
            <a:r>
              <a:rPr lang="en-US" altLang="zh-CN">
                <a:latin typeface="+mn-ea"/>
                <a:cs typeface="+mn-ea"/>
                <a:sym typeface="+mn-ea"/>
              </a:rPr>
              <a:t>“</a:t>
            </a:r>
            <a:r>
              <a:rPr lang="zh-CN" altLang="en-US">
                <a:latin typeface="+mn-ea"/>
                <a:cs typeface="+mn-ea"/>
                <a:sym typeface="+mn-ea"/>
              </a:rPr>
              <a:t>家乡群众性业余文化活动</a:t>
            </a:r>
            <a:r>
              <a:rPr lang="en-US" altLang="zh-CN">
                <a:latin typeface="+mn-ea"/>
                <a:cs typeface="+mn-ea"/>
                <a:sym typeface="+mn-ea"/>
              </a:rPr>
              <a:t>”，</a:t>
            </a:r>
            <a:r>
              <a:rPr lang="zh-CN" altLang="en-US">
                <a:latin typeface="+mn-ea"/>
                <a:cs typeface="+mn-ea"/>
                <a:sym typeface="+mn-ea"/>
              </a:rPr>
              <a:t>可先用文献查阅法了解以往活动情况</a:t>
            </a:r>
            <a:r>
              <a:rPr lang="en-US" altLang="zh-CN">
                <a:latin typeface="+mn-ea"/>
                <a:cs typeface="+mn-ea"/>
                <a:sym typeface="+mn-ea"/>
              </a:rPr>
              <a:t>，</a:t>
            </a:r>
            <a:r>
              <a:rPr lang="zh-CN" altLang="en-US">
                <a:latin typeface="+mn-ea"/>
                <a:cs typeface="+mn-ea"/>
                <a:sym typeface="+mn-ea"/>
              </a:rPr>
              <a:t>再用问卷调查法收集居民参与数据</a:t>
            </a:r>
            <a:r>
              <a:rPr lang="en-US" altLang="zh-CN">
                <a:latin typeface="+mn-ea"/>
                <a:cs typeface="+mn-ea"/>
                <a:sym typeface="+mn-ea"/>
              </a:rPr>
              <a:t>，</a:t>
            </a:r>
            <a:r>
              <a:rPr lang="zh-CN" altLang="en-US">
                <a:latin typeface="+mn-ea"/>
                <a:cs typeface="+mn-ea"/>
                <a:sym typeface="+mn-ea"/>
              </a:rPr>
              <a:t>最后通过访谈调查法深入了解活动组织过程和存在的问题</a:t>
            </a:r>
            <a:r>
              <a:rPr lang="en-US" altLang="zh-CN">
                <a:latin typeface="+mn-ea"/>
                <a:cs typeface="+mn-ea"/>
                <a:sym typeface="+mn-ea"/>
              </a:rPr>
              <a:t>，</a:t>
            </a:r>
            <a:r>
              <a:rPr lang="zh-CN" altLang="en-US">
                <a:latin typeface="+mn-ea"/>
                <a:cs typeface="+mn-ea"/>
                <a:sym typeface="+mn-ea"/>
              </a:rPr>
              <a:t>使调查结果更全面、准确。</a:t>
            </a:r>
            <a:endParaRPr lang="zh-CN" altLang="en-US"/>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文本框 1"/>
          <p:cNvSpPr txBox="1"/>
          <p:nvPr/>
        </p:nvSpPr>
        <p:spPr>
          <a:xfrm>
            <a:off x="4026535" y="1535430"/>
            <a:ext cx="3104515" cy="922020"/>
          </a:xfrm>
          <a:prstGeom prst="rect">
            <a:avLst/>
          </a:prstGeom>
          <a:noFill/>
        </p:spPr>
        <p:txBody>
          <a:bodyPr wrap="square" rtlCol="0">
            <a:spAutoFit/>
          </a:bodyPr>
          <a:p>
            <a:pPr algn="ctr"/>
            <a:r>
              <a:rPr lang="zh-CN" altLang="en-US" sz="5400" b="1">
                <a:solidFill>
                  <a:srgbClr val="E73279"/>
                </a:solidFill>
                <a:latin typeface="+mj-ea"/>
                <a:ea typeface="+mj-ea"/>
              </a:rPr>
              <a:t>活动攻略</a:t>
            </a:r>
            <a:r>
              <a:rPr lang="en-US" altLang="zh-CN"/>
              <a:t> </a:t>
            </a:r>
            <a:endParaRPr lang="zh-CN" altLang="en-US"/>
          </a:p>
        </p:txBody>
      </p:sp>
      <p:sp>
        <p:nvSpPr>
          <p:cNvPr id="3" name="文本框 2"/>
          <p:cNvSpPr txBox="1"/>
          <p:nvPr/>
        </p:nvSpPr>
        <p:spPr>
          <a:xfrm>
            <a:off x="2080260" y="2783840"/>
            <a:ext cx="7637780" cy="434975"/>
          </a:xfrm>
          <a:prstGeom prst="rect">
            <a:avLst/>
          </a:prstGeom>
          <a:noFill/>
        </p:spPr>
        <p:txBody>
          <a:bodyPr wrap="square" rtlCol="0">
            <a:noAutofit/>
          </a:bodyPr>
          <a:p>
            <a:pPr algn="ctr"/>
            <a:r>
              <a:rPr lang="zh-CN" altLang="en-US" sz="4400" b="1">
                <a:solidFill>
                  <a:schemeClr val="bg1"/>
                </a:solidFill>
              </a:rPr>
              <a:t>关注和参与家乡的文化生活</a:t>
            </a:r>
            <a:endParaRPr lang="zh-CN" altLang="en-US" sz="4400" b="1">
              <a:solidFill>
                <a:schemeClr val="bg1"/>
              </a:solidFill>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攻略指导</a:t>
            </a:r>
            <a:endParaRPr lang="zh-CN" altLang="en-US" sz="2000">
              <a:solidFill>
                <a:schemeClr val="bg1"/>
              </a:solidFill>
            </a:endParaRPr>
          </a:p>
        </p:txBody>
      </p:sp>
      <p:sp>
        <p:nvSpPr>
          <p:cNvPr id="3" name="文本框 2"/>
          <p:cNvSpPr txBox="1"/>
          <p:nvPr/>
        </p:nvSpPr>
        <p:spPr>
          <a:xfrm>
            <a:off x="1163955" y="1402715"/>
            <a:ext cx="9598660" cy="4661535"/>
          </a:xfrm>
          <a:prstGeom prst="rect">
            <a:avLst/>
          </a:prstGeom>
          <a:noFill/>
        </p:spPr>
        <p:txBody>
          <a:bodyPr wrap="square" rtlCol="0">
            <a:spAutoFit/>
          </a:bodyPr>
          <a:p>
            <a:pPr indent="0" fontAlgn="auto">
              <a:lnSpc>
                <a:spcPct val="150000"/>
              </a:lnSpc>
            </a:pPr>
            <a:r>
              <a:rPr lang="en-US" altLang="zh-CN">
                <a:latin typeface="+mn-ea"/>
                <a:cs typeface="+mn-ea"/>
                <a:sym typeface="+mn-ea"/>
              </a:rPr>
              <a:t>(</a:t>
            </a:r>
            <a:r>
              <a:rPr lang="zh-CN" altLang="en-US">
                <a:latin typeface="+mn-ea"/>
                <a:cs typeface="+mn-ea"/>
                <a:sym typeface="+mn-ea"/>
              </a:rPr>
              <a:t>二</a:t>
            </a:r>
            <a:r>
              <a:rPr lang="en-US" altLang="zh-CN">
                <a:latin typeface="+mn-ea"/>
                <a:cs typeface="+mn-ea"/>
                <a:sym typeface="+mn-ea"/>
              </a:rPr>
              <a:t>)</a:t>
            </a:r>
            <a:r>
              <a:rPr lang="zh-CN" altLang="en-US">
                <a:latin typeface="+mn-ea"/>
                <a:cs typeface="+mn-ea"/>
                <a:sym typeface="+mn-ea"/>
              </a:rPr>
              <a:t>实施调查过程</a:t>
            </a:r>
            <a:endParaRPr lang="zh-CN" altLang="en-US">
              <a:latin typeface="+mn-ea"/>
              <a:cs typeface="+mn-ea"/>
              <a:sym typeface="+mn-ea"/>
            </a:endParaRPr>
          </a:p>
          <a:p>
            <a:pPr indent="0" fontAlgn="auto">
              <a:lnSpc>
                <a:spcPct val="150000"/>
              </a:lnSpc>
            </a:pPr>
            <a:r>
              <a:rPr lang="zh-CN" altLang="en-US">
                <a:latin typeface="+mn-ea"/>
                <a:cs typeface="+mn-ea"/>
                <a:sym typeface="+mn-ea"/>
              </a:rPr>
              <a:t>问卷调查规范操作</a:t>
            </a:r>
            <a:r>
              <a:rPr lang="en-US" altLang="zh-CN">
                <a:latin typeface="+mn-ea"/>
                <a:cs typeface="+mn-ea"/>
                <a:sym typeface="+mn-ea"/>
              </a:rPr>
              <a:t>：</a:t>
            </a:r>
            <a:r>
              <a:rPr lang="zh-CN" altLang="en-US">
                <a:latin typeface="+mn-ea"/>
                <a:cs typeface="+mn-ea"/>
                <a:sym typeface="+mn-ea"/>
              </a:rPr>
              <a:t>设计问卷时</a:t>
            </a:r>
            <a:r>
              <a:rPr lang="en-US" altLang="zh-CN">
                <a:latin typeface="+mn-ea"/>
                <a:cs typeface="+mn-ea"/>
                <a:sym typeface="+mn-ea"/>
              </a:rPr>
              <a:t>，</a:t>
            </a:r>
            <a:r>
              <a:rPr lang="zh-CN" altLang="en-US">
                <a:latin typeface="+mn-ea"/>
                <a:cs typeface="+mn-ea"/>
                <a:sym typeface="+mn-ea"/>
              </a:rPr>
              <a:t>写好问卷前言</a:t>
            </a:r>
            <a:r>
              <a:rPr lang="en-US" altLang="zh-CN">
                <a:latin typeface="+mn-ea"/>
                <a:cs typeface="+mn-ea"/>
                <a:sym typeface="+mn-ea"/>
              </a:rPr>
              <a:t>，</a:t>
            </a:r>
            <a:r>
              <a:rPr lang="zh-CN" altLang="en-US">
                <a:latin typeface="+mn-ea"/>
                <a:cs typeface="+mn-ea"/>
                <a:sym typeface="+mn-ea"/>
              </a:rPr>
              <a:t>将调查者身份、目的、问卷大致内容和作答规则介绍清楚。设置问题要科学合理</a:t>
            </a:r>
            <a:r>
              <a:rPr lang="en-US" altLang="zh-CN">
                <a:latin typeface="+mn-ea"/>
                <a:cs typeface="+mn-ea"/>
                <a:sym typeface="+mn-ea"/>
              </a:rPr>
              <a:t>，</a:t>
            </a:r>
            <a:r>
              <a:rPr lang="zh-CN" altLang="en-US">
                <a:latin typeface="+mn-ea"/>
                <a:cs typeface="+mn-ea"/>
                <a:sym typeface="+mn-ea"/>
              </a:rPr>
              <a:t>避免问题表述模糊、带有倾向性</a:t>
            </a:r>
            <a:r>
              <a:rPr lang="en-US" altLang="zh-CN">
                <a:latin typeface="+mn-ea"/>
                <a:cs typeface="+mn-ea"/>
                <a:sym typeface="+mn-ea"/>
              </a:rPr>
              <a:t>，</a:t>
            </a:r>
            <a:r>
              <a:rPr lang="zh-CN" altLang="en-US">
                <a:latin typeface="+mn-ea"/>
                <a:cs typeface="+mn-ea"/>
                <a:sym typeface="+mn-ea"/>
              </a:rPr>
              <a:t>还应控制问题的数量</a:t>
            </a:r>
            <a:r>
              <a:rPr lang="en-US" altLang="zh-CN">
                <a:latin typeface="+mn-ea"/>
                <a:cs typeface="+mn-ea"/>
                <a:sym typeface="+mn-ea"/>
              </a:rPr>
              <a:t>，</a:t>
            </a:r>
            <a:r>
              <a:rPr lang="zh-CN" altLang="en-US">
                <a:latin typeface="+mn-ea"/>
                <a:cs typeface="+mn-ea"/>
                <a:sym typeface="+mn-ea"/>
              </a:rPr>
              <a:t>确保问题顺序的合理性。答案设置应确保与问题一致、涵盖所有可能情况且无交叉</a:t>
            </a:r>
            <a:r>
              <a:rPr lang="en-US" altLang="zh-CN">
                <a:latin typeface="+mn-ea"/>
                <a:cs typeface="+mn-ea"/>
                <a:sym typeface="+mn-ea"/>
              </a:rPr>
              <a:t>，</a:t>
            </a:r>
            <a:r>
              <a:rPr lang="zh-CN" altLang="en-US">
                <a:latin typeface="+mn-ea"/>
                <a:cs typeface="+mn-ea"/>
                <a:sym typeface="+mn-ea"/>
              </a:rPr>
              <a:t>合理安排开放性和封闭性题目比例。发放问卷时</a:t>
            </a:r>
            <a:r>
              <a:rPr lang="en-US" altLang="zh-CN">
                <a:latin typeface="+mn-ea"/>
                <a:cs typeface="+mn-ea"/>
                <a:sym typeface="+mn-ea"/>
              </a:rPr>
              <a:t>，</a:t>
            </a:r>
            <a:r>
              <a:rPr lang="zh-CN" altLang="en-US">
                <a:latin typeface="+mn-ea"/>
                <a:cs typeface="+mn-ea"/>
                <a:sym typeface="+mn-ea"/>
              </a:rPr>
              <a:t>选择合适的调查对象和场所</a:t>
            </a:r>
            <a:r>
              <a:rPr lang="en-US" altLang="zh-CN">
                <a:latin typeface="+mn-ea"/>
                <a:cs typeface="+mn-ea"/>
                <a:sym typeface="+mn-ea"/>
              </a:rPr>
              <a:t>，</a:t>
            </a:r>
            <a:r>
              <a:rPr lang="zh-CN" altLang="en-US">
                <a:latin typeface="+mn-ea"/>
                <a:cs typeface="+mn-ea"/>
                <a:sym typeface="+mn-ea"/>
              </a:rPr>
              <a:t>确保问卷有效回收。</a:t>
            </a:r>
            <a:endParaRPr lang="zh-CN" altLang="en-US">
              <a:latin typeface="+mn-ea"/>
              <a:cs typeface="+mn-ea"/>
              <a:sym typeface="+mn-ea"/>
            </a:endParaRPr>
          </a:p>
          <a:p>
            <a:pPr indent="0" fontAlgn="auto">
              <a:lnSpc>
                <a:spcPct val="150000"/>
              </a:lnSpc>
            </a:pPr>
            <a:r>
              <a:rPr lang="zh-CN" altLang="en-US">
                <a:latin typeface="+mn-ea"/>
                <a:cs typeface="+mn-ea"/>
                <a:sym typeface="+mn-ea"/>
              </a:rPr>
              <a:t>访谈调查注重技巧</a:t>
            </a:r>
            <a:r>
              <a:rPr lang="en-US" altLang="zh-CN">
                <a:latin typeface="+mn-ea"/>
                <a:cs typeface="+mn-ea"/>
                <a:sym typeface="+mn-ea"/>
              </a:rPr>
              <a:t>：</a:t>
            </a:r>
            <a:r>
              <a:rPr lang="zh-CN" altLang="en-US">
                <a:latin typeface="+mn-ea"/>
                <a:cs typeface="+mn-ea"/>
                <a:sym typeface="+mn-ea"/>
              </a:rPr>
              <a:t>访谈前准备好访谈提纲</a:t>
            </a:r>
            <a:r>
              <a:rPr lang="en-US" altLang="zh-CN">
                <a:latin typeface="+mn-ea"/>
                <a:cs typeface="+mn-ea"/>
                <a:sym typeface="+mn-ea"/>
              </a:rPr>
              <a:t>，</a:t>
            </a:r>
            <a:r>
              <a:rPr lang="zh-CN" altLang="en-US">
                <a:latin typeface="+mn-ea"/>
                <a:cs typeface="+mn-ea"/>
                <a:sym typeface="+mn-ea"/>
              </a:rPr>
              <a:t>明确访谈目的和关键问题。访谈过程中</a:t>
            </a:r>
            <a:r>
              <a:rPr lang="en-US" altLang="zh-CN">
                <a:latin typeface="+mn-ea"/>
                <a:cs typeface="+mn-ea"/>
                <a:sym typeface="+mn-ea"/>
              </a:rPr>
              <a:t>，</a:t>
            </a:r>
            <a:r>
              <a:rPr lang="zh-CN" altLang="en-US">
                <a:latin typeface="+mn-ea"/>
                <a:cs typeface="+mn-ea"/>
                <a:sym typeface="+mn-ea"/>
              </a:rPr>
              <a:t>营造轻松氛围</a:t>
            </a:r>
            <a:r>
              <a:rPr lang="en-US" altLang="zh-CN">
                <a:latin typeface="+mn-ea"/>
                <a:cs typeface="+mn-ea"/>
                <a:sym typeface="+mn-ea"/>
              </a:rPr>
              <a:t>，</a:t>
            </a:r>
            <a:r>
              <a:rPr lang="zh-CN" altLang="en-US">
                <a:latin typeface="+mn-ea"/>
                <a:cs typeface="+mn-ea"/>
                <a:sym typeface="+mn-ea"/>
              </a:rPr>
              <a:t>引导受访人深入交流</a:t>
            </a:r>
            <a:r>
              <a:rPr lang="en-US" altLang="zh-CN">
                <a:latin typeface="+mn-ea"/>
                <a:cs typeface="+mn-ea"/>
                <a:sym typeface="+mn-ea"/>
              </a:rPr>
              <a:t>，</a:t>
            </a:r>
            <a:r>
              <a:rPr lang="zh-CN" altLang="en-US">
                <a:latin typeface="+mn-ea"/>
                <a:cs typeface="+mn-ea"/>
                <a:sym typeface="+mn-ea"/>
              </a:rPr>
              <a:t>认真记录访谈内容</a:t>
            </a:r>
            <a:r>
              <a:rPr lang="en-US" altLang="zh-CN">
                <a:latin typeface="+mn-ea"/>
                <a:cs typeface="+mn-ea"/>
                <a:sym typeface="+mn-ea"/>
              </a:rPr>
              <a:t>，</a:t>
            </a:r>
            <a:r>
              <a:rPr lang="zh-CN" altLang="en-US">
                <a:latin typeface="+mn-ea"/>
                <a:cs typeface="+mn-ea"/>
                <a:sym typeface="+mn-ea"/>
              </a:rPr>
              <a:t>可适当追问获取更多细节。注意访谈礼仪</a:t>
            </a:r>
            <a:r>
              <a:rPr lang="en-US" altLang="zh-CN">
                <a:latin typeface="+mn-ea"/>
                <a:cs typeface="+mn-ea"/>
                <a:sym typeface="+mn-ea"/>
              </a:rPr>
              <a:t>，</a:t>
            </a:r>
            <a:r>
              <a:rPr lang="zh-CN" altLang="en-US">
                <a:latin typeface="+mn-ea"/>
                <a:cs typeface="+mn-ea"/>
                <a:sym typeface="+mn-ea"/>
              </a:rPr>
              <a:t>尊重受访人意见和感受。</a:t>
            </a:r>
            <a:endParaRPr lang="zh-CN" altLang="en-US">
              <a:latin typeface="+mn-ea"/>
              <a:cs typeface="+mn-ea"/>
              <a:sym typeface="+mn-ea"/>
            </a:endParaRPr>
          </a:p>
          <a:p>
            <a:pPr indent="0" fontAlgn="auto">
              <a:lnSpc>
                <a:spcPct val="150000"/>
              </a:lnSpc>
            </a:pPr>
            <a:r>
              <a:rPr lang="zh-CN" altLang="en-US">
                <a:latin typeface="+mn-ea"/>
                <a:cs typeface="+mn-ea"/>
                <a:sym typeface="+mn-ea"/>
              </a:rPr>
              <a:t>观察调查细致入微</a:t>
            </a:r>
            <a:r>
              <a:rPr lang="en-US" altLang="zh-CN">
                <a:latin typeface="+mn-ea"/>
                <a:cs typeface="+mn-ea"/>
                <a:sym typeface="+mn-ea"/>
              </a:rPr>
              <a:t>：</a:t>
            </a:r>
            <a:r>
              <a:rPr lang="zh-CN" altLang="en-US">
                <a:latin typeface="+mn-ea"/>
                <a:cs typeface="+mn-ea"/>
                <a:sym typeface="+mn-ea"/>
              </a:rPr>
              <a:t>观察时明确观察重点</a:t>
            </a:r>
            <a:r>
              <a:rPr lang="en-US" altLang="zh-CN">
                <a:latin typeface="+mn-ea"/>
                <a:cs typeface="+mn-ea"/>
                <a:sym typeface="+mn-ea"/>
              </a:rPr>
              <a:t>，</a:t>
            </a:r>
            <a:r>
              <a:rPr lang="zh-CN" altLang="en-US">
                <a:latin typeface="+mn-ea"/>
                <a:cs typeface="+mn-ea"/>
                <a:sym typeface="+mn-ea"/>
              </a:rPr>
              <a:t>如文化设施的使用频率、文化活动的参与人数和现场氛围等。做好观察记录</a:t>
            </a:r>
            <a:r>
              <a:rPr lang="en-US" altLang="zh-CN">
                <a:latin typeface="+mn-ea"/>
                <a:cs typeface="+mn-ea"/>
                <a:sym typeface="+mn-ea"/>
              </a:rPr>
              <a:t>，</a:t>
            </a:r>
            <a:r>
              <a:rPr lang="zh-CN" altLang="en-US">
                <a:latin typeface="+mn-ea"/>
                <a:cs typeface="+mn-ea"/>
                <a:sym typeface="+mn-ea"/>
              </a:rPr>
              <a:t>包括观察时间、地点、场景和关键事件等</a:t>
            </a:r>
            <a:r>
              <a:rPr lang="en-US" altLang="zh-CN">
                <a:latin typeface="+mn-ea"/>
                <a:cs typeface="+mn-ea"/>
                <a:sym typeface="+mn-ea"/>
              </a:rPr>
              <a:t>，</a:t>
            </a:r>
            <a:r>
              <a:rPr lang="zh-CN" altLang="en-US">
                <a:latin typeface="+mn-ea"/>
                <a:cs typeface="+mn-ea"/>
                <a:sym typeface="+mn-ea"/>
              </a:rPr>
              <a:t>必要时可借拍照、录像辅助记录。</a:t>
            </a:r>
            <a:endParaRPr lang="zh-CN" altLang="en-US"/>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攻略指导</a:t>
            </a:r>
            <a:endParaRPr lang="zh-CN" altLang="en-US" sz="2000">
              <a:solidFill>
                <a:schemeClr val="bg1"/>
              </a:solidFill>
            </a:endParaRPr>
          </a:p>
        </p:txBody>
      </p:sp>
      <p:sp>
        <p:nvSpPr>
          <p:cNvPr id="3" name="文本框 2"/>
          <p:cNvSpPr txBox="1"/>
          <p:nvPr/>
        </p:nvSpPr>
        <p:spPr>
          <a:xfrm>
            <a:off x="1296670" y="1402715"/>
            <a:ext cx="9598660" cy="4107815"/>
          </a:xfrm>
          <a:prstGeom prst="rect">
            <a:avLst/>
          </a:prstGeom>
          <a:noFill/>
        </p:spPr>
        <p:txBody>
          <a:bodyPr wrap="square" rtlCol="0">
            <a:spAutoFit/>
          </a:bodyPr>
          <a:p>
            <a:pPr indent="0" fontAlgn="auto">
              <a:lnSpc>
                <a:spcPct val="150000"/>
              </a:lnSpc>
            </a:pPr>
            <a:r>
              <a:rPr lang="zh-CN" altLang="en-US" b="1">
                <a:latin typeface="+mn-ea"/>
                <a:cs typeface="+mn-ea"/>
                <a:sym typeface="+mn-ea"/>
              </a:rPr>
              <a:t>一、前期准备</a:t>
            </a:r>
            <a:endParaRPr lang="zh-CN" altLang="en-US" b="1">
              <a:latin typeface="+mn-ea"/>
              <a:cs typeface="+mn-ea"/>
              <a:sym typeface="+mn-ea"/>
            </a:endParaRPr>
          </a:p>
          <a:p>
            <a:pPr indent="0" fontAlgn="auto">
              <a:lnSpc>
                <a:spcPct val="150000"/>
              </a:lnSpc>
            </a:pPr>
            <a:r>
              <a:rPr lang="en-US" altLang="zh-CN">
                <a:latin typeface="+mn-ea"/>
                <a:cs typeface="+mn-ea"/>
                <a:sym typeface="+mn-ea"/>
              </a:rPr>
              <a:t>(</a:t>
            </a:r>
            <a:r>
              <a:rPr lang="zh-CN" altLang="en-US">
                <a:latin typeface="+mn-ea"/>
                <a:cs typeface="+mn-ea"/>
                <a:sym typeface="+mn-ea"/>
              </a:rPr>
              <a:t>一</a:t>
            </a:r>
            <a:r>
              <a:rPr lang="en-US" altLang="zh-CN">
                <a:latin typeface="+mn-ea"/>
                <a:cs typeface="+mn-ea"/>
                <a:sym typeface="+mn-ea"/>
              </a:rPr>
              <a:t>)</a:t>
            </a:r>
            <a:r>
              <a:rPr lang="zh-CN" altLang="en-US">
                <a:latin typeface="+mn-ea"/>
                <a:cs typeface="+mn-ea"/>
                <a:sym typeface="+mn-ea"/>
              </a:rPr>
              <a:t>组建调查小组</a:t>
            </a:r>
            <a:endParaRPr lang="zh-CN" altLang="en-US">
              <a:latin typeface="+mn-ea"/>
              <a:cs typeface="+mn-ea"/>
              <a:sym typeface="+mn-ea"/>
            </a:endParaRPr>
          </a:p>
          <a:p>
            <a:pPr indent="0" fontAlgn="auto">
              <a:lnSpc>
                <a:spcPct val="150000"/>
              </a:lnSpc>
            </a:pPr>
            <a:r>
              <a:rPr lang="zh-CN" altLang="en-US">
                <a:latin typeface="+mn-ea"/>
                <a:cs typeface="+mn-ea"/>
                <a:sym typeface="+mn-ea"/>
              </a:rPr>
              <a:t>依据班级实际情况</a:t>
            </a:r>
            <a:r>
              <a:rPr lang="en-US" altLang="zh-CN">
                <a:latin typeface="+mn-ea"/>
                <a:cs typeface="+mn-ea"/>
                <a:sym typeface="+mn-ea"/>
              </a:rPr>
              <a:t>，</a:t>
            </a:r>
            <a:r>
              <a:rPr lang="zh-CN" altLang="en-US">
                <a:latin typeface="+mn-ea"/>
                <a:cs typeface="+mn-ea"/>
                <a:sym typeface="+mn-ea"/>
              </a:rPr>
              <a:t>以多人为单位组建调查小组</a:t>
            </a:r>
            <a:r>
              <a:rPr lang="en-US" altLang="zh-CN">
                <a:latin typeface="+mn-ea"/>
                <a:cs typeface="+mn-ea"/>
                <a:sym typeface="+mn-ea"/>
              </a:rPr>
              <a:t>，</a:t>
            </a:r>
            <a:r>
              <a:rPr lang="zh-CN" altLang="en-US">
                <a:latin typeface="+mn-ea"/>
                <a:cs typeface="+mn-ea"/>
                <a:sym typeface="+mn-ea"/>
              </a:rPr>
              <a:t>推选出组长负责组织协调工作。组长要积极召集组员</a:t>
            </a:r>
            <a:r>
              <a:rPr lang="en-US" altLang="zh-CN">
                <a:latin typeface="+mn-ea"/>
                <a:cs typeface="+mn-ea"/>
                <a:sym typeface="+mn-ea"/>
              </a:rPr>
              <a:t>，</a:t>
            </a:r>
            <a:r>
              <a:rPr lang="zh-CN" altLang="en-US">
                <a:latin typeface="+mn-ea"/>
                <a:cs typeface="+mn-ea"/>
                <a:sym typeface="+mn-ea"/>
              </a:rPr>
              <a:t>确保团队成员间沟通顺畅。</a:t>
            </a:r>
            <a:endParaRPr lang="zh-CN" altLang="en-US">
              <a:latin typeface="+mn-ea"/>
              <a:cs typeface="+mn-ea"/>
              <a:sym typeface="+mn-ea"/>
            </a:endParaRPr>
          </a:p>
          <a:p>
            <a:pPr indent="0" fontAlgn="auto">
              <a:lnSpc>
                <a:spcPct val="150000"/>
              </a:lnSpc>
            </a:pPr>
            <a:r>
              <a:rPr lang="en-US" altLang="zh-CN">
                <a:latin typeface="+mn-ea"/>
                <a:cs typeface="+mn-ea"/>
                <a:sym typeface="+mn-ea"/>
              </a:rPr>
              <a:t>(</a:t>
            </a:r>
            <a:r>
              <a:rPr lang="zh-CN" altLang="en-US">
                <a:latin typeface="+mn-ea"/>
                <a:cs typeface="+mn-ea"/>
                <a:sym typeface="+mn-ea"/>
              </a:rPr>
              <a:t>二</a:t>
            </a:r>
            <a:r>
              <a:rPr lang="en-US" altLang="zh-CN">
                <a:latin typeface="+mn-ea"/>
                <a:cs typeface="+mn-ea"/>
                <a:sym typeface="+mn-ea"/>
              </a:rPr>
              <a:t>)</a:t>
            </a:r>
            <a:r>
              <a:rPr lang="zh-CN" altLang="en-US">
                <a:latin typeface="+mn-ea"/>
                <a:cs typeface="+mn-ea"/>
                <a:sym typeface="+mn-ea"/>
              </a:rPr>
              <a:t>确定调查主题</a:t>
            </a:r>
            <a:endParaRPr lang="zh-CN" altLang="en-US">
              <a:latin typeface="+mn-ea"/>
              <a:cs typeface="+mn-ea"/>
              <a:sym typeface="+mn-ea"/>
            </a:endParaRPr>
          </a:p>
          <a:p>
            <a:pPr indent="0" fontAlgn="auto">
              <a:lnSpc>
                <a:spcPct val="150000"/>
              </a:lnSpc>
            </a:pPr>
            <a:r>
              <a:rPr lang="zh-CN" altLang="en-US">
                <a:latin typeface="+mn-ea"/>
                <a:cs typeface="+mn-ea"/>
                <a:sym typeface="+mn-ea"/>
              </a:rPr>
              <a:t>头脑风暴挖掘兴趣点</a:t>
            </a:r>
            <a:r>
              <a:rPr lang="en-US" altLang="zh-CN">
                <a:latin typeface="+mn-ea"/>
                <a:cs typeface="+mn-ea"/>
                <a:sym typeface="+mn-ea"/>
              </a:rPr>
              <a:t>：</a:t>
            </a:r>
            <a:r>
              <a:rPr lang="zh-CN" altLang="en-US">
                <a:latin typeface="+mn-ea"/>
                <a:cs typeface="+mn-ea"/>
                <a:sym typeface="+mn-ea"/>
              </a:rPr>
              <a:t>思考家乡文化生活的多个方面</a:t>
            </a:r>
            <a:r>
              <a:rPr lang="en-US" altLang="zh-CN">
                <a:latin typeface="+mn-ea"/>
                <a:cs typeface="+mn-ea"/>
                <a:sym typeface="+mn-ea"/>
              </a:rPr>
              <a:t>，</a:t>
            </a:r>
            <a:r>
              <a:rPr lang="zh-CN" altLang="en-US">
                <a:latin typeface="+mn-ea"/>
                <a:cs typeface="+mn-ea"/>
                <a:sym typeface="+mn-ea"/>
              </a:rPr>
              <a:t>涵盖传统文化与现代文化、物质文化与精神文化、城市文化与乡村文化</a:t>
            </a:r>
            <a:r>
              <a:rPr lang="en-US" altLang="zh-CN">
                <a:latin typeface="+mn-ea"/>
                <a:cs typeface="+mn-ea"/>
                <a:sym typeface="+mn-ea"/>
              </a:rPr>
              <a:t>，</a:t>
            </a:r>
            <a:r>
              <a:rPr lang="zh-CN" altLang="en-US">
                <a:latin typeface="+mn-ea"/>
                <a:cs typeface="+mn-ea"/>
                <a:sym typeface="+mn-ea"/>
              </a:rPr>
              <a:t>以及文学、艺术、政治、经济、军事等领域</a:t>
            </a:r>
            <a:r>
              <a:rPr lang="en-US" altLang="zh-CN">
                <a:latin typeface="+mn-ea"/>
                <a:cs typeface="+mn-ea"/>
                <a:sym typeface="+mn-ea"/>
              </a:rPr>
              <a:t>，</a:t>
            </a:r>
            <a:r>
              <a:rPr lang="zh-CN" altLang="en-US">
                <a:latin typeface="+mn-ea"/>
                <a:cs typeface="+mn-ea"/>
                <a:sym typeface="+mn-ea"/>
              </a:rPr>
              <a:t>还有名胜古迹、风俗习惯、生活方式等。从自身感受出发</a:t>
            </a:r>
            <a:r>
              <a:rPr lang="en-US" altLang="zh-CN">
                <a:latin typeface="+mn-ea"/>
                <a:cs typeface="+mn-ea"/>
                <a:sym typeface="+mn-ea"/>
              </a:rPr>
              <a:t>，</a:t>
            </a:r>
            <a:r>
              <a:rPr lang="zh-CN" altLang="en-US">
                <a:latin typeface="+mn-ea"/>
                <a:cs typeface="+mn-ea"/>
                <a:sym typeface="+mn-ea"/>
              </a:rPr>
              <a:t>讨论并筛选出最感兴趣或最关心的文化现象。</a:t>
            </a:r>
            <a:endParaRPr lang="zh-CN" altLang="en-US">
              <a:latin typeface="+mn-ea"/>
              <a:cs typeface="+mn-ea"/>
              <a:sym typeface="+mn-ea"/>
            </a:endParaRPr>
          </a:p>
          <a:p>
            <a:pPr indent="0" fontAlgn="auto">
              <a:lnSpc>
                <a:spcPct val="150000"/>
              </a:lnSpc>
            </a:pPr>
            <a:r>
              <a:rPr lang="zh-CN" altLang="en-US">
                <a:latin typeface="+mn-ea"/>
                <a:cs typeface="+mn-ea"/>
                <a:sym typeface="+mn-ea"/>
              </a:rPr>
              <a:t>遵循原则细化主题</a:t>
            </a:r>
            <a:r>
              <a:rPr lang="en-US" altLang="zh-CN">
                <a:latin typeface="+mn-ea"/>
                <a:cs typeface="+mn-ea"/>
                <a:sym typeface="+mn-ea"/>
              </a:rPr>
              <a:t>：</a:t>
            </a:r>
            <a:r>
              <a:rPr lang="zh-CN" altLang="en-US">
                <a:latin typeface="+mn-ea"/>
                <a:cs typeface="+mn-ea"/>
                <a:sym typeface="+mn-ea"/>
              </a:rPr>
              <a:t>主题需在</a:t>
            </a:r>
            <a:r>
              <a:rPr lang="en-US" altLang="zh-CN">
                <a:latin typeface="+mn-ea"/>
                <a:cs typeface="+mn-ea"/>
                <a:sym typeface="+mn-ea"/>
              </a:rPr>
              <a:t>“</a:t>
            </a:r>
            <a:r>
              <a:rPr lang="zh-CN" altLang="en-US">
                <a:latin typeface="+mn-ea"/>
                <a:cs typeface="+mn-ea"/>
                <a:sym typeface="+mn-ea"/>
              </a:rPr>
              <a:t>家乡文化生活</a:t>
            </a:r>
            <a:r>
              <a:rPr lang="en-US" altLang="zh-CN">
                <a:latin typeface="+mn-ea"/>
                <a:cs typeface="+mn-ea"/>
                <a:sym typeface="+mn-ea"/>
              </a:rPr>
              <a:t>”</a:t>
            </a:r>
            <a:r>
              <a:rPr lang="zh-CN" altLang="en-US">
                <a:latin typeface="+mn-ea"/>
                <a:cs typeface="+mn-ea"/>
                <a:sym typeface="+mn-ea"/>
              </a:rPr>
              <a:t>范畴内</a:t>
            </a:r>
            <a:r>
              <a:rPr lang="en-US" altLang="zh-CN">
                <a:latin typeface="+mn-ea"/>
                <a:cs typeface="+mn-ea"/>
                <a:sym typeface="+mn-ea"/>
              </a:rPr>
              <a:t>，</a:t>
            </a:r>
            <a:r>
              <a:rPr lang="zh-CN" altLang="en-US">
                <a:latin typeface="+mn-ea"/>
                <a:cs typeface="+mn-ea"/>
                <a:sym typeface="+mn-ea"/>
              </a:rPr>
              <a:t>切入口宜小</a:t>
            </a:r>
            <a:r>
              <a:rPr lang="en-US" altLang="zh-CN">
                <a:latin typeface="+mn-ea"/>
                <a:cs typeface="+mn-ea"/>
                <a:sym typeface="+mn-ea"/>
              </a:rPr>
              <a:t>，</a:t>
            </a:r>
            <a:r>
              <a:rPr lang="zh-CN" altLang="en-US">
                <a:latin typeface="+mn-ea"/>
                <a:cs typeface="+mn-ea"/>
                <a:sym typeface="+mn-ea"/>
              </a:rPr>
              <a:t>以便深入调查研究。</a:t>
            </a:r>
            <a:endParaRPr lang="zh-CN" altLang="en-US">
              <a:latin typeface="+mn-ea"/>
              <a:cs typeface="+mn-ea"/>
              <a:sym typeface="+mn-ea"/>
            </a:endParaRPr>
          </a:p>
          <a:p>
            <a:endParaRPr lang="zh-CN" altLang="en-US"/>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攻略指导</a:t>
            </a:r>
            <a:endParaRPr lang="zh-CN" altLang="en-US" sz="2000">
              <a:solidFill>
                <a:schemeClr val="bg1"/>
              </a:solidFill>
            </a:endParaRPr>
          </a:p>
        </p:txBody>
      </p:sp>
      <p:sp>
        <p:nvSpPr>
          <p:cNvPr id="3" name="文本框 2"/>
          <p:cNvSpPr txBox="1"/>
          <p:nvPr/>
        </p:nvSpPr>
        <p:spPr>
          <a:xfrm>
            <a:off x="1296670" y="1402715"/>
            <a:ext cx="9598660" cy="2999740"/>
          </a:xfrm>
          <a:prstGeom prst="rect">
            <a:avLst/>
          </a:prstGeom>
          <a:noFill/>
        </p:spPr>
        <p:txBody>
          <a:bodyPr wrap="square" rtlCol="0">
            <a:spAutoFit/>
          </a:bodyPr>
          <a:p>
            <a:pPr indent="0" fontAlgn="auto">
              <a:lnSpc>
                <a:spcPct val="150000"/>
              </a:lnSpc>
            </a:pPr>
            <a:r>
              <a:rPr lang="zh-CN" altLang="en-US" b="1">
                <a:latin typeface="+mn-ea"/>
                <a:cs typeface="+mn-ea"/>
                <a:sym typeface="+mn-ea"/>
              </a:rPr>
              <a:t>三、撰写报告</a:t>
            </a:r>
            <a:endParaRPr lang="zh-CN" altLang="en-US" b="1">
              <a:latin typeface="+mn-ea"/>
              <a:cs typeface="+mn-ea"/>
              <a:sym typeface="+mn-ea"/>
            </a:endParaRPr>
          </a:p>
          <a:p>
            <a:pPr indent="0" fontAlgn="auto">
              <a:lnSpc>
                <a:spcPct val="150000"/>
              </a:lnSpc>
            </a:pPr>
            <a:r>
              <a:rPr lang="en-US" altLang="zh-CN">
                <a:latin typeface="+mn-ea"/>
                <a:cs typeface="+mn-ea"/>
                <a:sym typeface="+mn-ea"/>
              </a:rPr>
              <a:t>(</a:t>
            </a:r>
            <a:r>
              <a:rPr lang="zh-CN" altLang="en-US">
                <a:latin typeface="+mn-ea"/>
                <a:cs typeface="+mn-ea"/>
                <a:sym typeface="+mn-ea"/>
              </a:rPr>
              <a:t>一</a:t>
            </a:r>
            <a:r>
              <a:rPr lang="en-US" altLang="zh-CN">
                <a:latin typeface="+mn-ea"/>
                <a:cs typeface="+mn-ea"/>
                <a:sym typeface="+mn-ea"/>
              </a:rPr>
              <a:t>)</a:t>
            </a:r>
            <a:r>
              <a:rPr lang="zh-CN" altLang="en-US">
                <a:latin typeface="+mn-ea"/>
                <a:cs typeface="+mn-ea"/>
                <a:sym typeface="+mn-ea"/>
              </a:rPr>
              <a:t>了解报告结构</a:t>
            </a:r>
            <a:endParaRPr lang="zh-CN" altLang="en-US">
              <a:latin typeface="+mn-ea"/>
              <a:cs typeface="+mn-ea"/>
              <a:sym typeface="+mn-ea"/>
            </a:endParaRPr>
          </a:p>
          <a:p>
            <a:pPr indent="0" fontAlgn="auto">
              <a:lnSpc>
                <a:spcPct val="150000"/>
              </a:lnSpc>
            </a:pPr>
            <a:r>
              <a:rPr lang="zh-CN" altLang="en-US">
                <a:latin typeface="+mn-ea"/>
                <a:cs typeface="+mn-ea"/>
                <a:sym typeface="+mn-ea"/>
              </a:rPr>
              <a:t>常规结构全面呈现</a:t>
            </a:r>
            <a:r>
              <a:rPr lang="en-US" altLang="zh-CN">
                <a:latin typeface="+mn-ea"/>
                <a:cs typeface="+mn-ea"/>
                <a:sym typeface="+mn-ea"/>
              </a:rPr>
              <a:t>：</a:t>
            </a:r>
            <a:r>
              <a:rPr lang="zh-CN" altLang="en-US">
                <a:latin typeface="+mn-ea"/>
                <a:cs typeface="+mn-ea"/>
                <a:sym typeface="+mn-ea"/>
              </a:rPr>
              <a:t>参考课本或相关规范</a:t>
            </a:r>
            <a:r>
              <a:rPr lang="en-US" altLang="zh-CN">
                <a:latin typeface="+mn-ea"/>
                <a:cs typeface="+mn-ea"/>
                <a:sym typeface="+mn-ea"/>
              </a:rPr>
              <a:t>，</a:t>
            </a:r>
            <a:r>
              <a:rPr lang="zh-CN" altLang="en-US">
                <a:latin typeface="+mn-ea"/>
                <a:cs typeface="+mn-ea"/>
                <a:sym typeface="+mn-ea"/>
              </a:rPr>
              <a:t>采用标题、摘要、目录、调查背景与目标、调查步骤与方法、调查内容与分析、结论、建议、参考资料的结构。</a:t>
            </a:r>
            <a:endParaRPr lang="zh-CN" altLang="en-US">
              <a:latin typeface="+mn-ea"/>
              <a:cs typeface="+mn-ea"/>
              <a:sym typeface="+mn-ea"/>
            </a:endParaRPr>
          </a:p>
          <a:p>
            <a:pPr indent="0" fontAlgn="auto">
              <a:lnSpc>
                <a:spcPct val="150000"/>
              </a:lnSpc>
            </a:pPr>
            <a:r>
              <a:rPr lang="zh-CN" altLang="en-US">
                <a:latin typeface="+mn-ea"/>
                <a:cs typeface="+mn-ea"/>
                <a:sym typeface="+mn-ea"/>
              </a:rPr>
              <a:t>精简结构突出重点</a:t>
            </a:r>
            <a:r>
              <a:rPr lang="en-US" altLang="zh-CN">
                <a:latin typeface="+mn-ea"/>
                <a:cs typeface="+mn-ea"/>
                <a:sym typeface="+mn-ea"/>
              </a:rPr>
              <a:t>：</a:t>
            </a:r>
            <a:r>
              <a:rPr lang="zh-CN" altLang="en-US">
                <a:latin typeface="+mn-ea"/>
                <a:cs typeface="+mn-ea"/>
                <a:sym typeface="+mn-ea"/>
              </a:rPr>
              <a:t>若时间有限或报告篇幅较短</a:t>
            </a:r>
            <a:r>
              <a:rPr lang="en-US" altLang="zh-CN">
                <a:latin typeface="+mn-ea"/>
                <a:cs typeface="+mn-ea"/>
                <a:sym typeface="+mn-ea"/>
              </a:rPr>
              <a:t>，</a:t>
            </a:r>
            <a:r>
              <a:rPr lang="zh-CN" altLang="en-US">
                <a:latin typeface="+mn-ea"/>
                <a:cs typeface="+mn-ea"/>
                <a:sym typeface="+mn-ea"/>
              </a:rPr>
              <a:t>可简化为标题和正文</a:t>
            </a:r>
            <a:r>
              <a:rPr lang="en-US" altLang="zh-CN">
                <a:latin typeface="+mn-ea"/>
                <a:cs typeface="+mn-ea"/>
                <a:sym typeface="+mn-ea"/>
              </a:rPr>
              <a:t>(</a:t>
            </a:r>
            <a:r>
              <a:rPr lang="zh-CN" altLang="en-US">
                <a:latin typeface="+mn-ea"/>
                <a:cs typeface="+mn-ea"/>
                <a:sym typeface="+mn-ea"/>
              </a:rPr>
              <a:t>前言、主体、结尾</a:t>
            </a:r>
            <a:r>
              <a:rPr lang="en-US" altLang="zh-CN">
                <a:latin typeface="+mn-ea"/>
                <a:cs typeface="+mn-ea"/>
                <a:sym typeface="+mn-ea"/>
              </a:rPr>
              <a:t>)</a:t>
            </a:r>
            <a:r>
              <a:rPr lang="zh-CN" altLang="en-US">
                <a:latin typeface="+mn-ea"/>
                <a:cs typeface="+mn-ea"/>
                <a:sym typeface="+mn-ea"/>
              </a:rPr>
              <a:t>两部分。前言交代调查的起因、时间、地点、对象、方法等</a:t>
            </a:r>
            <a:r>
              <a:rPr lang="en-US" altLang="zh-CN">
                <a:latin typeface="+mn-ea"/>
                <a:cs typeface="+mn-ea"/>
                <a:sym typeface="+mn-ea"/>
              </a:rPr>
              <a:t>；</a:t>
            </a:r>
            <a:r>
              <a:rPr lang="zh-CN" altLang="en-US">
                <a:latin typeface="+mn-ea"/>
                <a:cs typeface="+mn-ea"/>
                <a:sym typeface="+mn-ea"/>
              </a:rPr>
              <a:t>主体详述调查情况、分析结果</a:t>
            </a:r>
            <a:r>
              <a:rPr lang="en-US" altLang="zh-CN">
                <a:latin typeface="+mn-ea"/>
                <a:cs typeface="+mn-ea"/>
                <a:sym typeface="+mn-ea"/>
              </a:rPr>
              <a:t>；</a:t>
            </a:r>
            <a:r>
              <a:rPr lang="zh-CN" altLang="en-US">
                <a:latin typeface="+mn-ea"/>
                <a:cs typeface="+mn-ea"/>
                <a:sym typeface="+mn-ea"/>
              </a:rPr>
              <a:t>结尾概括全文、提出问题、给出建议等。</a:t>
            </a:r>
            <a:endParaRPr lang="zh-CN" altLang="en-US"/>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攻略指导</a:t>
            </a:r>
            <a:endParaRPr lang="zh-CN" altLang="en-US" sz="2000">
              <a:solidFill>
                <a:schemeClr val="bg1"/>
              </a:solidFill>
            </a:endParaRPr>
          </a:p>
        </p:txBody>
      </p:sp>
      <p:sp>
        <p:nvSpPr>
          <p:cNvPr id="3" name="文本框 2"/>
          <p:cNvSpPr txBox="1"/>
          <p:nvPr/>
        </p:nvSpPr>
        <p:spPr>
          <a:xfrm>
            <a:off x="1296670" y="1402715"/>
            <a:ext cx="9598660" cy="3692525"/>
          </a:xfrm>
          <a:prstGeom prst="rect">
            <a:avLst/>
          </a:prstGeom>
          <a:noFill/>
        </p:spPr>
        <p:txBody>
          <a:bodyPr wrap="square" rtlCol="0">
            <a:spAutoFit/>
          </a:bodyPr>
          <a:p>
            <a:pPr indent="0" fontAlgn="auto">
              <a:lnSpc>
                <a:spcPct val="150000"/>
              </a:lnSpc>
            </a:pPr>
            <a:r>
              <a:rPr lang="en-US" altLang="zh-CN">
                <a:latin typeface="+mn-ea"/>
                <a:cs typeface="+mn-ea"/>
                <a:sym typeface="+mn-ea"/>
              </a:rPr>
              <a:t>(</a:t>
            </a:r>
            <a:r>
              <a:rPr lang="zh-CN" altLang="en-US">
                <a:latin typeface="+mn-ea"/>
                <a:cs typeface="+mn-ea"/>
                <a:sym typeface="+mn-ea"/>
              </a:rPr>
              <a:t>二</a:t>
            </a:r>
            <a:r>
              <a:rPr lang="en-US" altLang="zh-CN">
                <a:latin typeface="+mn-ea"/>
                <a:cs typeface="+mn-ea"/>
                <a:sym typeface="+mn-ea"/>
              </a:rPr>
              <a:t>)</a:t>
            </a:r>
            <a:r>
              <a:rPr lang="zh-CN" altLang="en-US">
                <a:latin typeface="+mn-ea"/>
                <a:cs typeface="+mn-ea"/>
                <a:sym typeface="+mn-ea"/>
              </a:rPr>
              <a:t>把握写作要求</a:t>
            </a:r>
            <a:endParaRPr lang="zh-CN" altLang="en-US">
              <a:latin typeface="+mn-ea"/>
              <a:cs typeface="+mn-ea"/>
              <a:sym typeface="+mn-ea"/>
            </a:endParaRPr>
          </a:p>
          <a:p>
            <a:pPr indent="0" fontAlgn="auto">
              <a:lnSpc>
                <a:spcPct val="150000"/>
              </a:lnSpc>
            </a:pPr>
            <a:r>
              <a:rPr lang="zh-CN" altLang="en-US">
                <a:latin typeface="+mn-ea"/>
                <a:cs typeface="+mn-ea"/>
                <a:sym typeface="+mn-ea"/>
              </a:rPr>
              <a:t>主题鲜明</a:t>
            </a:r>
            <a:r>
              <a:rPr lang="en-US" altLang="zh-CN">
                <a:latin typeface="+mn-ea"/>
                <a:cs typeface="+mn-ea"/>
                <a:sym typeface="+mn-ea"/>
              </a:rPr>
              <a:t>，</a:t>
            </a:r>
            <a:r>
              <a:rPr lang="zh-CN" altLang="en-US">
                <a:latin typeface="+mn-ea"/>
                <a:cs typeface="+mn-ea"/>
                <a:sym typeface="+mn-ea"/>
              </a:rPr>
              <a:t>精准聚焦</a:t>
            </a:r>
            <a:r>
              <a:rPr lang="en-US" altLang="zh-CN">
                <a:latin typeface="+mn-ea"/>
                <a:cs typeface="+mn-ea"/>
                <a:sym typeface="+mn-ea"/>
              </a:rPr>
              <a:t>：</a:t>
            </a:r>
            <a:r>
              <a:rPr lang="zh-CN" altLang="en-US">
                <a:latin typeface="+mn-ea"/>
                <a:cs typeface="+mn-ea"/>
                <a:sym typeface="+mn-ea"/>
              </a:rPr>
              <a:t>报告主题要明确清晰</a:t>
            </a:r>
            <a:r>
              <a:rPr lang="en-US" altLang="zh-CN">
                <a:latin typeface="+mn-ea"/>
                <a:cs typeface="+mn-ea"/>
                <a:sym typeface="+mn-ea"/>
              </a:rPr>
              <a:t>；</a:t>
            </a:r>
            <a:r>
              <a:rPr lang="zh-CN" altLang="en-US">
                <a:latin typeface="+mn-ea"/>
                <a:cs typeface="+mn-ea"/>
                <a:sym typeface="+mn-ea"/>
              </a:rPr>
              <a:t>围绕确定的调查主题展开</a:t>
            </a:r>
            <a:r>
              <a:rPr lang="en-US" altLang="zh-CN">
                <a:latin typeface="+mn-ea"/>
                <a:cs typeface="+mn-ea"/>
                <a:sym typeface="+mn-ea"/>
              </a:rPr>
              <a:t>，</a:t>
            </a:r>
            <a:r>
              <a:rPr lang="zh-CN" altLang="en-US">
                <a:latin typeface="+mn-ea"/>
                <a:cs typeface="+mn-ea"/>
                <a:sym typeface="+mn-ea"/>
              </a:rPr>
              <a:t>避免内容分散。</a:t>
            </a:r>
            <a:endParaRPr lang="zh-CN" altLang="en-US">
              <a:latin typeface="+mn-ea"/>
              <a:cs typeface="+mn-ea"/>
              <a:sym typeface="+mn-ea"/>
            </a:endParaRPr>
          </a:p>
          <a:p>
            <a:pPr indent="0" fontAlgn="auto">
              <a:lnSpc>
                <a:spcPct val="150000"/>
              </a:lnSpc>
            </a:pPr>
            <a:r>
              <a:rPr lang="zh-CN" altLang="en-US">
                <a:latin typeface="+mn-ea"/>
                <a:cs typeface="+mn-ea"/>
                <a:sym typeface="+mn-ea"/>
              </a:rPr>
              <a:t>资料翔实</a:t>
            </a:r>
            <a:r>
              <a:rPr lang="en-US" altLang="zh-CN">
                <a:latin typeface="+mn-ea"/>
                <a:cs typeface="+mn-ea"/>
                <a:sym typeface="+mn-ea"/>
              </a:rPr>
              <a:t>，</a:t>
            </a:r>
            <a:r>
              <a:rPr lang="zh-CN" altLang="en-US">
                <a:latin typeface="+mn-ea"/>
                <a:cs typeface="+mn-ea"/>
                <a:sym typeface="+mn-ea"/>
              </a:rPr>
              <a:t>支撑观点</a:t>
            </a:r>
            <a:r>
              <a:rPr lang="en-US" altLang="zh-CN">
                <a:latin typeface="+mn-ea"/>
                <a:cs typeface="+mn-ea"/>
                <a:sym typeface="+mn-ea"/>
              </a:rPr>
              <a:t>：</a:t>
            </a:r>
            <a:r>
              <a:rPr lang="zh-CN" altLang="en-US">
                <a:latin typeface="+mn-ea"/>
                <a:cs typeface="+mn-ea"/>
                <a:sym typeface="+mn-ea"/>
              </a:rPr>
              <a:t>尊重事实</a:t>
            </a:r>
            <a:r>
              <a:rPr lang="en-US" altLang="zh-CN">
                <a:latin typeface="+mn-ea"/>
                <a:cs typeface="+mn-ea"/>
                <a:sym typeface="+mn-ea"/>
              </a:rPr>
              <a:t>，</a:t>
            </a:r>
            <a:r>
              <a:rPr lang="zh-CN" altLang="en-US">
                <a:latin typeface="+mn-ea"/>
                <a:cs typeface="+mn-ea"/>
                <a:sym typeface="+mn-ea"/>
              </a:rPr>
              <a:t>以丰富、真实可靠的调查资料为依据。运用调查中获取的数据、案例等</a:t>
            </a:r>
            <a:r>
              <a:rPr lang="en-US" altLang="zh-CN">
                <a:latin typeface="+mn-ea"/>
                <a:cs typeface="+mn-ea"/>
                <a:sym typeface="+mn-ea"/>
              </a:rPr>
              <a:t>，</a:t>
            </a:r>
            <a:r>
              <a:rPr lang="zh-CN" altLang="en-US">
                <a:latin typeface="+mn-ea"/>
                <a:cs typeface="+mn-ea"/>
                <a:sym typeface="+mn-ea"/>
              </a:rPr>
              <a:t>说明家乡文化生活的现状、问题和发展趋势</a:t>
            </a:r>
            <a:r>
              <a:rPr lang="en-US" altLang="zh-CN">
                <a:latin typeface="+mn-ea"/>
                <a:cs typeface="+mn-ea"/>
                <a:sym typeface="+mn-ea"/>
              </a:rPr>
              <a:t>，</a:t>
            </a:r>
            <a:r>
              <a:rPr lang="zh-CN" altLang="en-US">
                <a:latin typeface="+mn-ea"/>
                <a:cs typeface="+mn-ea"/>
                <a:sym typeface="+mn-ea"/>
              </a:rPr>
              <a:t>使报告内容充实、有说服力。</a:t>
            </a:r>
            <a:endParaRPr lang="zh-CN" altLang="en-US">
              <a:latin typeface="+mn-ea"/>
              <a:cs typeface="+mn-ea"/>
              <a:sym typeface="+mn-ea"/>
            </a:endParaRPr>
          </a:p>
          <a:p>
            <a:pPr indent="0" fontAlgn="auto">
              <a:lnSpc>
                <a:spcPct val="150000"/>
              </a:lnSpc>
            </a:pPr>
            <a:r>
              <a:rPr lang="zh-CN" altLang="en-US">
                <a:latin typeface="+mn-ea"/>
                <a:cs typeface="+mn-ea"/>
                <a:sym typeface="+mn-ea"/>
              </a:rPr>
              <a:t>分析深入</a:t>
            </a:r>
            <a:r>
              <a:rPr lang="en-US" altLang="zh-CN">
                <a:latin typeface="+mn-ea"/>
                <a:cs typeface="+mn-ea"/>
                <a:sym typeface="+mn-ea"/>
              </a:rPr>
              <a:t>，</a:t>
            </a:r>
            <a:r>
              <a:rPr lang="zh-CN" altLang="en-US">
                <a:latin typeface="+mn-ea"/>
                <a:cs typeface="+mn-ea"/>
                <a:sym typeface="+mn-ea"/>
              </a:rPr>
              <a:t>揭示本质</a:t>
            </a:r>
            <a:r>
              <a:rPr lang="en-US" altLang="zh-CN">
                <a:latin typeface="+mn-ea"/>
                <a:cs typeface="+mn-ea"/>
                <a:sym typeface="+mn-ea"/>
              </a:rPr>
              <a:t>：</a:t>
            </a:r>
            <a:r>
              <a:rPr lang="zh-CN" altLang="en-US">
                <a:latin typeface="+mn-ea"/>
                <a:cs typeface="+mn-ea"/>
                <a:sym typeface="+mn-ea"/>
              </a:rPr>
              <a:t>对调查材料进行</a:t>
            </a:r>
            <a:r>
              <a:rPr lang="en-US" altLang="zh-CN">
                <a:latin typeface="+mn-ea"/>
                <a:cs typeface="+mn-ea"/>
                <a:sym typeface="+mn-ea"/>
              </a:rPr>
              <a:t>“</a:t>
            </a:r>
            <a:r>
              <a:rPr lang="zh-CN" altLang="en-US">
                <a:latin typeface="+mn-ea"/>
                <a:cs typeface="+mn-ea"/>
                <a:sym typeface="+mn-ea"/>
              </a:rPr>
              <a:t>去粗取精、去伪存真</a:t>
            </a:r>
            <a:r>
              <a:rPr lang="en-US" altLang="zh-CN">
                <a:latin typeface="+mn-ea"/>
                <a:cs typeface="+mn-ea"/>
                <a:sym typeface="+mn-ea"/>
              </a:rPr>
              <a:t>，</a:t>
            </a:r>
            <a:r>
              <a:rPr lang="zh-CN" altLang="en-US">
                <a:latin typeface="+mn-ea"/>
                <a:cs typeface="+mn-ea"/>
                <a:sym typeface="+mn-ea"/>
              </a:rPr>
              <a:t>由此及彼、由表及里</a:t>
            </a:r>
            <a:r>
              <a:rPr lang="en-US" altLang="zh-CN">
                <a:latin typeface="+mn-ea"/>
                <a:cs typeface="+mn-ea"/>
                <a:sym typeface="+mn-ea"/>
              </a:rPr>
              <a:t>”</a:t>
            </a:r>
            <a:r>
              <a:rPr lang="zh-CN" altLang="en-US">
                <a:latin typeface="+mn-ea"/>
                <a:cs typeface="+mn-ea"/>
                <a:sym typeface="+mn-ea"/>
              </a:rPr>
              <a:t>的分析</a:t>
            </a:r>
            <a:r>
              <a:rPr lang="en-US" altLang="zh-CN">
                <a:latin typeface="+mn-ea"/>
                <a:cs typeface="+mn-ea"/>
                <a:sym typeface="+mn-ea"/>
              </a:rPr>
              <a:t>，</a:t>
            </a:r>
            <a:r>
              <a:rPr lang="zh-CN" altLang="en-US">
                <a:latin typeface="+mn-ea"/>
                <a:cs typeface="+mn-ea"/>
                <a:sym typeface="+mn-ea"/>
              </a:rPr>
              <a:t>透过现象看本质。</a:t>
            </a:r>
            <a:endParaRPr lang="zh-CN" altLang="en-US">
              <a:latin typeface="+mn-ea"/>
              <a:cs typeface="+mn-ea"/>
              <a:sym typeface="+mn-ea"/>
            </a:endParaRPr>
          </a:p>
          <a:p>
            <a:pPr indent="0" fontAlgn="auto">
              <a:lnSpc>
                <a:spcPct val="150000"/>
              </a:lnSpc>
            </a:pPr>
            <a:r>
              <a:rPr lang="zh-CN" altLang="en-US">
                <a:latin typeface="+mn-ea"/>
                <a:cs typeface="+mn-ea"/>
                <a:sym typeface="+mn-ea"/>
              </a:rPr>
              <a:t>方法多样</a:t>
            </a:r>
            <a:r>
              <a:rPr lang="en-US" altLang="zh-CN">
                <a:latin typeface="+mn-ea"/>
                <a:cs typeface="+mn-ea"/>
                <a:sym typeface="+mn-ea"/>
              </a:rPr>
              <a:t>，</a:t>
            </a:r>
            <a:r>
              <a:rPr lang="zh-CN" altLang="en-US">
                <a:latin typeface="+mn-ea"/>
                <a:cs typeface="+mn-ea"/>
                <a:sym typeface="+mn-ea"/>
              </a:rPr>
              <a:t>突出主题</a:t>
            </a:r>
            <a:r>
              <a:rPr lang="en-US" altLang="zh-CN">
                <a:latin typeface="+mn-ea"/>
                <a:cs typeface="+mn-ea"/>
                <a:sym typeface="+mn-ea"/>
              </a:rPr>
              <a:t>：</a:t>
            </a:r>
            <a:r>
              <a:rPr lang="zh-CN" altLang="en-US">
                <a:latin typeface="+mn-ea"/>
                <a:cs typeface="+mn-ea"/>
                <a:sym typeface="+mn-ea"/>
              </a:rPr>
              <a:t>运用多种方法呈现调查内容和结果</a:t>
            </a:r>
            <a:r>
              <a:rPr lang="en-US" altLang="zh-CN">
                <a:latin typeface="+mn-ea"/>
                <a:cs typeface="+mn-ea"/>
                <a:sym typeface="+mn-ea"/>
              </a:rPr>
              <a:t>，</a:t>
            </a:r>
            <a:r>
              <a:rPr lang="zh-CN" altLang="en-US">
                <a:latin typeface="+mn-ea"/>
                <a:cs typeface="+mn-ea"/>
                <a:sym typeface="+mn-ea"/>
              </a:rPr>
              <a:t>如列表展示数据对比</a:t>
            </a:r>
            <a:r>
              <a:rPr lang="en-US" altLang="zh-CN">
                <a:latin typeface="+mn-ea"/>
                <a:cs typeface="+mn-ea"/>
                <a:sym typeface="+mn-ea"/>
              </a:rPr>
              <a:t>，</a:t>
            </a:r>
            <a:r>
              <a:rPr lang="zh-CN" altLang="en-US">
                <a:latin typeface="+mn-ea"/>
                <a:cs typeface="+mn-ea"/>
                <a:sym typeface="+mn-ea"/>
              </a:rPr>
              <a:t>运用对照比较突出差异</a:t>
            </a:r>
            <a:r>
              <a:rPr lang="en-US" altLang="zh-CN">
                <a:latin typeface="+mn-ea"/>
                <a:cs typeface="+mn-ea"/>
                <a:sym typeface="+mn-ea"/>
              </a:rPr>
              <a:t>，</a:t>
            </a:r>
            <a:r>
              <a:rPr lang="zh-CN" altLang="en-US">
                <a:latin typeface="+mn-ea"/>
                <a:cs typeface="+mn-ea"/>
                <a:sym typeface="+mn-ea"/>
              </a:rPr>
              <a:t>用统计数字增强说服力</a:t>
            </a:r>
            <a:r>
              <a:rPr lang="en-US" altLang="zh-CN">
                <a:latin typeface="+mn-ea"/>
                <a:cs typeface="+mn-ea"/>
                <a:sym typeface="+mn-ea"/>
              </a:rPr>
              <a:t>，</a:t>
            </a:r>
            <a:r>
              <a:rPr lang="zh-CN" altLang="en-US">
                <a:latin typeface="+mn-ea"/>
                <a:cs typeface="+mn-ea"/>
                <a:sym typeface="+mn-ea"/>
              </a:rPr>
              <a:t>使报告更直观、生动</a:t>
            </a:r>
            <a:r>
              <a:rPr lang="en-US" altLang="zh-CN">
                <a:latin typeface="+mn-ea"/>
                <a:cs typeface="+mn-ea"/>
                <a:sym typeface="+mn-ea"/>
              </a:rPr>
              <a:t>，</a:t>
            </a:r>
            <a:r>
              <a:rPr lang="zh-CN" altLang="en-US">
                <a:latin typeface="+mn-ea"/>
                <a:cs typeface="+mn-ea"/>
                <a:sym typeface="+mn-ea"/>
              </a:rPr>
              <a:t>突出调查主题。</a:t>
            </a:r>
            <a:endParaRPr lang="zh-CN" altLang="en-US">
              <a:latin typeface="+mn-ea"/>
              <a:cs typeface="+mn-ea"/>
              <a:sym typeface="+mn-ea"/>
            </a:endParaRPr>
          </a:p>
          <a:p>
            <a:endParaRPr lang="zh-CN" altLang="en-US"/>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活动示例</a:t>
            </a:r>
            <a:endParaRPr lang="zh-CN" altLang="en-US" sz="2000">
              <a:solidFill>
                <a:schemeClr val="bg1"/>
              </a:solidFill>
            </a:endParaRPr>
          </a:p>
        </p:txBody>
      </p:sp>
      <p:sp>
        <p:nvSpPr>
          <p:cNvPr id="3" name="文本框 2"/>
          <p:cNvSpPr txBox="1"/>
          <p:nvPr/>
        </p:nvSpPr>
        <p:spPr>
          <a:xfrm>
            <a:off x="1083310" y="1272540"/>
            <a:ext cx="10024745" cy="3830955"/>
          </a:xfrm>
          <a:prstGeom prst="rect">
            <a:avLst/>
          </a:prstGeom>
          <a:noFill/>
        </p:spPr>
        <p:txBody>
          <a:bodyPr wrap="square" rtlCol="0">
            <a:spAutoFit/>
          </a:bodyPr>
          <a:p>
            <a:pPr indent="0" algn="ctr" fontAlgn="auto">
              <a:lnSpc>
                <a:spcPct val="150000"/>
              </a:lnSpc>
            </a:pPr>
            <a:r>
              <a:rPr lang="zh-CN" altLang="en-US">
                <a:latin typeface="隶书" panose="02010509060101010101" charset="-122"/>
                <a:ea typeface="隶书" panose="02010509060101010101" charset="-122"/>
                <a:cs typeface="+mn-ea"/>
              </a:rPr>
              <a:t>关于合肥历史建筑保护的调查报告</a:t>
            </a:r>
            <a:endParaRPr lang="zh-CN" altLang="en-US">
              <a:latin typeface="+mn-ea"/>
              <a:cs typeface="+mn-ea"/>
            </a:endParaRPr>
          </a:p>
          <a:p>
            <a:pPr indent="457200" fontAlgn="auto">
              <a:lnSpc>
                <a:spcPct val="150000"/>
              </a:lnSpc>
            </a:pPr>
            <a:r>
              <a:rPr lang="zh-CN" altLang="en-US">
                <a:latin typeface="+mn-ea"/>
                <a:cs typeface="+mn-ea"/>
              </a:rPr>
              <a:t>一、调查背景</a:t>
            </a:r>
            <a:endParaRPr lang="zh-CN" altLang="en-US">
              <a:latin typeface="+mn-ea"/>
              <a:cs typeface="+mn-ea"/>
            </a:endParaRPr>
          </a:p>
          <a:p>
            <a:pPr indent="457200" fontAlgn="auto">
              <a:lnSpc>
                <a:spcPct val="150000"/>
              </a:lnSpc>
            </a:pPr>
            <a:r>
              <a:rPr lang="zh-CN" altLang="en-US">
                <a:latin typeface="+mn-ea"/>
                <a:cs typeface="+mn-ea"/>
              </a:rPr>
              <a:t>合肥作为中国历史文化名城之一</a:t>
            </a:r>
            <a:r>
              <a:rPr lang="en-US" altLang="zh-CN">
                <a:latin typeface="+mn-ea"/>
                <a:cs typeface="+mn-ea"/>
              </a:rPr>
              <a:t>，</a:t>
            </a:r>
            <a:r>
              <a:rPr lang="zh-CN" altLang="en-US">
                <a:latin typeface="+mn-ea"/>
                <a:cs typeface="+mn-ea"/>
              </a:rPr>
              <a:t>拥有众多珍贵的文化遗产</a:t>
            </a:r>
            <a:r>
              <a:rPr lang="en-US" altLang="zh-CN">
                <a:latin typeface="+mn-ea"/>
                <a:cs typeface="+mn-ea"/>
              </a:rPr>
              <a:t>，</a:t>
            </a:r>
            <a:r>
              <a:rPr lang="zh-CN" altLang="en-US">
                <a:latin typeface="+mn-ea"/>
                <a:cs typeface="+mn-ea"/>
              </a:rPr>
              <a:t>其中历史建筑是重要的组成部分。然而</a:t>
            </a:r>
            <a:r>
              <a:rPr lang="en-US" altLang="zh-CN">
                <a:latin typeface="+mn-ea"/>
                <a:cs typeface="+mn-ea"/>
              </a:rPr>
              <a:t>，</a:t>
            </a:r>
            <a:r>
              <a:rPr lang="zh-CN" altLang="en-US">
                <a:latin typeface="+mn-ea"/>
                <a:cs typeface="+mn-ea"/>
              </a:rPr>
              <a:t>随着城市化的快速发展</a:t>
            </a:r>
            <a:r>
              <a:rPr lang="en-US" altLang="zh-CN">
                <a:latin typeface="+mn-ea"/>
                <a:cs typeface="+mn-ea"/>
              </a:rPr>
              <a:t>，</a:t>
            </a:r>
            <a:r>
              <a:rPr lang="zh-CN" altLang="en-US">
                <a:latin typeface="+mn-ea"/>
                <a:cs typeface="+mn-ea"/>
              </a:rPr>
              <a:t>许多历史建筑面临着被拆除或破坏的威胁。本调查报告旨在探讨合肥历史建筑保护的现状、问题及解决方案。</a:t>
            </a:r>
            <a:endParaRPr lang="zh-CN" altLang="en-US">
              <a:latin typeface="+mn-ea"/>
              <a:cs typeface="+mn-ea"/>
            </a:endParaRPr>
          </a:p>
          <a:p>
            <a:pPr indent="457200" fontAlgn="auto">
              <a:lnSpc>
                <a:spcPct val="150000"/>
              </a:lnSpc>
            </a:pPr>
            <a:r>
              <a:rPr lang="zh-CN" altLang="en-US">
                <a:latin typeface="+mn-ea"/>
                <a:cs typeface="+mn-ea"/>
              </a:rPr>
              <a:t>二、总体状况</a:t>
            </a:r>
            <a:endParaRPr lang="zh-CN" altLang="en-US">
              <a:latin typeface="+mn-ea"/>
              <a:cs typeface="+mn-ea"/>
            </a:endParaRPr>
          </a:p>
          <a:p>
            <a:pPr indent="457200" fontAlgn="auto">
              <a:lnSpc>
                <a:spcPct val="150000"/>
              </a:lnSpc>
            </a:pPr>
            <a:r>
              <a:rPr lang="zh-CN" altLang="en-US">
                <a:latin typeface="+mn-ea"/>
                <a:cs typeface="+mn-ea"/>
              </a:rPr>
              <a:t>合肥市拥有众多历史建筑</a:t>
            </a:r>
            <a:r>
              <a:rPr lang="en-US" altLang="zh-CN">
                <a:latin typeface="+mn-ea"/>
                <a:cs typeface="+mn-ea"/>
              </a:rPr>
              <a:t>，</a:t>
            </a:r>
            <a:r>
              <a:rPr lang="zh-CN" altLang="en-US">
                <a:latin typeface="+mn-ea"/>
                <a:cs typeface="+mn-ea"/>
              </a:rPr>
              <a:t>包括古代的寺庙、祠堂、会馆、民居等</a:t>
            </a:r>
            <a:r>
              <a:rPr lang="en-US" altLang="zh-CN">
                <a:latin typeface="+mn-ea"/>
                <a:cs typeface="+mn-ea"/>
              </a:rPr>
              <a:t>，</a:t>
            </a:r>
            <a:r>
              <a:rPr lang="zh-CN" altLang="en-US">
                <a:latin typeface="+mn-ea"/>
                <a:cs typeface="+mn-ea"/>
              </a:rPr>
              <a:t>以及近现代的西洋建筑、公共建筑等。然而</a:t>
            </a:r>
            <a:r>
              <a:rPr lang="en-US" altLang="zh-CN">
                <a:latin typeface="+mn-ea"/>
                <a:cs typeface="+mn-ea"/>
              </a:rPr>
              <a:t>，</a:t>
            </a:r>
            <a:r>
              <a:rPr lang="zh-CN" altLang="en-US">
                <a:latin typeface="+mn-ea"/>
                <a:cs typeface="+mn-ea"/>
              </a:rPr>
              <a:t>随着城市化的进程加快</a:t>
            </a:r>
            <a:r>
              <a:rPr lang="en-US" altLang="zh-CN">
                <a:latin typeface="+mn-ea"/>
                <a:cs typeface="+mn-ea"/>
              </a:rPr>
              <a:t>，</a:t>
            </a:r>
            <a:r>
              <a:rPr lang="zh-CN" altLang="en-US">
                <a:latin typeface="+mn-ea"/>
                <a:cs typeface="+mn-ea"/>
              </a:rPr>
              <a:t>许多历史建筑面临着被拆除或破坏的威胁。同时</a:t>
            </a:r>
            <a:r>
              <a:rPr lang="en-US" altLang="zh-CN">
                <a:latin typeface="+mn-ea"/>
                <a:cs typeface="+mn-ea"/>
              </a:rPr>
              <a:t>，</a:t>
            </a:r>
            <a:r>
              <a:rPr lang="zh-CN" altLang="en-US">
                <a:latin typeface="+mn-ea"/>
                <a:cs typeface="+mn-ea"/>
              </a:rPr>
              <a:t>由于保护资金不足、管理不善等</a:t>
            </a:r>
            <a:r>
              <a:rPr lang="en-US" altLang="zh-CN">
                <a:latin typeface="+mn-ea"/>
                <a:cs typeface="+mn-ea"/>
              </a:rPr>
              <a:t>，</a:t>
            </a:r>
            <a:r>
              <a:rPr lang="zh-CN" altLang="en-US">
                <a:latin typeface="+mn-ea"/>
                <a:cs typeface="+mn-ea"/>
              </a:rPr>
              <a:t>一些历史建筑出现了不同程度的损坏和失修。</a:t>
            </a:r>
            <a:endParaRPr lang="zh-CN" altLang="en-US">
              <a:latin typeface="+mn-ea"/>
              <a:cs typeface="+mn-ea"/>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活动示例</a:t>
            </a:r>
            <a:endParaRPr lang="zh-CN" altLang="en-US" sz="2000">
              <a:solidFill>
                <a:schemeClr val="bg1"/>
              </a:solidFill>
            </a:endParaRPr>
          </a:p>
        </p:txBody>
      </p:sp>
      <p:sp>
        <p:nvSpPr>
          <p:cNvPr id="3" name="文本框 2"/>
          <p:cNvSpPr txBox="1"/>
          <p:nvPr/>
        </p:nvSpPr>
        <p:spPr>
          <a:xfrm>
            <a:off x="1083310" y="1306195"/>
            <a:ext cx="10024745" cy="4246245"/>
          </a:xfrm>
          <a:prstGeom prst="rect">
            <a:avLst/>
          </a:prstGeom>
          <a:noFill/>
        </p:spPr>
        <p:txBody>
          <a:bodyPr wrap="square" rtlCol="0">
            <a:spAutoFit/>
          </a:bodyPr>
          <a:p>
            <a:pPr indent="457200" fontAlgn="auto">
              <a:lnSpc>
                <a:spcPct val="150000"/>
              </a:lnSpc>
            </a:pPr>
            <a:r>
              <a:rPr lang="zh-CN" altLang="en-US">
                <a:latin typeface="+mn-ea"/>
                <a:cs typeface="+mn-ea"/>
              </a:rPr>
              <a:t>本次调查采用了问卷调查法、访谈调查法和文献查阅法等多种方法。问卷调查主要针对合肥市居民和历史建筑相关利益方</a:t>
            </a:r>
            <a:r>
              <a:rPr lang="en-US" altLang="zh-CN">
                <a:latin typeface="+mn-ea"/>
                <a:cs typeface="+mn-ea"/>
              </a:rPr>
              <a:t>，</a:t>
            </a:r>
            <a:r>
              <a:rPr lang="zh-CN" altLang="en-US">
                <a:latin typeface="+mn-ea"/>
                <a:cs typeface="+mn-ea"/>
              </a:rPr>
              <a:t>借此了解他们对历史建筑保护的认知和态度</a:t>
            </a:r>
            <a:r>
              <a:rPr lang="en-US" altLang="zh-CN">
                <a:latin typeface="+mn-ea"/>
                <a:cs typeface="+mn-ea"/>
              </a:rPr>
              <a:t>；</a:t>
            </a:r>
            <a:r>
              <a:rPr lang="zh-CN" altLang="en-US">
                <a:latin typeface="+mn-ea"/>
                <a:cs typeface="+mn-ea"/>
              </a:rPr>
              <a:t>访谈对象包括历史学家、建筑师和文物保护专家</a:t>
            </a:r>
            <a:r>
              <a:rPr lang="en-US" altLang="zh-CN">
                <a:latin typeface="+mn-ea"/>
                <a:cs typeface="+mn-ea"/>
              </a:rPr>
              <a:t>，</a:t>
            </a:r>
            <a:r>
              <a:rPr lang="zh-CN" altLang="en-US">
                <a:latin typeface="+mn-ea"/>
                <a:cs typeface="+mn-ea"/>
              </a:rPr>
              <a:t>以获取专业意见和建议</a:t>
            </a:r>
            <a:r>
              <a:rPr lang="en-US" altLang="zh-CN">
                <a:latin typeface="+mn-ea"/>
                <a:cs typeface="+mn-ea"/>
              </a:rPr>
              <a:t>；</a:t>
            </a:r>
            <a:r>
              <a:rPr lang="zh-CN" altLang="en-US">
                <a:latin typeface="+mn-ea"/>
                <a:cs typeface="+mn-ea"/>
              </a:rPr>
              <a:t>查阅的文献主要包括相关政策文件、学术论文和新闻报道等。</a:t>
            </a:r>
            <a:endParaRPr lang="zh-CN" altLang="en-US">
              <a:latin typeface="+mn-ea"/>
              <a:cs typeface="+mn-ea"/>
            </a:endParaRPr>
          </a:p>
          <a:p>
            <a:pPr indent="457200" fontAlgn="auto">
              <a:lnSpc>
                <a:spcPct val="150000"/>
              </a:lnSpc>
            </a:pPr>
            <a:r>
              <a:rPr lang="zh-CN" altLang="en-US">
                <a:latin typeface="+mn-ea"/>
                <a:cs typeface="+mn-ea"/>
              </a:rPr>
              <a:t>三、存在问题</a:t>
            </a:r>
            <a:endParaRPr lang="zh-CN" altLang="en-US">
              <a:latin typeface="+mn-ea"/>
              <a:cs typeface="+mn-ea"/>
            </a:endParaRPr>
          </a:p>
          <a:p>
            <a:pPr indent="457200" fontAlgn="auto">
              <a:lnSpc>
                <a:spcPct val="150000"/>
              </a:lnSpc>
            </a:pPr>
            <a:r>
              <a:rPr lang="en-US" altLang="zh-CN">
                <a:latin typeface="+mn-ea"/>
                <a:cs typeface="+mn-ea"/>
              </a:rPr>
              <a:t>(1)</a:t>
            </a:r>
            <a:r>
              <a:rPr lang="zh-CN" altLang="en-US">
                <a:latin typeface="+mn-ea"/>
                <a:cs typeface="+mn-ea"/>
              </a:rPr>
              <a:t>保护意识不强</a:t>
            </a:r>
            <a:r>
              <a:rPr lang="en-US" altLang="zh-CN">
                <a:latin typeface="+mn-ea"/>
                <a:cs typeface="+mn-ea"/>
              </a:rPr>
              <a:t>：</a:t>
            </a:r>
            <a:r>
              <a:rPr lang="zh-CN" altLang="en-US">
                <a:latin typeface="+mn-ea"/>
                <a:cs typeface="+mn-ea"/>
              </a:rPr>
              <a:t>部分市民和相关利益方对历史建筑保护的重要性认识不足</a:t>
            </a:r>
            <a:r>
              <a:rPr lang="en-US" altLang="zh-CN">
                <a:latin typeface="+mn-ea"/>
                <a:cs typeface="+mn-ea"/>
              </a:rPr>
              <a:t>，</a:t>
            </a:r>
            <a:r>
              <a:rPr lang="zh-CN" altLang="en-US">
                <a:latin typeface="+mn-ea"/>
                <a:cs typeface="+mn-ea"/>
              </a:rPr>
              <a:t>缺乏保护意识。</a:t>
            </a:r>
            <a:endParaRPr lang="zh-CN" altLang="en-US">
              <a:latin typeface="+mn-ea"/>
              <a:cs typeface="+mn-ea"/>
            </a:endParaRPr>
          </a:p>
          <a:p>
            <a:pPr indent="457200" fontAlgn="auto">
              <a:lnSpc>
                <a:spcPct val="150000"/>
              </a:lnSpc>
            </a:pPr>
            <a:r>
              <a:rPr lang="en-US" altLang="zh-CN">
                <a:latin typeface="+mn-ea"/>
                <a:cs typeface="+mn-ea"/>
              </a:rPr>
              <a:t>(2)</a:t>
            </a:r>
            <a:r>
              <a:rPr lang="zh-CN" altLang="en-US">
                <a:latin typeface="+mn-ea"/>
                <a:cs typeface="+mn-ea"/>
              </a:rPr>
              <a:t>法律法规不完善</a:t>
            </a:r>
            <a:r>
              <a:rPr lang="en-US" altLang="zh-CN">
                <a:latin typeface="+mn-ea"/>
                <a:cs typeface="+mn-ea"/>
              </a:rPr>
              <a:t>：</a:t>
            </a:r>
            <a:r>
              <a:rPr lang="zh-CN" altLang="en-US">
                <a:latin typeface="+mn-ea"/>
                <a:cs typeface="+mn-ea"/>
              </a:rPr>
              <a:t>虽然有《中华人民共和国文物保护法》等法律法规</a:t>
            </a:r>
            <a:r>
              <a:rPr lang="en-US" altLang="zh-CN">
                <a:latin typeface="+mn-ea"/>
                <a:cs typeface="+mn-ea"/>
              </a:rPr>
              <a:t>，</a:t>
            </a:r>
            <a:r>
              <a:rPr lang="zh-CN" altLang="en-US">
                <a:latin typeface="+mn-ea"/>
                <a:cs typeface="+mn-ea"/>
              </a:rPr>
              <a:t>但针对历史建筑的法律法规还不完善</a:t>
            </a:r>
            <a:r>
              <a:rPr lang="en-US" altLang="zh-CN">
                <a:latin typeface="+mn-ea"/>
                <a:cs typeface="+mn-ea"/>
              </a:rPr>
              <a:t>，</a:t>
            </a:r>
            <a:r>
              <a:rPr lang="zh-CN" altLang="en-US">
                <a:latin typeface="+mn-ea"/>
                <a:cs typeface="+mn-ea"/>
              </a:rPr>
              <a:t>难以有效制约破坏历史建筑的行为。</a:t>
            </a:r>
            <a:endParaRPr lang="zh-CN" altLang="en-US">
              <a:latin typeface="+mn-ea"/>
              <a:cs typeface="+mn-ea"/>
            </a:endParaRPr>
          </a:p>
          <a:p>
            <a:pPr indent="457200" fontAlgn="auto">
              <a:lnSpc>
                <a:spcPct val="150000"/>
              </a:lnSpc>
            </a:pPr>
            <a:r>
              <a:rPr lang="en-US" altLang="zh-CN">
                <a:latin typeface="+mn-ea"/>
                <a:cs typeface="+mn-ea"/>
              </a:rPr>
              <a:t>(3)</a:t>
            </a:r>
            <a:r>
              <a:rPr lang="zh-CN" altLang="en-US">
                <a:latin typeface="+mn-ea"/>
                <a:cs typeface="+mn-ea"/>
              </a:rPr>
              <a:t>保护资金不足</a:t>
            </a:r>
            <a:r>
              <a:rPr lang="en-US" altLang="zh-CN">
                <a:latin typeface="+mn-ea"/>
                <a:cs typeface="+mn-ea"/>
              </a:rPr>
              <a:t>：</a:t>
            </a:r>
            <a:r>
              <a:rPr lang="zh-CN" altLang="en-US">
                <a:latin typeface="+mn-ea"/>
                <a:cs typeface="+mn-ea"/>
              </a:rPr>
              <a:t>历史建筑需要大量资金进行修缮和维护</a:t>
            </a:r>
            <a:r>
              <a:rPr lang="en-US" altLang="zh-CN">
                <a:latin typeface="+mn-ea"/>
                <a:cs typeface="+mn-ea"/>
              </a:rPr>
              <a:t>，</a:t>
            </a:r>
            <a:r>
              <a:rPr lang="zh-CN" altLang="en-US">
                <a:latin typeface="+mn-ea"/>
                <a:cs typeface="+mn-ea"/>
              </a:rPr>
              <a:t>但由于资金不足</a:t>
            </a:r>
            <a:r>
              <a:rPr lang="en-US" altLang="zh-CN">
                <a:latin typeface="+mn-ea"/>
                <a:cs typeface="+mn-ea"/>
              </a:rPr>
              <a:t>，</a:t>
            </a:r>
            <a:r>
              <a:rPr lang="zh-CN" altLang="en-US">
                <a:latin typeface="+mn-ea"/>
                <a:cs typeface="+mn-ea"/>
              </a:rPr>
              <a:t>许多建筑难以得到有效的保护。</a:t>
            </a:r>
            <a:endParaRPr lang="zh-CN" altLang="en-US">
              <a:latin typeface="+mn-ea"/>
              <a:cs typeface="+mn-ea"/>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活动示例</a:t>
            </a:r>
            <a:endParaRPr lang="zh-CN" altLang="en-US" sz="2000">
              <a:solidFill>
                <a:schemeClr val="bg1"/>
              </a:solidFill>
            </a:endParaRPr>
          </a:p>
        </p:txBody>
      </p:sp>
      <p:sp>
        <p:nvSpPr>
          <p:cNvPr id="3" name="文本框 2"/>
          <p:cNvSpPr txBox="1"/>
          <p:nvPr/>
        </p:nvSpPr>
        <p:spPr>
          <a:xfrm>
            <a:off x="1083310" y="1272540"/>
            <a:ext cx="10024745" cy="4661535"/>
          </a:xfrm>
          <a:prstGeom prst="rect">
            <a:avLst/>
          </a:prstGeom>
          <a:noFill/>
        </p:spPr>
        <p:txBody>
          <a:bodyPr wrap="square" rtlCol="0">
            <a:spAutoFit/>
          </a:bodyPr>
          <a:p>
            <a:pPr indent="457200" fontAlgn="auto">
              <a:lnSpc>
                <a:spcPct val="150000"/>
              </a:lnSpc>
            </a:pPr>
            <a:r>
              <a:rPr lang="en-US" altLang="zh-CN">
                <a:latin typeface="+mn-ea"/>
                <a:cs typeface="+mn-ea"/>
              </a:rPr>
              <a:t>(4)</a:t>
            </a:r>
            <a:r>
              <a:rPr lang="zh-CN" altLang="en-US">
                <a:latin typeface="+mn-ea"/>
                <a:cs typeface="+mn-ea"/>
              </a:rPr>
              <a:t>管理不善</a:t>
            </a:r>
            <a:r>
              <a:rPr lang="en-US" altLang="zh-CN">
                <a:latin typeface="+mn-ea"/>
                <a:cs typeface="+mn-ea"/>
              </a:rPr>
              <a:t>：</a:t>
            </a:r>
            <a:r>
              <a:rPr lang="zh-CN" altLang="en-US">
                <a:latin typeface="+mn-ea"/>
                <a:cs typeface="+mn-ea"/>
              </a:rPr>
              <a:t>由于管理不善</a:t>
            </a:r>
            <a:r>
              <a:rPr lang="en-US" altLang="zh-CN">
                <a:latin typeface="+mn-ea"/>
                <a:cs typeface="+mn-ea"/>
              </a:rPr>
              <a:t>，</a:t>
            </a:r>
            <a:r>
              <a:rPr lang="zh-CN" altLang="en-US">
                <a:latin typeface="+mn-ea"/>
                <a:cs typeface="+mn-ea"/>
              </a:rPr>
              <a:t>一些历史建筑出现了私搭乱建、违规使用等问题</a:t>
            </a:r>
            <a:r>
              <a:rPr lang="en-US" altLang="zh-CN">
                <a:latin typeface="+mn-ea"/>
                <a:cs typeface="+mn-ea"/>
              </a:rPr>
              <a:t>，</a:t>
            </a:r>
            <a:r>
              <a:rPr lang="zh-CN" altLang="en-US">
                <a:latin typeface="+mn-ea"/>
                <a:cs typeface="+mn-ea"/>
              </a:rPr>
              <a:t>部分建筑出现损坏。</a:t>
            </a:r>
            <a:endParaRPr lang="zh-CN" altLang="en-US">
              <a:latin typeface="+mn-ea"/>
              <a:cs typeface="+mn-ea"/>
            </a:endParaRPr>
          </a:p>
          <a:p>
            <a:pPr indent="457200" fontAlgn="auto">
              <a:lnSpc>
                <a:spcPct val="150000"/>
              </a:lnSpc>
            </a:pPr>
            <a:r>
              <a:rPr lang="zh-CN" altLang="en-US">
                <a:latin typeface="+mn-ea"/>
                <a:cs typeface="+mn-ea"/>
              </a:rPr>
              <a:t>四、解决方案</a:t>
            </a:r>
            <a:endParaRPr lang="zh-CN" altLang="en-US">
              <a:latin typeface="+mn-ea"/>
              <a:cs typeface="+mn-ea"/>
            </a:endParaRPr>
          </a:p>
          <a:p>
            <a:pPr indent="457200" fontAlgn="auto">
              <a:lnSpc>
                <a:spcPct val="150000"/>
              </a:lnSpc>
            </a:pPr>
            <a:r>
              <a:rPr lang="en-US" altLang="zh-CN">
                <a:latin typeface="+mn-ea"/>
                <a:cs typeface="+mn-ea"/>
              </a:rPr>
              <a:t>(1)</a:t>
            </a:r>
            <a:r>
              <a:rPr lang="zh-CN" altLang="en-US">
                <a:latin typeface="+mn-ea"/>
                <a:cs typeface="+mn-ea"/>
              </a:rPr>
              <a:t>加强宣传教育</a:t>
            </a:r>
            <a:r>
              <a:rPr lang="en-US" altLang="zh-CN">
                <a:latin typeface="+mn-ea"/>
                <a:cs typeface="+mn-ea"/>
              </a:rPr>
              <a:t>：</a:t>
            </a:r>
            <a:r>
              <a:rPr lang="zh-CN" altLang="en-US">
                <a:latin typeface="+mn-ea"/>
                <a:cs typeface="+mn-ea"/>
              </a:rPr>
              <a:t>通过各种渠道加强历史建筑保护的宣传教育</a:t>
            </a:r>
            <a:r>
              <a:rPr lang="en-US" altLang="zh-CN">
                <a:latin typeface="+mn-ea"/>
                <a:cs typeface="+mn-ea"/>
              </a:rPr>
              <a:t>，</a:t>
            </a:r>
            <a:r>
              <a:rPr lang="zh-CN" altLang="en-US">
                <a:latin typeface="+mn-ea"/>
                <a:cs typeface="+mn-ea"/>
              </a:rPr>
              <a:t>提高市民和相关利益方的保护意识。</a:t>
            </a:r>
            <a:endParaRPr lang="zh-CN" altLang="en-US">
              <a:latin typeface="+mn-ea"/>
              <a:cs typeface="+mn-ea"/>
            </a:endParaRPr>
          </a:p>
          <a:p>
            <a:pPr indent="457200" fontAlgn="auto">
              <a:lnSpc>
                <a:spcPct val="150000"/>
              </a:lnSpc>
            </a:pPr>
            <a:r>
              <a:rPr lang="en-US" altLang="zh-CN">
                <a:latin typeface="+mn-ea"/>
                <a:cs typeface="+mn-ea"/>
              </a:rPr>
              <a:t>(2)</a:t>
            </a:r>
            <a:r>
              <a:rPr lang="zh-CN" altLang="en-US">
                <a:latin typeface="+mn-ea"/>
                <a:cs typeface="+mn-ea"/>
              </a:rPr>
              <a:t>完善法律法规</a:t>
            </a:r>
            <a:r>
              <a:rPr lang="en-US" altLang="zh-CN">
                <a:latin typeface="+mn-ea"/>
                <a:cs typeface="+mn-ea"/>
              </a:rPr>
              <a:t>：</a:t>
            </a:r>
            <a:r>
              <a:rPr lang="zh-CN" altLang="en-US">
                <a:latin typeface="+mn-ea"/>
                <a:cs typeface="+mn-ea"/>
              </a:rPr>
              <a:t>制定和完善针对历史建筑的法律法规</a:t>
            </a:r>
            <a:r>
              <a:rPr lang="en-US" altLang="zh-CN">
                <a:latin typeface="+mn-ea"/>
                <a:cs typeface="+mn-ea"/>
              </a:rPr>
              <a:t>，</a:t>
            </a:r>
            <a:r>
              <a:rPr lang="zh-CN" altLang="en-US">
                <a:latin typeface="+mn-ea"/>
                <a:cs typeface="+mn-ea"/>
              </a:rPr>
              <a:t>加强执法力度</a:t>
            </a:r>
            <a:r>
              <a:rPr lang="en-US" altLang="zh-CN">
                <a:latin typeface="+mn-ea"/>
                <a:cs typeface="+mn-ea"/>
              </a:rPr>
              <a:t>，</a:t>
            </a:r>
            <a:r>
              <a:rPr lang="zh-CN" altLang="en-US">
                <a:latin typeface="+mn-ea"/>
                <a:cs typeface="+mn-ea"/>
              </a:rPr>
              <a:t>对破坏历史建筑的行为进行严厉打击。</a:t>
            </a:r>
            <a:endParaRPr lang="zh-CN" altLang="en-US">
              <a:latin typeface="+mn-ea"/>
              <a:cs typeface="+mn-ea"/>
            </a:endParaRPr>
          </a:p>
          <a:p>
            <a:pPr indent="457200" fontAlgn="auto">
              <a:lnSpc>
                <a:spcPct val="150000"/>
              </a:lnSpc>
            </a:pPr>
            <a:r>
              <a:rPr lang="en-US" altLang="zh-CN">
                <a:latin typeface="+mn-ea"/>
                <a:cs typeface="+mn-ea"/>
              </a:rPr>
              <a:t>(3)</a:t>
            </a:r>
            <a:r>
              <a:rPr lang="zh-CN" altLang="en-US">
                <a:latin typeface="+mn-ea"/>
                <a:cs typeface="+mn-ea"/>
              </a:rPr>
              <a:t>增加资金投入</a:t>
            </a:r>
            <a:r>
              <a:rPr lang="en-US" altLang="zh-CN">
                <a:latin typeface="+mn-ea"/>
                <a:cs typeface="+mn-ea"/>
              </a:rPr>
              <a:t>：</a:t>
            </a:r>
            <a:r>
              <a:rPr lang="zh-CN" altLang="en-US">
                <a:latin typeface="+mn-ea"/>
                <a:cs typeface="+mn-ea"/>
              </a:rPr>
              <a:t>政府应加大对历史建筑保护的资金投入力度</a:t>
            </a:r>
            <a:r>
              <a:rPr lang="en-US" altLang="zh-CN">
                <a:latin typeface="+mn-ea"/>
                <a:cs typeface="+mn-ea"/>
              </a:rPr>
              <a:t>，</a:t>
            </a:r>
            <a:r>
              <a:rPr lang="zh-CN" altLang="en-US">
                <a:latin typeface="+mn-ea"/>
                <a:cs typeface="+mn-ea"/>
              </a:rPr>
              <a:t>同时引导社会资本参与</a:t>
            </a:r>
            <a:r>
              <a:rPr lang="en-US" altLang="zh-CN">
                <a:latin typeface="+mn-ea"/>
                <a:cs typeface="+mn-ea"/>
              </a:rPr>
              <a:t>，</a:t>
            </a:r>
            <a:r>
              <a:rPr lang="zh-CN" altLang="en-US">
                <a:latin typeface="+mn-ea"/>
                <a:cs typeface="+mn-ea"/>
              </a:rPr>
              <a:t>形成政府与市场相结合的多元化投入机制。</a:t>
            </a:r>
            <a:endParaRPr lang="zh-CN" altLang="en-US">
              <a:latin typeface="+mn-ea"/>
              <a:cs typeface="+mn-ea"/>
            </a:endParaRPr>
          </a:p>
          <a:p>
            <a:pPr indent="457200" fontAlgn="auto">
              <a:lnSpc>
                <a:spcPct val="150000"/>
              </a:lnSpc>
            </a:pPr>
            <a:r>
              <a:rPr lang="en-US" altLang="zh-CN">
                <a:latin typeface="+mn-ea"/>
                <a:cs typeface="+mn-ea"/>
              </a:rPr>
              <a:t>(4)</a:t>
            </a:r>
            <a:r>
              <a:rPr lang="zh-CN" altLang="en-US">
                <a:latin typeface="+mn-ea"/>
                <a:cs typeface="+mn-ea"/>
              </a:rPr>
              <a:t>加强管理力度</a:t>
            </a:r>
            <a:r>
              <a:rPr lang="en-US" altLang="zh-CN">
                <a:latin typeface="+mn-ea"/>
                <a:cs typeface="+mn-ea"/>
              </a:rPr>
              <a:t>：</a:t>
            </a:r>
            <a:r>
              <a:rPr lang="zh-CN" altLang="en-US">
                <a:latin typeface="+mn-ea"/>
                <a:cs typeface="+mn-ea"/>
              </a:rPr>
              <a:t>加强对历史建筑的管理和维护</a:t>
            </a:r>
            <a:r>
              <a:rPr lang="en-US" altLang="zh-CN">
                <a:latin typeface="+mn-ea"/>
                <a:cs typeface="+mn-ea"/>
              </a:rPr>
              <a:t>，</a:t>
            </a:r>
            <a:r>
              <a:rPr lang="zh-CN" altLang="en-US">
                <a:latin typeface="+mn-ea"/>
                <a:cs typeface="+mn-ea"/>
              </a:rPr>
              <a:t>建立科学合理的使用机制</a:t>
            </a:r>
            <a:r>
              <a:rPr lang="en-US" altLang="zh-CN">
                <a:latin typeface="+mn-ea"/>
                <a:cs typeface="+mn-ea"/>
              </a:rPr>
              <a:t>，</a:t>
            </a:r>
            <a:r>
              <a:rPr lang="zh-CN" altLang="en-US">
                <a:latin typeface="+mn-ea"/>
                <a:cs typeface="+mn-ea"/>
              </a:rPr>
              <a:t>防止私搭乱建、违规使用等问题的出现。同时</a:t>
            </a:r>
            <a:r>
              <a:rPr lang="en-US" altLang="zh-CN">
                <a:latin typeface="+mn-ea"/>
                <a:cs typeface="+mn-ea"/>
              </a:rPr>
              <a:t>，</a:t>
            </a:r>
            <a:r>
              <a:rPr lang="zh-CN" altLang="en-US">
                <a:latin typeface="+mn-ea"/>
                <a:cs typeface="+mn-ea"/>
              </a:rPr>
              <a:t>加强对历史建筑修缮工程的监管</a:t>
            </a:r>
            <a:r>
              <a:rPr lang="en-US" altLang="zh-CN">
                <a:latin typeface="+mn-ea"/>
                <a:cs typeface="+mn-ea"/>
              </a:rPr>
              <a:t>，</a:t>
            </a:r>
            <a:r>
              <a:rPr lang="zh-CN" altLang="en-US">
                <a:latin typeface="+mn-ea"/>
                <a:cs typeface="+mn-ea"/>
              </a:rPr>
              <a:t>确保修缮工程符合规范要求。</a:t>
            </a:r>
            <a:endParaRPr lang="zh-CN" altLang="en-US">
              <a:latin typeface="+mn-ea"/>
              <a:cs typeface="+mn-ea"/>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5" name="文本框 4"/>
          <p:cNvSpPr txBox="1"/>
          <p:nvPr/>
        </p:nvSpPr>
        <p:spPr>
          <a:xfrm>
            <a:off x="1341120" y="1785620"/>
            <a:ext cx="9510395" cy="2584450"/>
          </a:xfrm>
          <a:prstGeom prst="rect">
            <a:avLst/>
          </a:prstGeom>
          <a:noFill/>
        </p:spPr>
        <p:txBody>
          <a:bodyPr wrap="square" rtlCol="0">
            <a:spAutoFit/>
          </a:bodyPr>
          <a:p>
            <a:pPr indent="0" fontAlgn="auto">
              <a:lnSpc>
                <a:spcPct val="150000"/>
              </a:lnSpc>
            </a:pPr>
            <a:r>
              <a:rPr lang="zh-CN" altLang="en-US" b="1">
                <a:latin typeface="+mn-ea"/>
                <a:cs typeface="+mn-ea"/>
              </a:rPr>
              <a:t>任务一</a:t>
            </a:r>
            <a:r>
              <a:rPr lang="en-US" altLang="zh-CN" b="1">
                <a:latin typeface="+mn-ea"/>
                <a:cs typeface="+mn-ea"/>
              </a:rPr>
              <a:t>：</a:t>
            </a:r>
            <a:r>
              <a:rPr lang="zh-CN" altLang="en-US" b="1">
                <a:latin typeface="+mn-ea"/>
                <a:cs typeface="+mn-ea"/>
              </a:rPr>
              <a:t>确定参与专题</a:t>
            </a:r>
            <a:r>
              <a:rPr lang="en-US" altLang="zh-CN" b="1">
                <a:latin typeface="+mn-ea"/>
                <a:cs typeface="+mn-ea"/>
              </a:rPr>
              <a:t>，</a:t>
            </a:r>
            <a:r>
              <a:rPr lang="zh-CN" altLang="en-US" b="1">
                <a:latin typeface="+mn-ea"/>
                <a:cs typeface="+mn-ea"/>
              </a:rPr>
              <a:t>做好实际调研</a:t>
            </a:r>
            <a:endParaRPr lang="zh-CN" altLang="en-US" b="1">
              <a:latin typeface="+mn-ea"/>
              <a:cs typeface="+mn-ea"/>
            </a:endParaRPr>
          </a:p>
          <a:p>
            <a:pPr indent="457200" fontAlgn="auto">
              <a:lnSpc>
                <a:spcPct val="150000"/>
              </a:lnSpc>
            </a:pPr>
            <a:r>
              <a:rPr lang="zh-CN" altLang="en-US">
                <a:latin typeface="+mn-ea"/>
                <a:cs typeface="+mn-ea"/>
              </a:rPr>
              <a:t>科学调研</a:t>
            </a:r>
            <a:r>
              <a:rPr lang="en-US" altLang="zh-CN">
                <a:latin typeface="+mn-ea"/>
                <a:cs typeface="+mn-ea"/>
              </a:rPr>
              <a:t>，</a:t>
            </a:r>
            <a:r>
              <a:rPr lang="zh-CN" altLang="en-US">
                <a:latin typeface="+mn-ea"/>
                <a:cs typeface="+mn-ea"/>
              </a:rPr>
              <a:t>确定参与专题</a:t>
            </a:r>
            <a:r>
              <a:rPr lang="en-US" altLang="zh-CN">
                <a:latin typeface="+mn-ea"/>
                <a:cs typeface="+mn-ea"/>
              </a:rPr>
              <a:t>：</a:t>
            </a:r>
            <a:r>
              <a:rPr lang="zh-CN" altLang="en-US">
                <a:latin typeface="+mn-ea"/>
                <a:cs typeface="+mn-ea"/>
              </a:rPr>
              <a:t>选准</a:t>
            </a:r>
            <a:r>
              <a:rPr lang="en-US" altLang="zh-CN">
                <a:latin typeface="+mn-ea"/>
                <a:cs typeface="+mn-ea"/>
              </a:rPr>
              <a:t>“</a:t>
            </a:r>
            <a:r>
              <a:rPr lang="zh-CN" altLang="en-US">
                <a:latin typeface="+mn-ea"/>
                <a:cs typeface="+mn-ea"/>
              </a:rPr>
              <a:t>调研点</a:t>
            </a:r>
            <a:r>
              <a:rPr lang="en-US" altLang="zh-CN">
                <a:latin typeface="+mn-ea"/>
                <a:cs typeface="+mn-ea"/>
              </a:rPr>
              <a:t>”</a:t>
            </a:r>
            <a:r>
              <a:rPr lang="zh-CN" altLang="en-US">
                <a:latin typeface="+mn-ea"/>
                <a:cs typeface="+mn-ea"/>
              </a:rPr>
              <a:t>。这个</a:t>
            </a:r>
            <a:r>
              <a:rPr lang="en-US" altLang="zh-CN">
                <a:latin typeface="+mn-ea"/>
                <a:cs typeface="+mn-ea"/>
              </a:rPr>
              <a:t>“</a:t>
            </a:r>
            <a:r>
              <a:rPr lang="zh-CN" altLang="en-US">
                <a:latin typeface="+mn-ea"/>
                <a:cs typeface="+mn-ea"/>
              </a:rPr>
              <a:t>点</a:t>
            </a:r>
            <a:r>
              <a:rPr lang="en-US" altLang="zh-CN">
                <a:latin typeface="+mn-ea"/>
                <a:cs typeface="+mn-ea"/>
              </a:rPr>
              <a:t>”</a:t>
            </a:r>
            <a:r>
              <a:rPr lang="zh-CN" altLang="en-US">
                <a:latin typeface="+mn-ea"/>
                <a:cs typeface="+mn-ea"/>
              </a:rPr>
              <a:t>即老百姓生活中的</a:t>
            </a:r>
            <a:r>
              <a:rPr lang="en-US" altLang="zh-CN">
                <a:latin typeface="+mn-ea"/>
                <a:cs typeface="+mn-ea"/>
              </a:rPr>
              <a:t>“</a:t>
            </a:r>
            <a:r>
              <a:rPr lang="zh-CN" altLang="en-US">
                <a:latin typeface="+mn-ea"/>
                <a:cs typeface="+mn-ea"/>
              </a:rPr>
              <a:t>热点</a:t>
            </a:r>
            <a:r>
              <a:rPr lang="en-US" altLang="zh-CN">
                <a:latin typeface="+mn-ea"/>
                <a:cs typeface="+mn-ea"/>
              </a:rPr>
              <a:t>”</a:t>
            </a:r>
            <a:r>
              <a:rPr lang="zh-CN" altLang="en-US">
                <a:latin typeface="+mn-ea"/>
                <a:cs typeface="+mn-ea"/>
              </a:rPr>
              <a:t>或</a:t>
            </a:r>
            <a:r>
              <a:rPr lang="en-US" altLang="zh-CN">
                <a:latin typeface="+mn-ea"/>
                <a:cs typeface="+mn-ea"/>
              </a:rPr>
              <a:t>“</a:t>
            </a:r>
            <a:r>
              <a:rPr lang="zh-CN" altLang="en-US">
                <a:latin typeface="+mn-ea"/>
                <a:cs typeface="+mn-ea"/>
              </a:rPr>
              <a:t>难点</a:t>
            </a:r>
            <a:r>
              <a:rPr lang="en-US" altLang="zh-CN">
                <a:latin typeface="+mn-ea"/>
                <a:cs typeface="+mn-ea"/>
              </a:rPr>
              <a:t>”，</a:t>
            </a:r>
            <a:r>
              <a:rPr lang="zh-CN" altLang="en-US">
                <a:latin typeface="+mn-ea"/>
                <a:cs typeface="+mn-ea"/>
              </a:rPr>
              <a:t>比如</a:t>
            </a:r>
            <a:r>
              <a:rPr lang="en-US" altLang="zh-CN">
                <a:latin typeface="+mn-ea"/>
                <a:cs typeface="+mn-ea"/>
              </a:rPr>
              <a:t>“</a:t>
            </a:r>
            <a:r>
              <a:rPr lang="zh-CN" altLang="en-US">
                <a:latin typeface="+mn-ea"/>
                <a:cs typeface="+mn-ea"/>
              </a:rPr>
              <a:t>过节</a:t>
            </a:r>
            <a:r>
              <a:rPr lang="en-US" altLang="zh-CN">
                <a:latin typeface="+mn-ea"/>
                <a:cs typeface="+mn-ea"/>
              </a:rPr>
              <a:t>”，</a:t>
            </a:r>
            <a:r>
              <a:rPr lang="zh-CN" altLang="en-US">
                <a:latin typeface="+mn-ea"/>
                <a:cs typeface="+mn-ea"/>
              </a:rPr>
              <a:t>既是老百姓生活的</a:t>
            </a:r>
            <a:r>
              <a:rPr lang="en-US" altLang="zh-CN">
                <a:latin typeface="+mn-ea"/>
                <a:cs typeface="+mn-ea"/>
              </a:rPr>
              <a:t>“</a:t>
            </a:r>
            <a:r>
              <a:rPr lang="zh-CN" altLang="en-US">
                <a:latin typeface="+mn-ea"/>
                <a:cs typeface="+mn-ea"/>
              </a:rPr>
              <a:t>热点</a:t>
            </a:r>
            <a:r>
              <a:rPr lang="en-US" altLang="zh-CN">
                <a:latin typeface="+mn-ea"/>
                <a:cs typeface="+mn-ea"/>
              </a:rPr>
              <a:t>”，</a:t>
            </a:r>
            <a:r>
              <a:rPr lang="zh-CN" altLang="en-US">
                <a:latin typeface="+mn-ea"/>
                <a:cs typeface="+mn-ea"/>
              </a:rPr>
              <a:t>也是人们受折磨的</a:t>
            </a:r>
            <a:r>
              <a:rPr lang="en-US" altLang="zh-CN">
                <a:latin typeface="+mn-ea"/>
                <a:cs typeface="+mn-ea"/>
              </a:rPr>
              <a:t>“</a:t>
            </a:r>
            <a:r>
              <a:rPr lang="zh-CN" altLang="en-US">
                <a:latin typeface="+mn-ea"/>
                <a:cs typeface="+mn-ea"/>
              </a:rPr>
              <a:t>难点</a:t>
            </a:r>
            <a:r>
              <a:rPr lang="en-US" altLang="zh-CN">
                <a:latin typeface="+mn-ea"/>
                <a:cs typeface="+mn-ea"/>
              </a:rPr>
              <a:t>”，</a:t>
            </a:r>
            <a:r>
              <a:rPr lang="zh-CN" altLang="en-US">
                <a:latin typeface="+mn-ea"/>
                <a:cs typeface="+mn-ea"/>
              </a:rPr>
              <a:t>围绕这样的</a:t>
            </a:r>
            <a:r>
              <a:rPr lang="en-US" altLang="zh-CN">
                <a:latin typeface="+mn-ea"/>
                <a:cs typeface="+mn-ea"/>
              </a:rPr>
              <a:t>“</a:t>
            </a:r>
            <a:r>
              <a:rPr lang="zh-CN" altLang="en-US">
                <a:latin typeface="+mn-ea"/>
                <a:cs typeface="+mn-ea"/>
              </a:rPr>
              <a:t>点</a:t>
            </a:r>
            <a:r>
              <a:rPr lang="en-US" altLang="zh-CN">
                <a:latin typeface="+mn-ea"/>
                <a:cs typeface="+mn-ea"/>
              </a:rPr>
              <a:t>”</a:t>
            </a:r>
            <a:r>
              <a:rPr lang="zh-CN" altLang="en-US">
                <a:latin typeface="+mn-ea"/>
                <a:cs typeface="+mn-ea"/>
              </a:rPr>
              <a:t>展开调研</a:t>
            </a:r>
            <a:r>
              <a:rPr lang="en-US" altLang="zh-CN">
                <a:latin typeface="+mn-ea"/>
                <a:cs typeface="+mn-ea"/>
              </a:rPr>
              <a:t>，</a:t>
            </a:r>
            <a:r>
              <a:rPr lang="zh-CN" altLang="en-US">
                <a:latin typeface="+mn-ea"/>
                <a:cs typeface="+mn-ea"/>
              </a:rPr>
              <a:t>会收到较好的效果。</a:t>
            </a:r>
            <a:endParaRPr lang="zh-CN" altLang="en-US">
              <a:latin typeface="+mn-ea"/>
              <a:cs typeface="+mn-ea"/>
            </a:endParaRPr>
          </a:p>
          <a:p>
            <a:pPr indent="457200" fontAlgn="auto">
              <a:lnSpc>
                <a:spcPct val="150000"/>
              </a:lnSpc>
            </a:pPr>
            <a:r>
              <a:rPr lang="zh-CN" altLang="en-US">
                <a:latin typeface="+mn-ea"/>
                <a:cs typeface="+mn-ea"/>
              </a:rPr>
              <a:t>做好实际调研</a:t>
            </a:r>
            <a:r>
              <a:rPr lang="en-US" altLang="zh-CN">
                <a:latin typeface="+mn-ea"/>
                <a:cs typeface="+mn-ea"/>
              </a:rPr>
              <a:t>：</a:t>
            </a:r>
            <a:r>
              <a:rPr lang="zh-CN" altLang="en-US">
                <a:latin typeface="+mn-ea"/>
                <a:cs typeface="+mn-ea"/>
              </a:rPr>
              <a:t>在调研中</a:t>
            </a:r>
            <a:r>
              <a:rPr lang="en-US" altLang="zh-CN">
                <a:latin typeface="+mn-ea"/>
                <a:cs typeface="+mn-ea"/>
              </a:rPr>
              <a:t>，</a:t>
            </a:r>
            <a:r>
              <a:rPr lang="zh-CN" altLang="en-US">
                <a:latin typeface="+mn-ea"/>
                <a:cs typeface="+mn-ea"/>
              </a:rPr>
              <a:t>要围绕</a:t>
            </a:r>
            <a:r>
              <a:rPr lang="en-US" altLang="zh-CN">
                <a:latin typeface="+mn-ea"/>
                <a:cs typeface="+mn-ea"/>
              </a:rPr>
              <a:t>“</a:t>
            </a:r>
            <a:r>
              <a:rPr lang="zh-CN" altLang="en-US">
                <a:latin typeface="+mn-ea"/>
                <a:cs typeface="+mn-ea"/>
              </a:rPr>
              <a:t>调研点</a:t>
            </a:r>
            <a:r>
              <a:rPr lang="en-US" altLang="zh-CN">
                <a:latin typeface="+mn-ea"/>
                <a:cs typeface="+mn-ea"/>
              </a:rPr>
              <a:t>”，</a:t>
            </a:r>
            <a:r>
              <a:rPr lang="zh-CN" altLang="en-US">
                <a:latin typeface="+mn-ea"/>
                <a:cs typeface="+mn-ea"/>
              </a:rPr>
              <a:t>恰当地运用访谈调查法、观察调查法、问卷调查法等</a:t>
            </a:r>
            <a:r>
              <a:rPr lang="en-US" altLang="zh-CN">
                <a:latin typeface="+mn-ea"/>
                <a:cs typeface="+mn-ea"/>
              </a:rPr>
              <a:t>，</a:t>
            </a:r>
            <a:r>
              <a:rPr lang="zh-CN" altLang="en-US">
                <a:latin typeface="+mn-ea"/>
                <a:cs typeface="+mn-ea"/>
              </a:rPr>
              <a:t>全面、准确地掌握真实的信息。</a:t>
            </a:r>
            <a:endParaRPr lang="zh-CN" altLang="en-US">
              <a:latin typeface="+mn-ea"/>
              <a:cs typeface="+mn-ea"/>
            </a:endParaRPr>
          </a:p>
        </p:txBody>
      </p:sp>
      <p:pic>
        <p:nvPicPr>
          <p:cNvPr id="3" name="图片 2" descr="959d50f3df4e64a581c39c0fff4128d9"/>
          <p:cNvPicPr>
            <a:picLocks noChangeAspect="1"/>
          </p:cNvPicPr>
          <p:nvPr/>
        </p:nvPicPr>
        <p:blipFill>
          <a:blip r:embed="rId2"/>
          <a:stretch>
            <a:fillRect/>
          </a:stretch>
        </p:blipFill>
        <p:spPr>
          <a:xfrm>
            <a:off x="769620" y="1112520"/>
            <a:ext cx="10888345" cy="673100"/>
          </a:xfrm>
          <a:prstGeom prst="rect">
            <a:avLst/>
          </a:prstGeom>
        </p:spPr>
      </p:pic>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5" name="文本框 4"/>
          <p:cNvSpPr txBox="1"/>
          <p:nvPr/>
        </p:nvSpPr>
        <p:spPr>
          <a:xfrm>
            <a:off x="1132205" y="1785620"/>
            <a:ext cx="9933940" cy="4246245"/>
          </a:xfrm>
          <a:prstGeom prst="rect">
            <a:avLst/>
          </a:prstGeom>
          <a:noFill/>
        </p:spPr>
        <p:txBody>
          <a:bodyPr wrap="square" rtlCol="0">
            <a:spAutoFit/>
          </a:bodyPr>
          <a:p>
            <a:pPr indent="0" fontAlgn="auto">
              <a:lnSpc>
                <a:spcPct val="150000"/>
              </a:lnSpc>
            </a:pPr>
            <a:r>
              <a:rPr lang="zh-CN" altLang="en-US" b="1">
                <a:latin typeface="+mn-ea"/>
                <a:cs typeface="+mn-ea"/>
              </a:rPr>
              <a:t>任务二</a:t>
            </a:r>
            <a:r>
              <a:rPr lang="en-US" altLang="zh-CN" b="1">
                <a:latin typeface="+mn-ea"/>
                <a:cs typeface="+mn-ea"/>
              </a:rPr>
              <a:t>：</a:t>
            </a:r>
            <a:r>
              <a:rPr lang="zh-CN" altLang="en-US" b="1">
                <a:latin typeface="+mn-ea"/>
                <a:cs typeface="+mn-ea"/>
              </a:rPr>
              <a:t>完成家乡文化建设建议书的写作</a:t>
            </a:r>
            <a:endParaRPr lang="zh-CN" altLang="en-US" b="1">
              <a:latin typeface="+mn-ea"/>
              <a:cs typeface="+mn-ea"/>
            </a:endParaRPr>
          </a:p>
          <a:p>
            <a:pPr indent="457200" fontAlgn="auto">
              <a:lnSpc>
                <a:spcPct val="150000"/>
              </a:lnSpc>
            </a:pPr>
            <a:r>
              <a:rPr lang="zh-CN" altLang="en-US">
                <a:latin typeface="+mn-ea"/>
                <a:cs typeface="+mn-ea"/>
              </a:rPr>
              <a:t>可以考察家乡的风俗习惯、邻里关系、生活方式、文化环境等</a:t>
            </a:r>
            <a:r>
              <a:rPr lang="en-US" altLang="zh-CN">
                <a:latin typeface="+mn-ea"/>
                <a:cs typeface="+mn-ea"/>
              </a:rPr>
              <a:t>，</a:t>
            </a:r>
            <a:r>
              <a:rPr lang="zh-CN" altLang="en-US">
                <a:latin typeface="+mn-ea"/>
                <a:cs typeface="+mn-ea"/>
              </a:rPr>
              <a:t>选择其中的一项</a:t>
            </a:r>
            <a:r>
              <a:rPr lang="en-US" altLang="zh-CN">
                <a:latin typeface="+mn-ea"/>
                <a:cs typeface="+mn-ea"/>
              </a:rPr>
              <a:t>，</a:t>
            </a:r>
            <a:r>
              <a:rPr lang="zh-CN" altLang="en-US">
                <a:latin typeface="+mn-ea"/>
                <a:cs typeface="+mn-ea"/>
              </a:rPr>
              <a:t>看看哪些方面需要改进</a:t>
            </a:r>
            <a:r>
              <a:rPr lang="en-US" altLang="zh-CN">
                <a:latin typeface="+mn-ea"/>
                <a:cs typeface="+mn-ea"/>
              </a:rPr>
              <a:t>，</a:t>
            </a:r>
            <a:r>
              <a:rPr lang="zh-CN" altLang="en-US">
                <a:latin typeface="+mn-ea"/>
                <a:cs typeface="+mn-ea"/>
              </a:rPr>
              <a:t>有哪些改进的可能</a:t>
            </a:r>
            <a:r>
              <a:rPr lang="en-US" altLang="zh-CN">
                <a:latin typeface="+mn-ea"/>
                <a:cs typeface="+mn-ea"/>
              </a:rPr>
              <a:t>，</a:t>
            </a:r>
            <a:r>
              <a:rPr lang="zh-CN" altLang="en-US">
                <a:latin typeface="+mn-ea"/>
                <a:cs typeface="+mn-ea"/>
              </a:rPr>
              <a:t>目前已经具备哪些条件等</a:t>
            </a:r>
            <a:r>
              <a:rPr lang="en-US" altLang="zh-CN">
                <a:latin typeface="+mn-ea"/>
                <a:cs typeface="+mn-ea"/>
              </a:rPr>
              <a:t>，</a:t>
            </a:r>
            <a:r>
              <a:rPr lang="zh-CN" altLang="en-US">
                <a:latin typeface="+mn-ea"/>
                <a:cs typeface="+mn-ea"/>
              </a:rPr>
              <a:t>对家乡文化建设提出建议。</a:t>
            </a:r>
            <a:endParaRPr lang="zh-CN" altLang="en-US">
              <a:latin typeface="+mn-ea"/>
              <a:cs typeface="+mn-ea"/>
            </a:endParaRPr>
          </a:p>
          <a:p>
            <a:pPr indent="457200" fontAlgn="auto">
              <a:lnSpc>
                <a:spcPct val="150000"/>
              </a:lnSpc>
            </a:pPr>
            <a:r>
              <a:rPr lang="zh-CN" altLang="en-US">
                <a:latin typeface="+mn-ea"/>
                <a:cs typeface="+mn-ea"/>
              </a:rPr>
              <a:t>活动</a:t>
            </a:r>
            <a:r>
              <a:rPr lang="en-US" altLang="zh-CN">
                <a:latin typeface="+mn-ea"/>
                <a:cs typeface="+mn-ea"/>
              </a:rPr>
              <a:t>：</a:t>
            </a:r>
            <a:r>
              <a:rPr lang="zh-CN" altLang="en-US">
                <a:latin typeface="+mn-ea"/>
                <a:cs typeface="+mn-ea"/>
              </a:rPr>
              <a:t>了解建议书的相关知识</a:t>
            </a:r>
            <a:endParaRPr lang="zh-CN" altLang="en-US">
              <a:latin typeface="+mn-ea"/>
              <a:cs typeface="+mn-ea"/>
            </a:endParaRPr>
          </a:p>
          <a:p>
            <a:pPr indent="457200" fontAlgn="auto">
              <a:lnSpc>
                <a:spcPct val="150000"/>
              </a:lnSpc>
            </a:pPr>
            <a:r>
              <a:rPr lang="zh-CN" altLang="en-US">
                <a:latin typeface="+mn-ea"/>
                <a:cs typeface="+mn-ea"/>
              </a:rPr>
              <a:t>建议书是一种文体</a:t>
            </a:r>
            <a:r>
              <a:rPr lang="en-US" altLang="zh-CN">
                <a:latin typeface="+mn-ea"/>
                <a:cs typeface="+mn-ea"/>
              </a:rPr>
              <a:t>，</a:t>
            </a:r>
            <a:r>
              <a:rPr lang="zh-CN" altLang="en-US">
                <a:latin typeface="+mn-ea"/>
                <a:cs typeface="+mn-ea"/>
              </a:rPr>
              <a:t>其内容很广泛</a:t>
            </a:r>
            <a:r>
              <a:rPr lang="en-US" altLang="zh-CN">
                <a:latin typeface="+mn-ea"/>
                <a:cs typeface="+mn-ea"/>
              </a:rPr>
              <a:t>，</a:t>
            </a:r>
            <a:r>
              <a:rPr lang="zh-CN" altLang="en-US">
                <a:latin typeface="+mn-ea"/>
                <a:cs typeface="+mn-ea"/>
              </a:rPr>
              <a:t>像弘扬雷锋精神、开展精神文明建设活动、援助贫困山区孩子读书、开展拥军优属活动等</a:t>
            </a:r>
            <a:r>
              <a:rPr lang="en-US" altLang="zh-CN">
                <a:latin typeface="+mn-ea"/>
                <a:cs typeface="+mn-ea"/>
              </a:rPr>
              <a:t>，</a:t>
            </a:r>
            <a:r>
              <a:rPr lang="zh-CN" altLang="en-US">
                <a:latin typeface="+mn-ea"/>
                <a:cs typeface="+mn-ea"/>
              </a:rPr>
              <a:t>都可以是建议书的主题。</a:t>
            </a:r>
            <a:endParaRPr lang="zh-CN" altLang="en-US">
              <a:latin typeface="+mn-ea"/>
              <a:cs typeface="+mn-ea"/>
            </a:endParaRPr>
          </a:p>
          <a:p>
            <a:pPr indent="457200" fontAlgn="auto">
              <a:lnSpc>
                <a:spcPct val="150000"/>
              </a:lnSpc>
            </a:pPr>
            <a:r>
              <a:rPr lang="zh-CN" altLang="en-US">
                <a:latin typeface="+mn-ea"/>
                <a:cs typeface="+mn-ea"/>
              </a:rPr>
              <a:t>建议书在面对群体时</a:t>
            </a:r>
            <a:r>
              <a:rPr lang="en-US" altLang="zh-CN">
                <a:latin typeface="+mn-ea"/>
                <a:cs typeface="+mn-ea"/>
              </a:rPr>
              <a:t>，</a:t>
            </a:r>
            <a:r>
              <a:rPr lang="zh-CN" altLang="en-US">
                <a:latin typeface="+mn-ea"/>
                <a:cs typeface="+mn-ea"/>
              </a:rPr>
              <a:t>主要是呼吁、鼓动对方去做某事</a:t>
            </a:r>
            <a:r>
              <a:rPr lang="en-US" altLang="zh-CN">
                <a:latin typeface="+mn-ea"/>
                <a:cs typeface="+mn-ea"/>
              </a:rPr>
              <a:t>，</a:t>
            </a:r>
            <a:r>
              <a:rPr lang="zh-CN" altLang="en-US">
                <a:latin typeface="+mn-ea"/>
                <a:cs typeface="+mn-ea"/>
              </a:rPr>
              <a:t>具有一定的号召性。建议书在面对领导和有关部门时</a:t>
            </a:r>
            <a:r>
              <a:rPr lang="en-US" altLang="zh-CN">
                <a:latin typeface="+mn-ea"/>
                <a:cs typeface="+mn-ea"/>
              </a:rPr>
              <a:t>，</a:t>
            </a:r>
            <a:r>
              <a:rPr lang="zh-CN" altLang="en-US">
                <a:latin typeface="+mn-ea"/>
                <a:cs typeface="+mn-ea"/>
              </a:rPr>
              <a:t>一般是中肯地提出意见或建议</a:t>
            </a:r>
            <a:r>
              <a:rPr lang="en-US" altLang="zh-CN">
                <a:latin typeface="+mn-ea"/>
                <a:cs typeface="+mn-ea"/>
              </a:rPr>
              <a:t>，</a:t>
            </a:r>
            <a:r>
              <a:rPr lang="zh-CN" altLang="en-US">
                <a:latin typeface="+mn-ea"/>
                <a:cs typeface="+mn-ea"/>
              </a:rPr>
              <a:t>没有要求对方去做某事的意思</a:t>
            </a:r>
            <a:r>
              <a:rPr lang="en-US" altLang="zh-CN">
                <a:latin typeface="+mn-ea"/>
                <a:cs typeface="+mn-ea"/>
              </a:rPr>
              <a:t>，</a:t>
            </a:r>
            <a:r>
              <a:rPr lang="zh-CN" altLang="en-US">
                <a:latin typeface="+mn-ea"/>
                <a:cs typeface="+mn-ea"/>
              </a:rPr>
              <a:t>不具有号召性。</a:t>
            </a:r>
            <a:endParaRPr lang="zh-CN" altLang="en-US">
              <a:latin typeface="+mn-ea"/>
              <a:cs typeface="+mn-ea"/>
            </a:endParaRPr>
          </a:p>
          <a:p>
            <a:pPr indent="457200" fontAlgn="auto">
              <a:lnSpc>
                <a:spcPct val="150000"/>
              </a:lnSpc>
            </a:pPr>
            <a:r>
              <a:rPr lang="zh-CN" altLang="en-US">
                <a:latin typeface="+mn-ea"/>
                <a:cs typeface="+mn-ea"/>
              </a:rPr>
              <a:t>建议书的基本格式</a:t>
            </a:r>
            <a:r>
              <a:rPr lang="en-US" altLang="zh-CN">
                <a:latin typeface="+mn-ea"/>
                <a:cs typeface="+mn-ea"/>
              </a:rPr>
              <a:t>：</a:t>
            </a:r>
            <a:r>
              <a:rPr lang="zh-CN" altLang="en-US">
                <a:latin typeface="+mn-ea"/>
                <a:cs typeface="+mn-ea"/>
              </a:rPr>
              <a:t>一般由标题、称呼、正文、结束语、署名和日期几个部分组成。</a:t>
            </a:r>
            <a:endParaRPr lang="zh-CN" altLang="en-US">
              <a:latin typeface="+mn-ea"/>
              <a:cs typeface="+mn-ea"/>
            </a:endParaRPr>
          </a:p>
        </p:txBody>
      </p:sp>
      <p:pic>
        <p:nvPicPr>
          <p:cNvPr id="3" name="图片 2" descr="959d50f3df4e64a581c39c0fff4128d9"/>
          <p:cNvPicPr>
            <a:picLocks noChangeAspect="1"/>
          </p:cNvPicPr>
          <p:nvPr/>
        </p:nvPicPr>
        <p:blipFill>
          <a:blip r:embed="rId2"/>
          <a:stretch>
            <a:fillRect/>
          </a:stretch>
        </p:blipFill>
        <p:spPr>
          <a:xfrm>
            <a:off x="769620" y="1112520"/>
            <a:ext cx="10888345" cy="673100"/>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攻略指导</a:t>
            </a:r>
            <a:endParaRPr lang="zh-CN" altLang="en-US" sz="2000">
              <a:solidFill>
                <a:schemeClr val="bg1"/>
              </a:solidFill>
            </a:endParaRPr>
          </a:p>
        </p:txBody>
      </p:sp>
      <p:sp>
        <p:nvSpPr>
          <p:cNvPr id="5" name="文本框 4"/>
          <p:cNvSpPr txBox="1"/>
          <p:nvPr/>
        </p:nvSpPr>
        <p:spPr>
          <a:xfrm>
            <a:off x="1025525" y="1136650"/>
            <a:ext cx="10140315" cy="4661535"/>
          </a:xfrm>
          <a:prstGeom prst="rect">
            <a:avLst/>
          </a:prstGeom>
          <a:noFill/>
        </p:spPr>
        <p:txBody>
          <a:bodyPr wrap="square" rtlCol="0">
            <a:spAutoFit/>
          </a:bodyPr>
          <a:p>
            <a:pPr indent="0" fontAlgn="auto">
              <a:lnSpc>
                <a:spcPct val="150000"/>
              </a:lnSpc>
            </a:pPr>
            <a:r>
              <a:rPr lang="zh-CN" altLang="en-US" b="1">
                <a:latin typeface="+mn-ea"/>
                <a:cs typeface="+mn-ea"/>
              </a:rPr>
              <a:t>撰写建议书攻略</a:t>
            </a:r>
            <a:endParaRPr lang="zh-CN" altLang="en-US" b="1">
              <a:latin typeface="+mn-ea"/>
              <a:cs typeface="+mn-ea"/>
            </a:endParaRPr>
          </a:p>
          <a:p>
            <a:pPr indent="457200" fontAlgn="auto">
              <a:lnSpc>
                <a:spcPct val="150000"/>
              </a:lnSpc>
            </a:pPr>
            <a:r>
              <a:rPr lang="en-US" altLang="zh-CN">
                <a:latin typeface="+mn-ea"/>
                <a:cs typeface="+mn-ea"/>
              </a:rPr>
              <a:t>(1)</a:t>
            </a:r>
            <a:r>
              <a:rPr lang="zh-CN" altLang="en-US">
                <a:latin typeface="+mn-ea"/>
                <a:cs typeface="+mn-ea"/>
              </a:rPr>
              <a:t>写好标题</a:t>
            </a:r>
            <a:r>
              <a:rPr lang="en-US" altLang="zh-CN">
                <a:latin typeface="+mn-ea"/>
                <a:cs typeface="+mn-ea"/>
              </a:rPr>
              <a:t>：</a:t>
            </a:r>
            <a:r>
              <a:rPr lang="zh-CN" altLang="en-US">
                <a:latin typeface="+mn-ea"/>
                <a:cs typeface="+mn-ea"/>
              </a:rPr>
              <a:t>把建议书的内容概括成一句话</a:t>
            </a:r>
            <a:r>
              <a:rPr lang="en-US" altLang="zh-CN">
                <a:latin typeface="+mn-ea"/>
                <a:cs typeface="+mn-ea"/>
              </a:rPr>
              <a:t>，</a:t>
            </a:r>
            <a:r>
              <a:rPr lang="zh-CN" altLang="en-US">
                <a:latin typeface="+mn-ea"/>
                <a:cs typeface="+mn-ea"/>
              </a:rPr>
              <a:t>用来作标题</a:t>
            </a:r>
            <a:r>
              <a:rPr lang="en-US" altLang="zh-CN">
                <a:latin typeface="+mn-ea"/>
                <a:cs typeface="+mn-ea"/>
              </a:rPr>
              <a:t>；</a:t>
            </a:r>
            <a:r>
              <a:rPr lang="zh-CN" altLang="en-US">
                <a:latin typeface="+mn-ea"/>
                <a:cs typeface="+mn-ea"/>
              </a:rPr>
              <a:t>把建议书的中心思想作为标题</a:t>
            </a:r>
            <a:r>
              <a:rPr lang="en-US" altLang="zh-CN">
                <a:latin typeface="+mn-ea"/>
                <a:cs typeface="+mn-ea"/>
              </a:rPr>
              <a:t>；</a:t>
            </a:r>
            <a:r>
              <a:rPr lang="zh-CN" altLang="en-US">
                <a:latin typeface="+mn-ea"/>
                <a:cs typeface="+mn-ea"/>
              </a:rPr>
              <a:t>用</a:t>
            </a:r>
            <a:r>
              <a:rPr lang="en-US" altLang="zh-CN">
                <a:latin typeface="+mn-ea"/>
                <a:cs typeface="+mn-ea"/>
              </a:rPr>
              <a:t>“</a:t>
            </a:r>
            <a:r>
              <a:rPr lang="zh-CN" altLang="en-US">
                <a:latin typeface="+mn-ea"/>
                <a:cs typeface="+mn-ea"/>
              </a:rPr>
              <a:t>建议书</a:t>
            </a:r>
            <a:r>
              <a:rPr lang="en-US" altLang="zh-CN">
                <a:latin typeface="+mn-ea"/>
                <a:cs typeface="+mn-ea"/>
              </a:rPr>
              <a:t>”</a:t>
            </a:r>
            <a:r>
              <a:rPr lang="zh-CN" altLang="en-US">
                <a:latin typeface="+mn-ea"/>
                <a:cs typeface="+mn-ea"/>
              </a:rPr>
              <a:t>或对建议内容的概括来作标题</a:t>
            </a:r>
            <a:r>
              <a:rPr lang="en-US" altLang="zh-CN">
                <a:latin typeface="+mn-ea"/>
                <a:cs typeface="+mn-ea"/>
              </a:rPr>
              <a:t>；</a:t>
            </a:r>
            <a:r>
              <a:rPr lang="zh-CN" altLang="en-US">
                <a:latin typeface="+mn-ea"/>
                <a:cs typeface="+mn-ea"/>
              </a:rPr>
              <a:t>摘录建议书中的一句重要的话作为标题。标题要醒目</a:t>
            </a:r>
            <a:r>
              <a:rPr lang="en-US" altLang="zh-CN">
                <a:latin typeface="+mn-ea"/>
                <a:cs typeface="+mn-ea"/>
              </a:rPr>
              <a:t>，</a:t>
            </a:r>
            <a:r>
              <a:rPr lang="zh-CN" altLang="en-US">
                <a:latin typeface="+mn-ea"/>
                <a:cs typeface="+mn-ea"/>
              </a:rPr>
              <a:t>引人注意</a:t>
            </a:r>
            <a:r>
              <a:rPr lang="en-US" altLang="zh-CN">
                <a:latin typeface="+mn-ea"/>
                <a:cs typeface="+mn-ea"/>
              </a:rPr>
              <a:t>；</a:t>
            </a:r>
            <a:r>
              <a:rPr lang="zh-CN" altLang="en-US">
                <a:latin typeface="+mn-ea"/>
                <a:cs typeface="+mn-ea"/>
              </a:rPr>
              <a:t>标题不宜过长。</a:t>
            </a:r>
            <a:endParaRPr lang="zh-CN" altLang="en-US">
              <a:latin typeface="+mn-ea"/>
              <a:cs typeface="+mn-ea"/>
            </a:endParaRPr>
          </a:p>
          <a:p>
            <a:pPr indent="457200" fontAlgn="auto">
              <a:lnSpc>
                <a:spcPct val="150000"/>
              </a:lnSpc>
            </a:pPr>
            <a:r>
              <a:rPr lang="en-US" altLang="zh-CN">
                <a:latin typeface="+mn-ea"/>
                <a:cs typeface="+mn-ea"/>
              </a:rPr>
              <a:t>(2)</a:t>
            </a:r>
            <a:r>
              <a:rPr lang="zh-CN" altLang="en-US">
                <a:latin typeface="+mn-ea"/>
                <a:cs typeface="+mn-ea"/>
              </a:rPr>
              <a:t>写好正文</a:t>
            </a:r>
            <a:r>
              <a:rPr lang="en-US" altLang="zh-CN">
                <a:latin typeface="+mn-ea"/>
                <a:cs typeface="+mn-ea"/>
              </a:rPr>
              <a:t>：</a:t>
            </a:r>
            <a:r>
              <a:rPr lang="zh-CN" altLang="en-US">
                <a:latin typeface="+mn-ea"/>
                <a:cs typeface="+mn-ea"/>
              </a:rPr>
              <a:t>内容涵盖存在的问题、产生问题的原因、解决问题的建议等。要求从实际出发</a:t>
            </a:r>
            <a:r>
              <a:rPr lang="en-US" altLang="zh-CN">
                <a:latin typeface="+mn-ea"/>
                <a:cs typeface="+mn-ea"/>
              </a:rPr>
              <a:t>，</a:t>
            </a:r>
            <a:r>
              <a:rPr lang="zh-CN" altLang="en-US">
                <a:latin typeface="+mn-ea"/>
                <a:cs typeface="+mn-ea"/>
              </a:rPr>
              <a:t>实事求是</a:t>
            </a:r>
            <a:r>
              <a:rPr lang="en-US" altLang="zh-CN">
                <a:latin typeface="+mn-ea"/>
                <a:cs typeface="+mn-ea"/>
              </a:rPr>
              <a:t>；</a:t>
            </a:r>
            <a:r>
              <a:rPr lang="zh-CN" altLang="en-US">
                <a:latin typeface="+mn-ea"/>
                <a:cs typeface="+mn-ea"/>
              </a:rPr>
              <a:t>语言得体</a:t>
            </a:r>
            <a:r>
              <a:rPr lang="en-US" altLang="zh-CN">
                <a:latin typeface="+mn-ea"/>
                <a:cs typeface="+mn-ea"/>
              </a:rPr>
              <a:t>，</a:t>
            </a:r>
            <a:r>
              <a:rPr lang="zh-CN" altLang="en-US">
                <a:latin typeface="+mn-ea"/>
                <a:cs typeface="+mn-ea"/>
              </a:rPr>
              <a:t>有分寸</a:t>
            </a:r>
            <a:r>
              <a:rPr lang="en-US" altLang="zh-CN">
                <a:latin typeface="+mn-ea"/>
                <a:cs typeface="+mn-ea"/>
              </a:rPr>
              <a:t>；</a:t>
            </a:r>
            <a:r>
              <a:rPr lang="zh-CN" altLang="en-US">
                <a:latin typeface="+mn-ea"/>
                <a:cs typeface="+mn-ea"/>
              </a:rPr>
              <a:t>内容具体、清楚、实在。</a:t>
            </a:r>
            <a:endParaRPr lang="zh-CN" altLang="en-US">
              <a:latin typeface="+mn-ea"/>
              <a:cs typeface="+mn-ea"/>
            </a:endParaRPr>
          </a:p>
          <a:p>
            <a:pPr indent="457200" fontAlgn="auto">
              <a:lnSpc>
                <a:spcPct val="150000"/>
              </a:lnSpc>
            </a:pPr>
            <a:r>
              <a:rPr lang="en-US" altLang="zh-CN">
                <a:latin typeface="+mn-ea"/>
                <a:cs typeface="+mn-ea"/>
              </a:rPr>
              <a:t>(3)</a:t>
            </a:r>
            <a:r>
              <a:rPr lang="zh-CN" altLang="en-US">
                <a:latin typeface="+mn-ea"/>
                <a:cs typeface="+mn-ea"/>
              </a:rPr>
              <a:t>落实建议书格式</a:t>
            </a:r>
            <a:r>
              <a:rPr lang="en-US" altLang="zh-CN">
                <a:latin typeface="+mn-ea"/>
                <a:cs typeface="+mn-ea"/>
              </a:rPr>
              <a:t>：</a:t>
            </a:r>
            <a:r>
              <a:rPr lang="zh-CN" altLang="en-US">
                <a:latin typeface="+mn-ea"/>
                <a:cs typeface="+mn-ea"/>
              </a:rPr>
              <a:t>明确了文体</a:t>
            </a:r>
            <a:r>
              <a:rPr lang="en-US" altLang="zh-CN">
                <a:latin typeface="+mn-ea"/>
                <a:cs typeface="+mn-ea"/>
              </a:rPr>
              <a:t>，</a:t>
            </a:r>
            <a:r>
              <a:rPr lang="zh-CN" altLang="en-US">
                <a:latin typeface="+mn-ea"/>
                <a:cs typeface="+mn-ea"/>
              </a:rPr>
              <a:t>就要在写作过程中认真落实该文体的基本格式。标题一定要有</a:t>
            </a:r>
            <a:r>
              <a:rPr lang="en-US" altLang="zh-CN">
                <a:latin typeface="+mn-ea"/>
                <a:cs typeface="+mn-ea"/>
              </a:rPr>
              <a:t>，</a:t>
            </a:r>
            <a:r>
              <a:rPr lang="zh-CN" altLang="en-US">
                <a:latin typeface="+mn-ea"/>
                <a:cs typeface="+mn-ea"/>
              </a:rPr>
              <a:t>称呼不能少</a:t>
            </a:r>
            <a:r>
              <a:rPr lang="en-US" altLang="zh-CN">
                <a:latin typeface="+mn-ea"/>
                <a:cs typeface="+mn-ea"/>
              </a:rPr>
              <a:t>，</a:t>
            </a:r>
            <a:r>
              <a:rPr lang="zh-CN" altLang="en-US">
                <a:latin typeface="+mn-ea"/>
                <a:cs typeface="+mn-ea"/>
              </a:rPr>
              <a:t>问候语根据具体情况而定</a:t>
            </a:r>
            <a:r>
              <a:rPr lang="en-US" altLang="zh-CN">
                <a:latin typeface="+mn-ea"/>
                <a:cs typeface="+mn-ea"/>
              </a:rPr>
              <a:t>，</a:t>
            </a:r>
            <a:r>
              <a:rPr lang="zh-CN" altLang="en-US">
                <a:latin typeface="+mn-ea"/>
                <a:cs typeface="+mn-ea"/>
              </a:rPr>
              <a:t>结束语不能省略</a:t>
            </a:r>
            <a:r>
              <a:rPr lang="en-US" altLang="zh-CN">
                <a:latin typeface="+mn-ea"/>
                <a:cs typeface="+mn-ea"/>
              </a:rPr>
              <a:t>，</a:t>
            </a:r>
            <a:r>
              <a:rPr lang="zh-CN" altLang="en-US">
                <a:latin typeface="+mn-ea"/>
                <a:cs typeface="+mn-ea"/>
              </a:rPr>
              <a:t>祝福语不用写</a:t>
            </a:r>
            <a:r>
              <a:rPr lang="en-US" altLang="zh-CN">
                <a:latin typeface="+mn-ea"/>
                <a:cs typeface="+mn-ea"/>
              </a:rPr>
              <a:t>，</a:t>
            </a:r>
            <a:r>
              <a:rPr lang="zh-CN" altLang="en-US">
                <a:latin typeface="+mn-ea"/>
                <a:cs typeface="+mn-ea"/>
              </a:rPr>
              <a:t>署名及日期必须要有。</a:t>
            </a:r>
            <a:endParaRPr lang="zh-CN" altLang="en-US">
              <a:latin typeface="+mn-ea"/>
              <a:cs typeface="+mn-ea"/>
            </a:endParaRPr>
          </a:p>
          <a:p>
            <a:pPr indent="457200" fontAlgn="auto">
              <a:lnSpc>
                <a:spcPct val="150000"/>
              </a:lnSpc>
            </a:pPr>
            <a:r>
              <a:rPr lang="en-US" altLang="zh-CN">
                <a:latin typeface="+mn-ea"/>
                <a:cs typeface="+mn-ea"/>
              </a:rPr>
              <a:t>(4)</a:t>
            </a:r>
            <a:r>
              <a:rPr lang="zh-CN" altLang="en-US">
                <a:latin typeface="+mn-ea"/>
                <a:cs typeface="+mn-ea"/>
              </a:rPr>
              <a:t>关于问题和建议</a:t>
            </a:r>
            <a:r>
              <a:rPr lang="en-US" altLang="zh-CN">
                <a:latin typeface="+mn-ea"/>
                <a:cs typeface="+mn-ea"/>
              </a:rPr>
              <a:t>：</a:t>
            </a:r>
            <a:r>
              <a:rPr lang="zh-CN" altLang="en-US">
                <a:latin typeface="+mn-ea"/>
                <a:cs typeface="+mn-ea"/>
              </a:rPr>
              <a:t>反映的问题要真实、具体、合理</a:t>
            </a:r>
            <a:r>
              <a:rPr lang="en-US" altLang="zh-CN">
                <a:latin typeface="+mn-ea"/>
                <a:cs typeface="+mn-ea"/>
              </a:rPr>
              <a:t>，</a:t>
            </a:r>
            <a:r>
              <a:rPr lang="zh-CN" altLang="en-US">
                <a:latin typeface="+mn-ea"/>
                <a:cs typeface="+mn-ea"/>
              </a:rPr>
              <a:t>不能虚假、模棱两可。建议要具有针对性</a:t>
            </a:r>
            <a:r>
              <a:rPr lang="en-US" altLang="zh-CN">
                <a:latin typeface="+mn-ea"/>
                <a:cs typeface="+mn-ea"/>
              </a:rPr>
              <a:t>，</a:t>
            </a:r>
            <a:r>
              <a:rPr lang="zh-CN" altLang="en-US">
                <a:latin typeface="+mn-ea"/>
                <a:cs typeface="+mn-ea"/>
              </a:rPr>
              <a:t>要根据提出的问题对症下药</a:t>
            </a:r>
            <a:r>
              <a:rPr lang="en-US" altLang="zh-CN">
                <a:latin typeface="+mn-ea"/>
                <a:cs typeface="+mn-ea"/>
              </a:rPr>
              <a:t>，</a:t>
            </a:r>
            <a:r>
              <a:rPr lang="zh-CN" altLang="en-US">
                <a:latin typeface="+mn-ea"/>
                <a:cs typeface="+mn-ea"/>
              </a:rPr>
              <a:t>做到</a:t>
            </a:r>
            <a:r>
              <a:rPr lang="en-US" altLang="zh-CN">
                <a:latin typeface="+mn-ea"/>
                <a:cs typeface="+mn-ea"/>
              </a:rPr>
              <a:t>“</a:t>
            </a:r>
            <a:r>
              <a:rPr lang="zh-CN" altLang="en-US">
                <a:latin typeface="+mn-ea"/>
                <a:cs typeface="+mn-ea"/>
              </a:rPr>
              <a:t>稳准狠</a:t>
            </a:r>
            <a:r>
              <a:rPr lang="en-US" altLang="zh-CN">
                <a:latin typeface="+mn-ea"/>
                <a:cs typeface="+mn-ea"/>
              </a:rPr>
              <a:t>”；</a:t>
            </a:r>
            <a:r>
              <a:rPr lang="zh-CN" altLang="en-US">
                <a:latin typeface="+mn-ea"/>
                <a:cs typeface="+mn-ea"/>
              </a:rPr>
              <a:t>建议要实事求是</a:t>
            </a:r>
            <a:r>
              <a:rPr lang="en-US" altLang="zh-CN">
                <a:latin typeface="+mn-ea"/>
                <a:cs typeface="+mn-ea"/>
              </a:rPr>
              <a:t>，</a:t>
            </a:r>
            <a:r>
              <a:rPr lang="zh-CN" altLang="en-US">
                <a:latin typeface="+mn-ea"/>
                <a:cs typeface="+mn-ea"/>
              </a:rPr>
              <a:t>从实际出发</a:t>
            </a:r>
            <a:r>
              <a:rPr lang="en-US" altLang="zh-CN">
                <a:latin typeface="+mn-ea"/>
                <a:cs typeface="+mn-ea"/>
              </a:rPr>
              <a:t>，</a:t>
            </a:r>
            <a:r>
              <a:rPr lang="zh-CN" altLang="en-US">
                <a:latin typeface="+mn-ea"/>
                <a:cs typeface="+mn-ea"/>
              </a:rPr>
              <a:t>不能臆想</a:t>
            </a:r>
            <a:r>
              <a:rPr lang="en-US" altLang="zh-CN">
                <a:latin typeface="+mn-ea"/>
                <a:cs typeface="+mn-ea"/>
              </a:rPr>
              <a:t>；</a:t>
            </a:r>
            <a:r>
              <a:rPr lang="zh-CN" altLang="en-US">
                <a:latin typeface="+mn-ea"/>
                <a:cs typeface="+mn-ea"/>
              </a:rPr>
              <a:t>建议要具有可操作性</a:t>
            </a:r>
            <a:r>
              <a:rPr lang="en-US" altLang="zh-CN">
                <a:latin typeface="+mn-ea"/>
                <a:cs typeface="+mn-ea"/>
              </a:rPr>
              <a:t>，</a:t>
            </a:r>
            <a:r>
              <a:rPr lang="zh-CN" altLang="en-US">
                <a:latin typeface="+mn-ea"/>
                <a:cs typeface="+mn-ea"/>
              </a:rPr>
              <a:t>不能空泛。</a:t>
            </a:r>
            <a:endParaRPr lang="zh-CN" altLang="en-US">
              <a:latin typeface="+mn-ea"/>
              <a:cs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pic>
        <p:nvPicPr>
          <p:cNvPr id="4" name="图片 3" descr="31d885586d6ff1e09a8b8a0a6acdcd7c"/>
          <p:cNvPicPr>
            <a:picLocks noChangeAspect="1"/>
          </p:cNvPicPr>
          <p:nvPr/>
        </p:nvPicPr>
        <p:blipFill>
          <a:blip r:embed="rId2"/>
          <a:stretch>
            <a:fillRect/>
          </a:stretch>
        </p:blipFill>
        <p:spPr>
          <a:xfrm>
            <a:off x="769620" y="1184275"/>
            <a:ext cx="10653395" cy="703580"/>
          </a:xfrm>
          <a:prstGeom prst="rect">
            <a:avLst/>
          </a:prstGeom>
        </p:spPr>
      </p:pic>
      <p:sp>
        <p:nvSpPr>
          <p:cNvPr id="5" name="文本框 4"/>
          <p:cNvSpPr txBox="1"/>
          <p:nvPr/>
        </p:nvSpPr>
        <p:spPr>
          <a:xfrm>
            <a:off x="769620" y="1785620"/>
            <a:ext cx="9510395" cy="3415030"/>
          </a:xfrm>
          <a:prstGeom prst="rect">
            <a:avLst/>
          </a:prstGeom>
          <a:noFill/>
        </p:spPr>
        <p:txBody>
          <a:bodyPr wrap="square" rtlCol="0">
            <a:spAutoFit/>
          </a:bodyPr>
          <a:p>
            <a:pPr indent="0" fontAlgn="auto">
              <a:lnSpc>
                <a:spcPct val="150000"/>
              </a:lnSpc>
            </a:pPr>
            <a:r>
              <a:rPr lang="zh-CN" altLang="en-US" b="1">
                <a:latin typeface="+mn-ea"/>
                <a:cs typeface="+mn-ea"/>
              </a:rPr>
              <a:t>任务一</a:t>
            </a:r>
            <a:r>
              <a:rPr lang="en-US" altLang="zh-CN" b="1">
                <a:latin typeface="+mn-ea"/>
                <a:cs typeface="+mn-ea"/>
              </a:rPr>
              <a:t>：</a:t>
            </a:r>
            <a:r>
              <a:rPr lang="zh-CN" altLang="en-US" b="1">
                <a:latin typeface="+mn-ea"/>
                <a:cs typeface="+mn-ea"/>
              </a:rPr>
              <a:t>了解</a:t>
            </a:r>
            <a:r>
              <a:rPr lang="en-US" altLang="zh-CN" b="1">
                <a:latin typeface="+mn-ea"/>
                <a:cs typeface="+mn-ea"/>
              </a:rPr>
              <a:t>“</a:t>
            </a:r>
            <a:r>
              <a:rPr lang="zh-CN" altLang="en-US" b="1">
                <a:latin typeface="+mn-ea"/>
                <a:cs typeface="+mn-ea"/>
              </a:rPr>
              <a:t>访谈</a:t>
            </a:r>
            <a:r>
              <a:rPr lang="en-US" altLang="zh-CN" b="1">
                <a:latin typeface="+mn-ea"/>
                <a:cs typeface="+mn-ea"/>
              </a:rPr>
              <a:t>”</a:t>
            </a:r>
            <a:r>
              <a:rPr lang="zh-CN" altLang="en-US" b="1">
                <a:latin typeface="+mn-ea"/>
                <a:cs typeface="+mn-ea"/>
              </a:rPr>
              <a:t>的相关知识</a:t>
            </a:r>
            <a:endParaRPr lang="zh-CN" altLang="en-US" b="1">
              <a:latin typeface="+mn-ea"/>
              <a:cs typeface="+mn-ea"/>
            </a:endParaRPr>
          </a:p>
          <a:p>
            <a:pPr indent="457200" fontAlgn="auto">
              <a:lnSpc>
                <a:spcPct val="150000"/>
              </a:lnSpc>
            </a:pPr>
            <a:r>
              <a:rPr lang="en-US" altLang="zh-CN">
                <a:latin typeface="+mn-ea"/>
                <a:cs typeface="+mn-ea"/>
              </a:rPr>
              <a:t>(1)</a:t>
            </a:r>
            <a:r>
              <a:rPr lang="zh-CN" altLang="en-US">
                <a:latin typeface="+mn-ea"/>
                <a:cs typeface="+mn-ea"/>
              </a:rPr>
              <a:t>访谈与访谈录</a:t>
            </a:r>
            <a:endParaRPr lang="zh-CN" altLang="en-US">
              <a:latin typeface="+mn-ea"/>
              <a:cs typeface="+mn-ea"/>
            </a:endParaRPr>
          </a:p>
          <a:p>
            <a:pPr indent="457200" fontAlgn="auto">
              <a:lnSpc>
                <a:spcPct val="150000"/>
              </a:lnSpc>
            </a:pPr>
            <a:r>
              <a:rPr lang="en-US" altLang="zh-CN">
                <a:latin typeface="+mn-ea"/>
                <a:cs typeface="+mn-ea"/>
              </a:rPr>
              <a:t>“</a:t>
            </a:r>
            <a:r>
              <a:rPr lang="zh-CN" altLang="en-US">
                <a:latin typeface="+mn-ea"/>
                <a:cs typeface="+mn-ea"/>
              </a:rPr>
              <a:t>访谈</a:t>
            </a:r>
            <a:r>
              <a:rPr lang="en-US" altLang="zh-CN">
                <a:latin typeface="+mn-ea"/>
                <a:cs typeface="+mn-ea"/>
              </a:rPr>
              <a:t>”</a:t>
            </a:r>
            <a:r>
              <a:rPr lang="zh-CN" altLang="en-US">
                <a:latin typeface="+mn-ea"/>
                <a:cs typeface="+mn-ea"/>
              </a:rPr>
              <a:t>是</a:t>
            </a:r>
            <a:r>
              <a:rPr lang="en-US" altLang="zh-CN">
                <a:latin typeface="+mn-ea"/>
                <a:cs typeface="+mn-ea"/>
              </a:rPr>
              <a:t>“</a:t>
            </a:r>
            <a:r>
              <a:rPr lang="zh-CN" altLang="en-US">
                <a:latin typeface="+mn-ea"/>
                <a:cs typeface="+mn-ea"/>
              </a:rPr>
              <a:t>访</a:t>
            </a:r>
            <a:r>
              <a:rPr lang="en-US" altLang="zh-CN">
                <a:latin typeface="+mn-ea"/>
                <a:cs typeface="+mn-ea"/>
              </a:rPr>
              <a:t>”</a:t>
            </a:r>
            <a:r>
              <a:rPr lang="zh-CN" altLang="en-US">
                <a:latin typeface="+mn-ea"/>
                <a:cs typeface="+mn-ea"/>
              </a:rPr>
              <a:t>与</a:t>
            </a:r>
            <a:r>
              <a:rPr lang="en-US" altLang="zh-CN">
                <a:latin typeface="+mn-ea"/>
                <a:cs typeface="+mn-ea"/>
              </a:rPr>
              <a:t>“</a:t>
            </a:r>
            <a:r>
              <a:rPr lang="zh-CN" altLang="en-US">
                <a:latin typeface="+mn-ea"/>
                <a:cs typeface="+mn-ea"/>
              </a:rPr>
              <a:t>谈</a:t>
            </a:r>
            <a:r>
              <a:rPr lang="en-US" altLang="zh-CN">
                <a:latin typeface="+mn-ea"/>
                <a:cs typeface="+mn-ea"/>
              </a:rPr>
              <a:t>”</a:t>
            </a:r>
            <a:r>
              <a:rPr lang="zh-CN" altLang="en-US">
                <a:latin typeface="+mn-ea"/>
                <a:cs typeface="+mn-ea"/>
              </a:rPr>
              <a:t>的结合</a:t>
            </a:r>
            <a:r>
              <a:rPr lang="en-US" altLang="zh-CN">
                <a:latin typeface="+mn-ea"/>
                <a:cs typeface="+mn-ea"/>
              </a:rPr>
              <a:t>，</a:t>
            </a:r>
            <a:r>
              <a:rPr lang="en-US" altLang="zh-CN">
                <a:latin typeface="+mn-ea"/>
                <a:cs typeface="+mn-ea"/>
              </a:rPr>
              <a:t>“</a:t>
            </a:r>
            <a:r>
              <a:rPr lang="zh-CN" altLang="en-US">
                <a:latin typeface="+mn-ea"/>
                <a:cs typeface="+mn-ea"/>
              </a:rPr>
              <a:t>访</a:t>
            </a:r>
            <a:r>
              <a:rPr lang="en-US" altLang="zh-CN">
                <a:latin typeface="+mn-ea"/>
                <a:cs typeface="+mn-ea"/>
              </a:rPr>
              <a:t>”</a:t>
            </a:r>
            <a:r>
              <a:rPr lang="zh-CN" altLang="en-US">
                <a:latin typeface="+mn-ea"/>
                <a:cs typeface="+mn-ea"/>
              </a:rPr>
              <a:t>有调查、寻求之意。访谈强调了交流中探询的意味。访谈通过受访人的答复来收集客观事实材料。访谈方式灵活多样</a:t>
            </a:r>
            <a:r>
              <a:rPr lang="en-US" altLang="zh-CN">
                <a:latin typeface="+mn-ea"/>
                <a:cs typeface="+mn-ea"/>
              </a:rPr>
              <a:t>，</a:t>
            </a:r>
            <a:r>
              <a:rPr lang="zh-CN" altLang="en-US">
                <a:latin typeface="+mn-ea"/>
                <a:cs typeface="+mn-ea"/>
              </a:rPr>
              <a:t>方便可行</a:t>
            </a:r>
            <a:r>
              <a:rPr lang="en-US" altLang="zh-CN">
                <a:latin typeface="+mn-ea"/>
                <a:cs typeface="+mn-ea"/>
              </a:rPr>
              <a:t>，</a:t>
            </a:r>
            <a:r>
              <a:rPr lang="zh-CN" altLang="en-US">
                <a:latin typeface="+mn-ea"/>
                <a:cs typeface="+mn-ea"/>
              </a:rPr>
              <a:t>可以按照研究的需要向不同类型的人了解不同类型的材料。</a:t>
            </a:r>
            <a:endParaRPr lang="zh-CN" altLang="en-US">
              <a:latin typeface="+mn-ea"/>
              <a:cs typeface="+mn-ea"/>
            </a:endParaRPr>
          </a:p>
          <a:p>
            <a:pPr indent="457200" fontAlgn="auto">
              <a:lnSpc>
                <a:spcPct val="150000"/>
              </a:lnSpc>
            </a:pPr>
            <a:r>
              <a:rPr lang="zh-CN" altLang="en-US">
                <a:latin typeface="+mn-ea"/>
                <a:cs typeface="+mn-ea"/>
              </a:rPr>
              <a:t>访谈录是访谈员根据研究的需要</a:t>
            </a:r>
            <a:r>
              <a:rPr lang="en-US" altLang="zh-CN">
                <a:latin typeface="+mn-ea"/>
                <a:cs typeface="+mn-ea"/>
              </a:rPr>
              <a:t>，</a:t>
            </a:r>
            <a:r>
              <a:rPr lang="zh-CN" altLang="en-US">
                <a:latin typeface="+mn-ea"/>
                <a:cs typeface="+mn-ea"/>
              </a:rPr>
              <a:t>以问题的形式</a:t>
            </a:r>
            <a:r>
              <a:rPr lang="en-US" altLang="zh-CN">
                <a:latin typeface="+mn-ea"/>
                <a:cs typeface="+mn-ea"/>
              </a:rPr>
              <a:t>，</a:t>
            </a:r>
            <a:r>
              <a:rPr lang="zh-CN" altLang="en-US">
                <a:latin typeface="+mn-ea"/>
                <a:cs typeface="+mn-ea"/>
              </a:rPr>
              <a:t>向受访人</a:t>
            </a:r>
            <a:r>
              <a:rPr lang="en-US" altLang="zh-CN">
                <a:latin typeface="+mn-ea"/>
                <a:cs typeface="+mn-ea"/>
              </a:rPr>
              <a:t>(</a:t>
            </a:r>
            <a:r>
              <a:rPr lang="zh-CN" altLang="en-US">
                <a:latin typeface="+mn-ea"/>
                <a:cs typeface="+mn-ea"/>
              </a:rPr>
              <a:t>新闻人物、商业人物、科研人员等</a:t>
            </a:r>
            <a:r>
              <a:rPr lang="en-US" altLang="zh-CN">
                <a:latin typeface="+mn-ea"/>
                <a:cs typeface="+mn-ea"/>
              </a:rPr>
              <a:t>)</a:t>
            </a:r>
            <a:r>
              <a:rPr lang="zh-CN" altLang="en-US">
                <a:latin typeface="+mn-ea"/>
                <a:cs typeface="+mn-ea"/>
              </a:rPr>
              <a:t>进行采访</a:t>
            </a:r>
            <a:r>
              <a:rPr lang="en-US" altLang="zh-CN">
                <a:latin typeface="+mn-ea"/>
                <a:cs typeface="+mn-ea"/>
              </a:rPr>
              <a:t>，</a:t>
            </a:r>
            <a:r>
              <a:rPr lang="zh-CN" altLang="en-US">
                <a:latin typeface="+mn-ea"/>
                <a:cs typeface="+mn-ea"/>
              </a:rPr>
              <a:t>以帮助了解情况、获取信息等写出的文章。它以访谈形式报道新闻人物</a:t>
            </a:r>
            <a:r>
              <a:rPr lang="en-US" altLang="zh-CN">
                <a:latin typeface="+mn-ea"/>
                <a:cs typeface="+mn-ea"/>
              </a:rPr>
              <a:t>，</a:t>
            </a:r>
            <a:r>
              <a:rPr lang="zh-CN" altLang="en-US">
                <a:latin typeface="+mn-ea"/>
                <a:cs typeface="+mn-ea"/>
              </a:rPr>
              <a:t>是新闻体裁的一种。</a:t>
            </a:r>
            <a:endParaRPr lang="zh-CN" altLang="en-US">
              <a:latin typeface="+mn-ea"/>
              <a:cs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活动示例</a:t>
            </a:r>
            <a:endParaRPr lang="zh-CN" altLang="en-US" sz="2000">
              <a:solidFill>
                <a:schemeClr val="bg1"/>
              </a:solidFill>
            </a:endParaRPr>
          </a:p>
        </p:txBody>
      </p:sp>
      <p:sp>
        <p:nvSpPr>
          <p:cNvPr id="3" name="文本框 2"/>
          <p:cNvSpPr txBox="1"/>
          <p:nvPr/>
        </p:nvSpPr>
        <p:spPr>
          <a:xfrm>
            <a:off x="1083310" y="1272540"/>
            <a:ext cx="10024745" cy="3830955"/>
          </a:xfrm>
          <a:prstGeom prst="rect">
            <a:avLst/>
          </a:prstGeom>
          <a:noFill/>
        </p:spPr>
        <p:txBody>
          <a:bodyPr wrap="square" rtlCol="0">
            <a:spAutoFit/>
          </a:bodyPr>
          <a:p>
            <a:pPr indent="0" algn="ctr" fontAlgn="auto">
              <a:lnSpc>
                <a:spcPct val="150000"/>
              </a:lnSpc>
            </a:pPr>
            <a:r>
              <a:rPr lang="zh-CN" altLang="en-US">
                <a:latin typeface="隶书" panose="02010509060101010101" charset="-122"/>
                <a:ea typeface="隶书" panose="02010509060101010101" charset="-122"/>
                <a:cs typeface="+mn-ea"/>
                <a:sym typeface="+mn-ea"/>
              </a:rPr>
              <a:t>关于大力推进家乡文化建设的建议</a:t>
            </a:r>
            <a:endParaRPr lang="zh-CN" altLang="en-US">
              <a:latin typeface="隶书" panose="02010509060101010101" charset="-122"/>
              <a:ea typeface="隶书" panose="02010509060101010101" charset="-122"/>
              <a:cs typeface="+mn-ea"/>
              <a:sym typeface="+mn-ea"/>
            </a:endParaRPr>
          </a:p>
          <a:p>
            <a:pPr indent="457200" fontAlgn="auto">
              <a:lnSpc>
                <a:spcPct val="150000"/>
              </a:lnSpc>
            </a:pPr>
            <a:r>
              <a:rPr lang="zh-CN" altLang="en-US">
                <a:latin typeface="+mn-ea"/>
                <a:cs typeface="+mn-ea"/>
                <a:sym typeface="+mn-ea"/>
              </a:rPr>
              <a:t>尊敬的区委区政府领导</a:t>
            </a:r>
            <a:r>
              <a:rPr lang="en-US" altLang="zh-CN">
                <a:latin typeface="+mn-ea"/>
                <a:cs typeface="+mn-ea"/>
                <a:sym typeface="+mn-ea"/>
              </a:rPr>
              <a:t>：</a:t>
            </a:r>
            <a:endParaRPr lang="en-US" altLang="zh-CN">
              <a:latin typeface="+mn-ea"/>
              <a:cs typeface="+mn-ea"/>
              <a:sym typeface="+mn-ea"/>
            </a:endParaRPr>
          </a:p>
          <a:p>
            <a:pPr indent="457200" fontAlgn="auto">
              <a:lnSpc>
                <a:spcPct val="150000"/>
              </a:lnSpc>
            </a:pPr>
            <a:r>
              <a:rPr lang="zh-CN" altLang="en-US">
                <a:latin typeface="+mn-ea"/>
                <a:cs typeface="+mn-ea"/>
                <a:sym typeface="+mn-ea"/>
              </a:rPr>
              <a:t>你们好</a:t>
            </a:r>
            <a:r>
              <a:rPr lang="en-US" altLang="zh-CN">
                <a:latin typeface="+mn-ea"/>
                <a:cs typeface="+mn-ea"/>
                <a:sym typeface="+mn-ea"/>
              </a:rPr>
              <a:t>！</a:t>
            </a:r>
            <a:r>
              <a:rPr lang="zh-CN" altLang="en-US">
                <a:latin typeface="+mn-ea"/>
                <a:cs typeface="+mn-ea"/>
                <a:sym typeface="+mn-ea"/>
              </a:rPr>
              <a:t>经过广泛调查和深入思考</a:t>
            </a:r>
            <a:r>
              <a:rPr lang="en-US" altLang="zh-CN">
                <a:latin typeface="+mn-ea"/>
                <a:cs typeface="+mn-ea"/>
                <a:sym typeface="+mn-ea"/>
              </a:rPr>
              <a:t>，</a:t>
            </a:r>
            <a:r>
              <a:rPr lang="zh-CN" altLang="en-US">
                <a:latin typeface="+mn-ea"/>
                <a:cs typeface="+mn-ea"/>
                <a:sym typeface="+mn-ea"/>
              </a:rPr>
              <a:t>我郑重提出建议</a:t>
            </a:r>
            <a:r>
              <a:rPr lang="en-US" altLang="zh-CN">
                <a:latin typeface="+mn-ea"/>
                <a:cs typeface="+mn-ea"/>
                <a:sym typeface="+mn-ea"/>
              </a:rPr>
              <a:t>：</a:t>
            </a:r>
            <a:r>
              <a:rPr lang="zh-CN" altLang="en-US">
                <a:latin typeface="+mn-ea"/>
                <a:cs typeface="+mn-ea"/>
                <a:sym typeface="+mn-ea"/>
              </a:rPr>
              <a:t>大力推进家乡文化建设</a:t>
            </a:r>
            <a:r>
              <a:rPr lang="en-US" altLang="zh-CN">
                <a:latin typeface="+mn-ea"/>
                <a:cs typeface="+mn-ea"/>
                <a:sym typeface="+mn-ea"/>
              </a:rPr>
              <a:t>，</a:t>
            </a:r>
            <a:r>
              <a:rPr lang="zh-CN" altLang="en-US">
                <a:latin typeface="+mn-ea"/>
                <a:cs typeface="+mn-ea"/>
                <a:sym typeface="+mn-ea"/>
              </a:rPr>
              <a:t>满足群众日益增长的精神文化需求</a:t>
            </a:r>
            <a:r>
              <a:rPr lang="en-US" altLang="zh-CN">
                <a:latin typeface="+mn-ea"/>
                <a:cs typeface="+mn-ea"/>
                <a:sym typeface="+mn-ea"/>
              </a:rPr>
              <a:t>，</a:t>
            </a:r>
            <a:r>
              <a:rPr lang="zh-CN" altLang="en-US">
                <a:latin typeface="+mn-ea"/>
                <a:cs typeface="+mn-ea"/>
                <a:sym typeface="+mn-ea"/>
              </a:rPr>
              <a:t>进一步提高全民文化素质。理由如下</a:t>
            </a:r>
            <a:r>
              <a:rPr lang="en-US" altLang="zh-CN">
                <a:latin typeface="+mn-ea"/>
                <a:cs typeface="+mn-ea"/>
                <a:sym typeface="+mn-ea"/>
              </a:rPr>
              <a:t>：</a:t>
            </a:r>
            <a:endParaRPr lang="en-US" altLang="zh-CN">
              <a:latin typeface="+mn-ea"/>
              <a:cs typeface="+mn-ea"/>
              <a:sym typeface="+mn-ea"/>
            </a:endParaRPr>
          </a:p>
          <a:p>
            <a:pPr indent="457200" fontAlgn="auto">
              <a:lnSpc>
                <a:spcPct val="150000"/>
              </a:lnSpc>
            </a:pPr>
            <a:r>
              <a:rPr lang="zh-CN" altLang="en-US">
                <a:latin typeface="+mn-ea"/>
                <a:cs typeface="+mn-ea"/>
                <a:sym typeface="+mn-ea"/>
              </a:rPr>
              <a:t>我区是全市政治、经济和文化中心</a:t>
            </a:r>
            <a:r>
              <a:rPr lang="en-US" altLang="zh-CN">
                <a:latin typeface="+mn-ea"/>
                <a:cs typeface="+mn-ea"/>
                <a:sym typeface="+mn-ea"/>
              </a:rPr>
              <a:t>，</a:t>
            </a:r>
            <a:r>
              <a:rPr lang="zh-CN" altLang="en-US">
                <a:latin typeface="+mn-ea"/>
                <a:cs typeface="+mn-ea"/>
                <a:sym typeface="+mn-ea"/>
              </a:rPr>
              <a:t>中国马戏之乡、中国书法之乡、中国烧鸡之乡。历史源远流长</a:t>
            </a:r>
            <a:r>
              <a:rPr lang="en-US" altLang="zh-CN">
                <a:latin typeface="+mn-ea"/>
                <a:cs typeface="+mn-ea"/>
                <a:sym typeface="+mn-ea"/>
              </a:rPr>
              <a:t>，</a:t>
            </a:r>
            <a:r>
              <a:rPr lang="zh-CN" altLang="en-US">
                <a:latin typeface="+mn-ea"/>
                <a:cs typeface="+mn-ea"/>
                <a:sym typeface="+mn-ea"/>
              </a:rPr>
              <a:t>文化底蕴丰厚</a:t>
            </a:r>
            <a:r>
              <a:rPr lang="en-US" altLang="zh-CN">
                <a:latin typeface="+mn-ea"/>
                <a:cs typeface="+mn-ea"/>
                <a:sym typeface="+mn-ea"/>
              </a:rPr>
              <a:t>，</a:t>
            </a:r>
            <a:r>
              <a:rPr lang="zh-CN" altLang="en-US">
                <a:latin typeface="+mn-ea"/>
                <a:cs typeface="+mn-ea"/>
                <a:sym typeface="+mn-ea"/>
              </a:rPr>
              <a:t>资源丰富</a:t>
            </a:r>
            <a:r>
              <a:rPr lang="en-US" altLang="zh-CN">
                <a:latin typeface="+mn-ea"/>
                <a:cs typeface="+mn-ea"/>
                <a:sym typeface="+mn-ea"/>
              </a:rPr>
              <a:t>，</a:t>
            </a:r>
            <a:r>
              <a:rPr lang="zh-CN" altLang="en-US">
                <a:latin typeface="+mn-ea"/>
                <a:cs typeface="+mn-ea"/>
                <a:sym typeface="+mn-ea"/>
              </a:rPr>
              <a:t>物产富饶。悠久的历史使这块土地人才辈出</a:t>
            </a:r>
            <a:r>
              <a:rPr lang="en-US" altLang="zh-CN">
                <a:latin typeface="+mn-ea"/>
                <a:cs typeface="+mn-ea"/>
                <a:sym typeface="+mn-ea"/>
              </a:rPr>
              <a:t>：</a:t>
            </a:r>
            <a:r>
              <a:rPr lang="zh-CN" altLang="en-US">
                <a:latin typeface="+mn-ea"/>
                <a:cs typeface="+mn-ea"/>
                <a:sym typeface="+mn-ea"/>
              </a:rPr>
              <a:t>远有闵子骞、嵇康等历史名人</a:t>
            </a:r>
            <a:r>
              <a:rPr lang="en-US" altLang="zh-CN">
                <a:latin typeface="+mn-ea"/>
                <a:cs typeface="+mn-ea"/>
                <a:sym typeface="+mn-ea"/>
              </a:rPr>
              <a:t>，</a:t>
            </a:r>
            <a:r>
              <a:rPr lang="zh-CN" altLang="en-US">
                <a:latin typeface="+mn-ea"/>
                <a:cs typeface="+mn-ea"/>
                <a:sym typeface="+mn-ea"/>
              </a:rPr>
              <a:t>近有杨在葆、李炳淑、梅雪峰、梅纯一、李百忍等艺术大师</a:t>
            </a:r>
            <a:r>
              <a:rPr lang="en-US" altLang="zh-CN">
                <a:latin typeface="+mn-ea"/>
                <a:cs typeface="+mn-ea"/>
                <a:sym typeface="+mn-ea"/>
              </a:rPr>
              <a:t>，</a:t>
            </a:r>
            <a:r>
              <a:rPr lang="zh-CN" altLang="en-US">
                <a:latin typeface="+mn-ea"/>
                <a:cs typeface="+mn-ea"/>
                <a:sym typeface="+mn-ea"/>
              </a:rPr>
              <a:t>白居易、苏东坡等都曾在这里留下脍炙人口的诗篇。境内名胜古迹众多</a:t>
            </a:r>
            <a:r>
              <a:rPr lang="en-US" altLang="zh-CN">
                <a:latin typeface="+mn-ea"/>
                <a:cs typeface="+mn-ea"/>
                <a:sym typeface="+mn-ea"/>
              </a:rPr>
              <a:t>，</a:t>
            </a:r>
            <a:r>
              <a:rPr lang="zh-CN" altLang="en-US">
                <a:latin typeface="+mn-ea"/>
                <a:cs typeface="+mn-ea"/>
                <a:sym typeface="+mn-ea"/>
              </a:rPr>
              <a:t>有闵墓、陈胜吴广起义旧址涉故台、白居易东林草堂、林探花府、时村老街等。丰富的文化底蕴</a:t>
            </a:r>
            <a:r>
              <a:rPr lang="en-US" altLang="zh-CN">
                <a:latin typeface="+mn-ea"/>
                <a:cs typeface="+mn-ea"/>
                <a:sym typeface="+mn-ea"/>
              </a:rPr>
              <a:t>，</a:t>
            </a:r>
            <a:r>
              <a:rPr lang="zh-CN" altLang="en-US">
                <a:latin typeface="+mn-ea"/>
                <a:cs typeface="+mn-ea"/>
                <a:sym typeface="+mn-ea"/>
              </a:rPr>
              <a:t>促进了本地特色文化艺术的长足发展。</a:t>
            </a:r>
            <a:endParaRPr lang="zh-CN" altLang="en-US">
              <a:latin typeface="+mn-ea"/>
              <a:cs typeface="+mn-ea"/>
            </a:endParaRPr>
          </a:p>
        </p:txBody>
      </p:sp>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活动示例</a:t>
            </a:r>
            <a:endParaRPr lang="zh-CN" altLang="en-US" sz="2000">
              <a:solidFill>
                <a:schemeClr val="bg1"/>
              </a:solidFill>
            </a:endParaRPr>
          </a:p>
        </p:txBody>
      </p:sp>
      <p:sp>
        <p:nvSpPr>
          <p:cNvPr id="3" name="文本框 2"/>
          <p:cNvSpPr txBox="1"/>
          <p:nvPr/>
        </p:nvSpPr>
        <p:spPr>
          <a:xfrm>
            <a:off x="1000125" y="1387475"/>
            <a:ext cx="10191750" cy="3830955"/>
          </a:xfrm>
          <a:prstGeom prst="rect">
            <a:avLst/>
          </a:prstGeom>
          <a:noFill/>
        </p:spPr>
        <p:txBody>
          <a:bodyPr wrap="square" rtlCol="0">
            <a:spAutoFit/>
          </a:bodyPr>
          <a:p>
            <a:pPr indent="457200" fontAlgn="auto">
              <a:lnSpc>
                <a:spcPct val="150000"/>
              </a:lnSpc>
            </a:pPr>
            <a:r>
              <a:rPr lang="zh-CN" altLang="en-US">
                <a:latin typeface="+mn-ea"/>
                <a:cs typeface="+mn-ea"/>
                <a:sym typeface="+mn-ea"/>
              </a:rPr>
              <a:t>我区基层文化建设虽然取得了长足发展</a:t>
            </a:r>
            <a:r>
              <a:rPr lang="en-US" altLang="zh-CN">
                <a:latin typeface="+mn-ea"/>
                <a:cs typeface="+mn-ea"/>
                <a:sym typeface="+mn-ea"/>
              </a:rPr>
              <a:t>，</a:t>
            </a:r>
            <a:r>
              <a:rPr lang="zh-CN" altLang="en-US">
                <a:latin typeface="+mn-ea"/>
                <a:cs typeface="+mn-ea"/>
                <a:sym typeface="+mn-ea"/>
              </a:rPr>
              <a:t>但与以现代文化为引领的要求相比</a:t>
            </a:r>
            <a:r>
              <a:rPr lang="en-US" altLang="zh-CN">
                <a:latin typeface="+mn-ea"/>
                <a:cs typeface="+mn-ea"/>
                <a:sym typeface="+mn-ea"/>
              </a:rPr>
              <a:t>，</a:t>
            </a:r>
            <a:r>
              <a:rPr lang="zh-CN" altLang="en-US">
                <a:latin typeface="+mn-ea"/>
                <a:cs typeface="+mn-ea"/>
                <a:sym typeface="+mn-ea"/>
              </a:rPr>
              <a:t>与日新月异的文化发展形势相比</a:t>
            </a:r>
            <a:r>
              <a:rPr lang="en-US" altLang="zh-CN">
                <a:latin typeface="+mn-ea"/>
                <a:cs typeface="+mn-ea"/>
                <a:sym typeface="+mn-ea"/>
              </a:rPr>
              <a:t>，</a:t>
            </a:r>
            <a:r>
              <a:rPr lang="zh-CN" altLang="en-US">
                <a:latin typeface="+mn-ea"/>
                <a:cs typeface="+mn-ea"/>
                <a:sym typeface="+mn-ea"/>
              </a:rPr>
              <a:t>还存在着一些不容忽视的问题与困难。主要表现在</a:t>
            </a:r>
            <a:r>
              <a:rPr lang="en-US" altLang="zh-CN">
                <a:latin typeface="+mn-ea"/>
                <a:cs typeface="+mn-ea"/>
                <a:sym typeface="+mn-ea"/>
              </a:rPr>
              <a:t>：</a:t>
            </a:r>
            <a:endParaRPr lang="en-US" altLang="zh-CN">
              <a:latin typeface="+mn-ea"/>
              <a:cs typeface="+mn-ea"/>
              <a:sym typeface="+mn-ea"/>
            </a:endParaRPr>
          </a:p>
          <a:p>
            <a:pPr indent="457200" fontAlgn="auto">
              <a:lnSpc>
                <a:spcPct val="150000"/>
              </a:lnSpc>
            </a:pPr>
            <a:r>
              <a:rPr lang="zh-CN" altLang="en-US">
                <a:latin typeface="+mn-ea"/>
                <a:cs typeface="+mn-ea"/>
                <a:sym typeface="+mn-ea"/>
              </a:rPr>
              <a:t>重视不够</a:t>
            </a:r>
            <a:r>
              <a:rPr lang="en-US" altLang="zh-CN">
                <a:latin typeface="+mn-ea"/>
                <a:cs typeface="+mn-ea"/>
                <a:sym typeface="+mn-ea"/>
              </a:rPr>
              <a:t>，</a:t>
            </a:r>
            <a:r>
              <a:rPr lang="zh-CN" altLang="en-US">
                <a:latin typeface="+mn-ea"/>
                <a:cs typeface="+mn-ea"/>
                <a:sym typeface="+mn-ea"/>
              </a:rPr>
              <a:t>文化认识有待加强</a:t>
            </a:r>
            <a:r>
              <a:rPr lang="en-US" altLang="zh-CN">
                <a:latin typeface="+mn-ea"/>
                <a:cs typeface="+mn-ea"/>
                <a:sym typeface="+mn-ea"/>
              </a:rPr>
              <a:t>：</a:t>
            </a:r>
            <a:r>
              <a:rPr lang="zh-CN" altLang="en-US">
                <a:latin typeface="+mn-ea"/>
                <a:cs typeface="+mn-ea"/>
                <a:sym typeface="+mn-ea"/>
              </a:rPr>
              <a:t>文化建设相对于经济建设来说</a:t>
            </a:r>
            <a:r>
              <a:rPr lang="en-US" altLang="zh-CN">
                <a:latin typeface="+mn-ea"/>
                <a:cs typeface="+mn-ea"/>
                <a:sym typeface="+mn-ea"/>
              </a:rPr>
              <a:t>，</a:t>
            </a:r>
            <a:r>
              <a:rPr lang="zh-CN" altLang="en-US">
                <a:latin typeface="+mn-ea"/>
                <a:cs typeface="+mn-ea"/>
                <a:sym typeface="+mn-ea"/>
              </a:rPr>
              <a:t>周期长、见效慢</a:t>
            </a:r>
            <a:r>
              <a:rPr lang="en-US" altLang="zh-CN">
                <a:latin typeface="+mn-ea"/>
                <a:cs typeface="+mn-ea"/>
                <a:sym typeface="+mn-ea"/>
              </a:rPr>
              <a:t>，</a:t>
            </a:r>
            <a:r>
              <a:rPr lang="zh-CN" altLang="en-US">
                <a:latin typeface="+mn-ea"/>
                <a:cs typeface="+mn-ea"/>
                <a:sym typeface="+mn-ea"/>
              </a:rPr>
              <a:t>重经济建设、轻文化建设</a:t>
            </a:r>
            <a:r>
              <a:rPr lang="en-US" altLang="zh-CN">
                <a:latin typeface="+mn-ea"/>
                <a:cs typeface="+mn-ea"/>
                <a:sym typeface="+mn-ea"/>
              </a:rPr>
              <a:t>，</a:t>
            </a:r>
            <a:r>
              <a:rPr lang="zh-CN" altLang="en-US">
                <a:latin typeface="+mn-ea"/>
                <a:cs typeface="+mn-ea"/>
                <a:sym typeface="+mn-ea"/>
              </a:rPr>
              <a:t>重标志性文化设施建设、轻基层文化设施建设的倾向比较明显。</a:t>
            </a:r>
            <a:endParaRPr lang="zh-CN" altLang="en-US">
              <a:latin typeface="+mn-ea"/>
              <a:cs typeface="+mn-ea"/>
              <a:sym typeface="+mn-ea"/>
            </a:endParaRPr>
          </a:p>
          <a:p>
            <a:pPr indent="457200" fontAlgn="auto">
              <a:lnSpc>
                <a:spcPct val="150000"/>
              </a:lnSpc>
            </a:pPr>
            <a:r>
              <a:rPr lang="zh-CN" altLang="en-US">
                <a:latin typeface="+mn-ea"/>
                <a:cs typeface="+mn-ea"/>
                <a:sym typeface="+mn-ea"/>
              </a:rPr>
              <a:t>投入不足</a:t>
            </a:r>
            <a:r>
              <a:rPr lang="en-US" altLang="zh-CN">
                <a:latin typeface="+mn-ea"/>
                <a:cs typeface="+mn-ea"/>
                <a:sym typeface="+mn-ea"/>
              </a:rPr>
              <a:t>，</a:t>
            </a:r>
            <a:r>
              <a:rPr lang="zh-CN" altLang="en-US">
                <a:latin typeface="+mn-ea"/>
                <a:cs typeface="+mn-ea"/>
                <a:sym typeface="+mn-ea"/>
              </a:rPr>
              <a:t>文化设施有待改善</a:t>
            </a:r>
            <a:r>
              <a:rPr lang="en-US" altLang="zh-CN">
                <a:latin typeface="+mn-ea"/>
                <a:cs typeface="+mn-ea"/>
                <a:sym typeface="+mn-ea"/>
              </a:rPr>
              <a:t>：</a:t>
            </a:r>
            <a:r>
              <a:rPr lang="zh-CN" altLang="en-US">
                <a:latin typeface="+mn-ea"/>
                <a:cs typeface="+mn-ea"/>
                <a:sym typeface="+mn-ea"/>
              </a:rPr>
              <a:t>随着经济的发展</a:t>
            </a:r>
            <a:r>
              <a:rPr lang="en-US" altLang="zh-CN">
                <a:latin typeface="+mn-ea"/>
                <a:cs typeface="+mn-ea"/>
                <a:sym typeface="+mn-ea"/>
              </a:rPr>
              <a:t>，</a:t>
            </a:r>
            <a:r>
              <a:rPr lang="zh-CN" altLang="en-US">
                <a:latin typeface="+mn-ea"/>
                <a:cs typeface="+mn-ea"/>
                <a:sym typeface="+mn-ea"/>
              </a:rPr>
              <a:t>群众精神文化需求日益增长</a:t>
            </a:r>
            <a:r>
              <a:rPr lang="en-US" altLang="zh-CN">
                <a:latin typeface="+mn-ea"/>
                <a:cs typeface="+mn-ea"/>
                <a:sym typeface="+mn-ea"/>
              </a:rPr>
              <a:t>，</a:t>
            </a:r>
            <a:r>
              <a:rPr lang="zh-CN" altLang="en-US">
                <a:latin typeface="+mn-ea"/>
                <a:cs typeface="+mn-ea"/>
                <a:sym typeface="+mn-ea"/>
              </a:rPr>
              <a:t>我区虽逐年追加基层文化单位的工作经费</a:t>
            </a:r>
            <a:r>
              <a:rPr lang="en-US" altLang="zh-CN">
                <a:latin typeface="+mn-ea"/>
                <a:cs typeface="+mn-ea"/>
                <a:sym typeface="+mn-ea"/>
              </a:rPr>
              <a:t>，</a:t>
            </a:r>
            <a:r>
              <a:rPr lang="zh-CN" altLang="en-US">
                <a:latin typeface="+mn-ea"/>
                <a:cs typeface="+mn-ea"/>
                <a:sym typeface="+mn-ea"/>
              </a:rPr>
              <a:t>但与当前文化大发展的形势相比仍显不足。如文化馆、图书馆等在开展群众性文体活动、更新馆藏图书等方面都需要大量经费投入。虽然乡镇文化站都已建设</a:t>
            </a:r>
            <a:r>
              <a:rPr lang="en-US" altLang="zh-CN">
                <a:latin typeface="+mn-ea"/>
                <a:cs typeface="+mn-ea"/>
                <a:sym typeface="+mn-ea"/>
              </a:rPr>
              <a:t>，</a:t>
            </a:r>
            <a:r>
              <a:rPr lang="zh-CN" altLang="en-US">
                <a:latin typeface="+mn-ea"/>
                <a:cs typeface="+mn-ea"/>
                <a:sym typeface="+mn-ea"/>
              </a:rPr>
              <a:t>但还缺少开展活动所需的服装、设备</a:t>
            </a:r>
            <a:r>
              <a:rPr lang="en-US" altLang="zh-CN">
                <a:latin typeface="+mn-ea"/>
                <a:cs typeface="+mn-ea"/>
                <a:sym typeface="+mn-ea"/>
              </a:rPr>
              <a:t>，</a:t>
            </a:r>
            <a:r>
              <a:rPr lang="zh-CN" altLang="en-US">
                <a:latin typeface="+mn-ea"/>
                <a:cs typeface="+mn-ea"/>
                <a:sym typeface="+mn-ea"/>
              </a:rPr>
              <a:t>正常开展活动的较少</a:t>
            </a:r>
            <a:r>
              <a:rPr lang="en-US" altLang="zh-CN">
                <a:latin typeface="+mn-ea"/>
                <a:cs typeface="+mn-ea"/>
                <a:sym typeface="+mn-ea"/>
              </a:rPr>
              <a:t>，</a:t>
            </a:r>
            <a:r>
              <a:rPr lang="zh-CN" altLang="en-US">
                <a:latin typeface="+mn-ea"/>
                <a:cs typeface="+mn-ea"/>
                <a:sym typeface="+mn-ea"/>
              </a:rPr>
              <a:t>没能发挥应有的作用</a:t>
            </a:r>
            <a:r>
              <a:rPr lang="en-US" altLang="zh-CN">
                <a:latin typeface="+mn-ea"/>
                <a:cs typeface="+mn-ea"/>
                <a:sym typeface="+mn-ea"/>
              </a:rPr>
              <a:t>；</a:t>
            </a:r>
            <a:r>
              <a:rPr lang="zh-CN" altLang="en-US">
                <a:latin typeface="+mn-ea"/>
                <a:cs typeface="+mn-ea"/>
                <a:sym typeface="+mn-ea"/>
              </a:rPr>
              <a:t>村级文化活动还缺少阵地等。目前的文化投入还无法满足这些需求。</a:t>
            </a:r>
            <a:endParaRPr lang="zh-CN" altLang="en-US">
              <a:latin typeface="+mn-ea"/>
              <a:cs typeface="+mn-ea"/>
            </a:endParaRPr>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活动示例</a:t>
            </a:r>
            <a:endParaRPr lang="zh-CN" altLang="en-US" sz="2000">
              <a:solidFill>
                <a:schemeClr val="bg1"/>
              </a:solidFill>
            </a:endParaRPr>
          </a:p>
        </p:txBody>
      </p:sp>
      <p:sp>
        <p:nvSpPr>
          <p:cNvPr id="3" name="文本框 2"/>
          <p:cNvSpPr txBox="1"/>
          <p:nvPr/>
        </p:nvSpPr>
        <p:spPr>
          <a:xfrm>
            <a:off x="832485" y="1157605"/>
            <a:ext cx="10527030" cy="5492750"/>
          </a:xfrm>
          <a:prstGeom prst="rect">
            <a:avLst/>
          </a:prstGeom>
          <a:noFill/>
        </p:spPr>
        <p:txBody>
          <a:bodyPr wrap="square" rtlCol="0">
            <a:spAutoFit/>
          </a:bodyPr>
          <a:p>
            <a:pPr indent="457200" fontAlgn="auto">
              <a:lnSpc>
                <a:spcPct val="150000"/>
              </a:lnSpc>
            </a:pPr>
            <a:r>
              <a:rPr lang="zh-CN" altLang="en-US">
                <a:latin typeface="+mn-ea"/>
                <a:cs typeface="+mn-ea"/>
                <a:sym typeface="+mn-ea"/>
              </a:rPr>
              <a:t>我不断推进基层文化建设的大发展、大繁荣</a:t>
            </a:r>
            <a:r>
              <a:rPr lang="en-US" altLang="zh-CN">
                <a:latin typeface="+mn-ea"/>
                <a:cs typeface="+mn-ea"/>
                <a:sym typeface="+mn-ea"/>
              </a:rPr>
              <a:t>，</a:t>
            </a:r>
            <a:r>
              <a:rPr lang="zh-CN" altLang="en-US">
                <a:latin typeface="+mn-ea"/>
                <a:cs typeface="+mn-ea"/>
                <a:sym typeface="+mn-ea"/>
              </a:rPr>
              <a:t>满足群众精神文化需求</a:t>
            </a:r>
            <a:r>
              <a:rPr lang="en-US" altLang="zh-CN">
                <a:latin typeface="+mn-ea"/>
                <a:cs typeface="+mn-ea"/>
                <a:sym typeface="+mn-ea"/>
              </a:rPr>
              <a:t>，</a:t>
            </a:r>
            <a:r>
              <a:rPr lang="zh-CN" altLang="en-US">
                <a:latin typeface="+mn-ea"/>
                <a:cs typeface="+mn-ea"/>
                <a:sym typeface="+mn-ea"/>
              </a:rPr>
              <a:t>是当前一项十分重要的工作</a:t>
            </a:r>
            <a:r>
              <a:rPr lang="en-US" altLang="zh-CN">
                <a:latin typeface="+mn-ea"/>
                <a:cs typeface="+mn-ea"/>
                <a:sym typeface="+mn-ea"/>
              </a:rPr>
              <a:t>，</a:t>
            </a:r>
            <a:r>
              <a:rPr lang="zh-CN" altLang="en-US">
                <a:latin typeface="+mn-ea"/>
                <a:cs typeface="+mn-ea"/>
                <a:sym typeface="+mn-ea"/>
              </a:rPr>
              <a:t>也是积极响应文化强国建设的战略要求。为此我建议</a:t>
            </a:r>
            <a:r>
              <a:rPr lang="en-US" altLang="zh-CN">
                <a:latin typeface="+mn-ea"/>
                <a:cs typeface="+mn-ea"/>
                <a:sym typeface="+mn-ea"/>
              </a:rPr>
              <a:t>：</a:t>
            </a:r>
            <a:endParaRPr lang="en-US" altLang="zh-CN">
              <a:latin typeface="+mn-ea"/>
              <a:cs typeface="+mn-ea"/>
              <a:sym typeface="+mn-ea"/>
            </a:endParaRPr>
          </a:p>
          <a:p>
            <a:pPr indent="457200" fontAlgn="auto">
              <a:lnSpc>
                <a:spcPct val="150000"/>
              </a:lnSpc>
            </a:pPr>
            <a:r>
              <a:rPr lang="zh-CN" altLang="en-US">
                <a:latin typeface="+mn-ea"/>
                <a:cs typeface="+mn-ea"/>
                <a:sym typeface="+mn-ea"/>
              </a:rPr>
              <a:t>夯实基础</a:t>
            </a:r>
            <a:r>
              <a:rPr lang="en-US" altLang="zh-CN">
                <a:latin typeface="+mn-ea"/>
                <a:cs typeface="+mn-ea"/>
                <a:sym typeface="+mn-ea"/>
              </a:rPr>
              <a:t>，</a:t>
            </a:r>
            <a:r>
              <a:rPr lang="zh-CN" altLang="en-US">
                <a:latin typeface="+mn-ea"/>
                <a:cs typeface="+mn-ea"/>
                <a:sym typeface="+mn-ea"/>
              </a:rPr>
              <a:t>促进文化惠民</a:t>
            </a:r>
            <a:r>
              <a:rPr lang="en-US" altLang="zh-CN">
                <a:latin typeface="+mn-ea"/>
                <a:cs typeface="+mn-ea"/>
                <a:sym typeface="+mn-ea"/>
              </a:rPr>
              <a:t>：</a:t>
            </a:r>
            <a:r>
              <a:rPr lang="zh-CN" altLang="en-US">
                <a:latin typeface="+mn-ea"/>
                <a:cs typeface="+mn-ea"/>
                <a:sym typeface="+mn-ea"/>
              </a:rPr>
              <a:t>各单位要加强联系</a:t>
            </a:r>
            <a:r>
              <a:rPr lang="en-US" altLang="zh-CN">
                <a:latin typeface="+mn-ea"/>
                <a:cs typeface="+mn-ea"/>
                <a:sym typeface="+mn-ea"/>
              </a:rPr>
              <a:t>，</a:t>
            </a:r>
            <a:r>
              <a:rPr lang="zh-CN" altLang="en-US">
                <a:latin typeface="+mn-ea"/>
                <a:cs typeface="+mn-ea"/>
                <a:sym typeface="+mn-ea"/>
              </a:rPr>
              <a:t>相互配合</a:t>
            </a:r>
            <a:r>
              <a:rPr lang="en-US" altLang="zh-CN">
                <a:latin typeface="+mn-ea"/>
                <a:cs typeface="+mn-ea"/>
                <a:sym typeface="+mn-ea"/>
              </a:rPr>
              <a:t>，</a:t>
            </a:r>
            <a:r>
              <a:rPr lang="zh-CN" altLang="en-US">
                <a:latin typeface="+mn-ea"/>
                <a:cs typeface="+mn-ea"/>
                <a:sym typeface="+mn-ea"/>
              </a:rPr>
              <a:t>认真做好公共文化服务惠民工程。高标准完成村镇文化乐园建设</a:t>
            </a:r>
            <a:r>
              <a:rPr lang="en-US" altLang="zh-CN">
                <a:latin typeface="+mn-ea"/>
                <a:cs typeface="+mn-ea"/>
                <a:sym typeface="+mn-ea"/>
              </a:rPr>
              <a:t>；</a:t>
            </a:r>
            <a:r>
              <a:rPr lang="zh-CN" altLang="en-US">
                <a:latin typeface="+mn-ea"/>
                <a:cs typeface="+mn-ea"/>
                <a:sym typeface="+mn-ea"/>
              </a:rPr>
              <a:t>大力实施广播</a:t>
            </a:r>
            <a:r>
              <a:rPr lang="en-US" altLang="zh-CN">
                <a:latin typeface="+mn-ea"/>
                <a:cs typeface="+mn-ea"/>
                <a:sym typeface="+mn-ea"/>
              </a:rPr>
              <a:t>“</a:t>
            </a:r>
            <a:r>
              <a:rPr lang="zh-CN" altLang="en-US">
                <a:latin typeface="+mn-ea"/>
                <a:cs typeface="+mn-ea"/>
                <a:sym typeface="+mn-ea"/>
              </a:rPr>
              <a:t>村村通</a:t>
            </a:r>
            <a:r>
              <a:rPr lang="en-US" altLang="zh-CN">
                <a:latin typeface="+mn-ea"/>
                <a:cs typeface="+mn-ea"/>
                <a:sym typeface="+mn-ea"/>
              </a:rPr>
              <a:t>”</a:t>
            </a:r>
            <a:r>
              <a:rPr lang="zh-CN" altLang="en-US">
                <a:latin typeface="+mn-ea"/>
                <a:cs typeface="+mn-ea"/>
                <a:sym typeface="+mn-ea"/>
              </a:rPr>
              <a:t>工程建设</a:t>
            </a:r>
            <a:r>
              <a:rPr lang="en-US" altLang="zh-CN">
                <a:latin typeface="+mn-ea"/>
                <a:cs typeface="+mn-ea"/>
                <a:sym typeface="+mn-ea"/>
              </a:rPr>
              <a:t>，</a:t>
            </a:r>
            <a:r>
              <a:rPr lang="zh-CN" altLang="en-US">
                <a:latin typeface="+mn-ea"/>
                <a:cs typeface="+mn-ea"/>
                <a:sym typeface="+mn-ea"/>
              </a:rPr>
              <a:t>对广播</a:t>
            </a:r>
            <a:r>
              <a:rPr lang="en-US" altLang="zh-CN">
                <a:latin typeface="+mn-ea"/>
                <a:cs typeface="+mn-ea"/>
                <a:sym typeface="+mn-ea"/>
              </a:rPr>
              <a:t>“</a:t>
            </a:r>
            <a:r>
              <a:rPr lang="zh-CN" altLang="en-US">
                <a:latin typeface="+mn-ea"/>
                <a:cs typeface="+mn-ea"/>
                <a:sym typeface="+mn-ea"/>
              </a:rPr>
              <a:t>村村通</a:t>
            </a:r>
            <a:r>
              <a:rPr lang="en-US" altLang="zh-CN">
                <a:latin typeface="+mn-ea"/>
                <a:cs typeface="+mn-ea"/>
                <a:sym typeface="+mn-ea"/>
              </a:rPr>
              <a:t>”</a:t>
            </a:r>
            <a:r>
              <a:rPr lang="zh-CN" altLang="en-US">
                <a:latin typeface="+mn-ea"/>
                <a:cs typeface="+mn-ea"/>
                <a:sym typeface="+mn-ea"/>
              </a:rPr>
              <a:t>工程进行升级维护</a:t>
            </a:r>
            <a:r>
              <a:rPr lang="en-US" altLang="zh-CN">
                <a:latin typeface="+mn-ea"/>
                <a:cs typeface="+mn-ea"/>
                <a:sym typeface="+mn-ea"/>
              </a:rPr>
              <a:t>，</a:t>
            </a:r>
            <a:r>
              <a:rPr lang="zh-CN" altLang="en-US">
                <a:latin typeface="+mn-ea"/>
                <a:cs typeface="+mn-ea"/>
                <a:sym typeface="+mn-ea"/>
              </a:rPr>
              <a:t>解决广大群众收听广播节目难的问题</a:t>
            </a:r>
            <a:r>
              <a:rPr lang="en-US" altLang="zh-CN">
                <a:latin typeface="+mn-ea"/>
                <a:cs typeface="+mn-ea"/>
                <a:sym typeface="+mn-ea"/>
              </a:rPr>
              <a:t>；</a:t>
            </a:r>
            <a:r>
              <a:rPr lang="zh-CN" altLang="en-US">
                <a:latin typeface="+mn-ea"/>
                <a:cs typeface="+mn-ea"/>
                <a:sym typeface="+mn-ea"/>
              </a:rPr>
              <a:t>不断加强乡村文化设施建设</a:t>
            </a:r>
            <a:r>
              <a:rPr lang="en-US" altLang="zh-CN">
                <a:latin typeface="+mn-ea"/>
                <a:cs typeface="+mn-ea"/>
                <a:sym typeface="+mn-ea"/>
              </a:rPr>
              <a:t>，</a:t>
            </a:r>
            <a:r>
              <a:rPr lang="zh-CN" altLang="en-US">
                <a:latin typeface="+mn-ea"/>
                <a:cs typeface="+mn-ea"/>
                <a:sym typeface="+mn-ea"/>
              </a:rPr>
              <a:t>早日完成乡镇体育中心和村级文化室全覆盖目标。</a:t>
            </a:r>
            <a:endParaRPr lang="zh-CN" altLang="en-US">
              <a:latin typeface="+mn-ea"/>
              <a:cs typeface="+mn-ea"/>
              <a:sym typeface="+mn-ea"/>
            </a:endParaRPr>
          </a:p>
          <a:p>
            <a:pPr indent="457200" fontAlgn="auto">
              <a:lnSpc>
                <a:spcPct val="150000"/>
              </a:lnSpc>
            </a:pPr>
            <a:r>
              <a:rPr lang="zh-CN" altLang="en-US">
                <a:latin typeface="+mn-ea"/>
                <a:cs typeface="+mn-ea"/>
                <a:sym typeface="+mn-ea"/>
              </a:rPr>
              <a:t>创新载体</a:t>
            </a:r>
            <a:r>
              <a:rPr lang="en-US" altLang="zh-CN">
                <a:latin typeface="+mn-ea"/>
                <a:cs typeface="+mn-ea"/>
                <a:sym typeface="+mn-ea"/>
              </a:rPr>
              <a:t>，</a:t>
            </a:r>
            <a:r>
              <a:rPr lang="zh-CN" altLang="en-US">
                <a:latin typeface="+mn-ea"/>
                <a:cs typeface="+mn-ea"/>
                <a:sym typeface="+mn-ea"/>
              </a:rPr>
              <a:t>促进文化乐民</a:t>
            </a:r>
            <a:r>
              <a:rPr lang="en-US" altLang="zh-CN">
                <a:latin typeface="+mn-ea"/>
                <a:cs typeface="+mn-ea"/>
                <a:sym typeface="+mn-ea"/>
              </a:rPr>
              <a:t>：</a:t>
            </a:r>
            <a:r>
              <a:rPr lang="zh-CN" altLang="en-US">
                <a:latin typeface="+mn-ea"/>
                <a:cs typeface="+mn-ea"/>
                <a:sym typeface="+mn-ea"/>
              </a:rPr>
              <a:t>一是坚持因地制宜。围绕广大群众生产生活实际</a:t>
            </a:r>
            <a:r>
              <a:rPr lang="en-US" altLang="zh-CN">
                <a:latin typeface="+mn-ea"/>
                <a:cs typeface="+mn-ea"/>
                <a:sym typeface="+mn-ea"/>
              </a:rPr>
              <a:t>，</a:t>
            </a:r>
            <a:r>
              <a:rPr lang="zh-CN" altLang="en-US">
                <a:latin typeface="+mn-ea"/>
                <a:cs typeface="+mn-ea"/>
                <a:sym typeface="+mn-ea"/>
              </a:rPr>
              <a:t>把握时间节点</a:t>
            </a:r>
            <a:r>
              <a:rPr lang="en-US" altLang="zh-CN">
                <a:latin typeface="+mn-ea"/>
                <a:cs typeface="+mn-ea"/>
                <a:sym typeface="+mn-ea"/>
              </a:rPr>
              <a:t>，</a:t>
            </a:r>
            <a:r>
              <a:rPr lang="zh-CN" altLang="en-US">
                <a:latin typeface="+mn-ea"/>
                <a:cs typeface="+mn-ea"/>
                <a:sym typeface="+mn-ea"/>
              </a:rPr>
              <a:t>科学合理安排群众文化活动。二是推进城乡联动。深入开展</a:t>
            </a:r>
            <a:r>
              <a:rPr lang="en-US" altLang="zh-CN">
                <a:latin typeface="+mn-ea"/>
                <a:cs typeface="+mn-ea"/>
                <a:sym typeface="+mn-ea"/>
              </a:rPr>
              <a:t>“</a:t>
            </a:r>
            <a:r>
              <a:rPr lang="zh-CN" altLang="en-US">
                <a:latin typeface="+mn-ea"/>
                <a:cs typeface="+mn-ea"/>
                <a:sym typeface="+mn-ea"/>
              </a:rPr>
              <a:t>送电影下乡</a:t>
            </a:r>
            <a:r>
              <a:rPr lang="en-US" altLang="zh-CN">
                <a:latin typeface="+mn-ea"/>
                <a:cs typeface="+mn-ea"/>
                <a:sym typeface="+mn-ea"/>
              </a:rPr>
              <a:t>”</a:t>
            </a:r>
            <a:r>
              <a:rPr lang="zh-CN" altLang="en-US">
                <a:latin typeface="+mn-ea"/>
                <a:cs typeface="+mn-ea"/>
                <a:sym typeface="+mn-ea"/>
              </a:rPr>
              <a:t>等活动</a:t>
            </a:r>
            <a:r>
              <a:rPr lang="en-US" altLang="zh-CN">
                <a:latin typeface="+mn-ea"/>
                <a:cs typeface="+mn-ea"/>
                <a:sym typeface="+mn-ea"/>
              </a:rPr>
              <a:t>，</a:t>
            </a:r>
            <a:r>
              <a:rPr lang="zh-CN" altLang="en-US">
                <a:latin typeface="+mn-ea"/>
                <a:cs typeface="+mn-ea"/>
                <a:sym typeface="+mn-ea"/>
              </a:rPr>
              <a:t>确保哪里有需要就送往哪里。三是引入奖惩机制。用足用好农村文化事业专项资金</a:t>
            </a:r>
            <a:r>
              <a:rPr lang="en-US" altLang="zh-CN">
                <a:latin typeface="+mn-ea"/>
                <a:cs typeface="+mn-ea"/>
                <a:sym typeface="+mn-ea"/>
              </a:rPr>
              <a:t>，</a:t>
            </a:r>
            <a:r>
              <a:rPr lang="zh-CN" altLang="en-US">
                <a:latin typeface="+mn-ea"/>
                <a:cs typeface="+mn-ea"/>
                <a:sym typeface="+mn-ea"/>
              </a:rPr>
              <a:t>采取以奖代补的方式</a:t>
            </a:r>
            <a:r>
              <a:rPr lang="en-US" altLang="zh-CN">
                <a:latin typeface="+mn-ea"/>
                <a:cs typeface="+mn-ea"/>
                <a:sym typeface="+mn-ea"/>
              </a:rPr>
              <a:t>，</a:t>
            </a:r>
            <a:r>
              <a:rPr lang="zh-CN" altLang="en-US">
                <a:latin typeface="+mn-ea"/>
                <a:cs typeface="+mn-ea"/>
                <a:sym typeface="+mn-ea"/>
              </a:rPr>
              <a:t>对各项文化活动进行考核评比</a:t>
            </a:r>
            <a:r>
              <a:rPr lang="en-US" altLang="zh-CN">
                <a:latin typeface="+mn-ea"/>
                <a:cs typeface="+mn-ea"/>
                <a:sym typeface="+mn-ea"/>
              </a:rPr>
              <a:t>，</a:t>
            </a:r>
            <a:r>
              <a:rPr lang="zh-CN" altLang="en-US">
                <a:latin typeface="+mn-ea"/>
                <a:cs typeface="+mn-ea"/>
                <a:sym typeface="+mn-ea"/>
              </a:rPr>
              <a:t>以示范带动普及</a:t>
            </a:r>
            <a:r>
              <a:rPr lang="en-US" altLang="zh-CN">
                <a:latin typeface="+mn-ea"/>
                <a:cs typeface="+mn-ea"/>
                <a:sym typeface="+mn-ea"/>
              </a:rPr>
              <a:t>，</a:t>
            </a:r>
            <a:r>
              <a:rPr lang="zh-CN" altLang="en-US">
                <a:latin typeface="+mn-ea"/>
                <a:cs typeface="+mn-ea"/>
                <a:sym typeface="+mn-ea"/>
              </a:rPr>
              <a:t>从制度上激发广大群众参与文化活动的积极性。</a:t>
            </a:r>
            <a:endParaRPr lang="zh-CN" altLang="en-US">
              <a:latin typeface="+mn-ea"/>
              <a:cs typeface="+mn-ea"/>
              <a:sym typeface="+mn-ea"/>
            </a:endParaRPr>
          </a:p>
          <a:p>
            <a:pPr indent="457200" fontAlgn="auto">
              <a:lnSpc>
                <a:spcPct val="150000"/>
              </a:lnSpc>
            </a:pPr>
            <a:r>
              <a:rPr lang="zh-CN" altLang="en-US">
                <a:latin typeface="+mn-ea"/>
                <a:cs typeface="+mn-ea"/>
                <a:sym typeface="+mn-ea"/>
              </a:rPr>
              <a:t>以上建议</a:t>
            </a:r>
            <a:r>
              <a:rPr lang="en-US" altLang="zh-CN">
                <a:latin typeface="+mn-ea"/>
                <a:cs typeface="+mn-ea"/>
                <a:sym typeface="+mn-ea"/>
              </a:rPr>
              <a:t>，</a:t>
            </a:r>
            <a:r>
              <a:rPr lang="zh-CN" altLang="en-US">
                <a:latin typeface="+mn-ea"/>
                <a:cs typeface="+mn-ea"/>
                <a:sym typeface="+mn-ea"/>
              </a:rPr>
              <a:t>请各位领导斟酌</a:t>
            </a:r>
            <a:r>
              <a:rPr lang="en-US" altLang="zh-CN">
                <a:latin typeface="+mn-ea"/>
                <a:cs typeface="+mn-ea"/>
                <a:sym typeface="+mn-ea"/>
              </a:rPr>
              <a:t>，</a:t>
            </a:r>
            <a:r>
              <a:rPr lang="zh-CN" altLang="en-US">
                <a:latin typeface="+mn-ea"/>
                <a:cs typeface="+mn-ea"/>
                <a:sym typeface="+mn-ea"/>
              </a:rPr>
              <a:t>静候佳音。</a:t>
            </a:r>
            <a:endParaRPr lang="zh-CN" altLang="en-US">
              <a:latin typeface="+mn-ea"/>
              <a:cs typeface="+mn-ea"/>
              <a:sym typeface="+mn-ea"/>
            </a:endParaRPr>
          </a:p>
          <a:p>
            <a:pPr indent="457200" algn="r" fontAlgn="auto">
              <a:lnSpc>
                <a:spcPct val="150000"/>
              </a:lnSpc>
            </a:pPr>
            <a:r>
              <a:rPr lang="zh-CN" altLang="en-US">
                <a:latin typeface="+mn-ea"/>
                <a:cs typeface="+mn-ea"/>
                <a:sym typeface="+mn-ea"/>
              </a:rPr>
              <a:t>建议人</a:t>
            </a:r>
            <a:r>
              <a:rPr lang="en-US" altLang="zh-CN">
                <a:latin typeface="+mn-ea"/>
                <a:cs typeface="+mn-ea"/>
                <a:sym typeface="+mn-ea"/>
              </a:rPr>
              <a:t>：</a:t>
            </a:r>
            <a:r>
              <a:rPr lang="en-US" altLang="en-US">
                <a:latin typeface="+mn-ea"/>
                <a:cs typeface="+mn-ea"/>
                <a:sym typeface="+mn-ea"/>
              </a:rPr>
              <a:t>×××</a:t>
            </a:r>
            <a:endParaRPr lang="en-US" altLang="en-US">
              <a:latin typeface="+mn-ea"/>
              <a:cs typeface="+mn-ea"/>
              <a:sym typeface="+mn-ea"/>
            </a:endParaRPr>
          </a:p>
          <a:p>
            <a:pPr indent="0" algn="r" fontAlgn="auto">
              <a:lnSpc>
                <a:spcPct val="150000"/>
              </a:lnSpc>
            </a:pPr>
            <a:r>
              <a:rPr lang="en-US" altLang="zh-CN">
                <a:latin typeface="+mn-ea"/>
                <a:cs typeface="+mn-ea"/>
                <a:sym typeface="+mn-ea"/>
              </a:rPr>
              <a:t>2025</a:t>
            </a:r>
            <a:r>
              <a:rPr lang="zh-CN" altLang="en-US">
                <a:latin typeface="+mn-ea"/>
                <a:cs typeface="+mn-ea"/>
                <a:sym typeface="+mn-ea"/>
              </a:rPr>
              <a:t>年</a:t>
            </a:r>
            <a:r>
              <a:rPr lang="en-US" altLang="zh-CN">
                <a:latin typeface="+mn-ea"/>
                <a:cs typeface="+mn-ea"/>
                <a:sym typeface="+mn-ea"/>
              </a:rPr>
              <a:t>1</a:t>
            </a:r>
            <a:r>
              <a:rPr lang="zh-CN" altLang="en-US">
                <a:latin typeface="+mn-ea"/>
                <a:cs typeface="+mn-ea"/>
                <a:sym typeface="+mn-ea"/>
              </a:rPr>
              <a:t>月</a:t>
            </a:r>
            <a:r>
              <a:rPr lang="en-US" altLang="zh-CN">
                <a:latin typeface="+mn-ea"/>
                <a:cs typeface="+mn-ea"/>
                <a:sym typeface="+mn-ea"/>
              </a:rPr>
              <a:t>19</a:t>
            </a:r>
            <a:r>
              <a:rPr lang="zh-CN" altLang="en-US">
                <a:latin typeface="+mn-ea"/>
                <a:cs typeface="+mn-ea"/>
                <a:sym typeface="+mn-ea"/>
              </a:rPr>
              <a:t>日</a:t>
            </a:r>
            <a:endParaRPr lang="zh-CN" altLang="en-US">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圆角矩形 2"/>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4" name="文本框 3"/>
          <p:cNvSpPr txBox="1"/>
          <p:nvPr/>
        </p:nvSpPr>
        <p:spPr>
          <a:xfrm>
            <a:off x="774700" y="1194435"/>
            <a:ext cx="9510395" cy="4246245"/>
          </a:xfrm>
          <a:prstGeom prst="rect">
            <a:avLst/>
          </a:prstGeom>
          <a:noFill/>
        </p:spPr>
        <p:txBody>
          <a:bodyPr wrap="square" rtlCol="0">
            <a:spAutoFit/>
          </a:bodyPr>
          <a:p>
            <a:pPr indent="457200" fontAlgn="auto">
              <a:lnSpc>
                <a:spcPct val="150000"/>
              </a:lnSpc>
            </a:pPr>
            <a:r>
              <a:rPr lang="en-US" altLang="zh-CN">
                <a:latin typeface="+mn-ea"/>
                <a:cs typeface="+mn-ea"/>
              </a:rPr>
              <a:t>(2)</a:t>
            </a:r>
            <a:r>
              <a:rPr lang="zh-CN" altLang="en-US">
                <a:latin typeface="+mn-ea"/>
                <a:cs typeface="+mn-ea"/>
              </a:rPr>
              <a:t>访谈的类型</a:t>
            </a:r>
            <a:endParaRPr lang="zh-CN" altLang="en-US">
              <a:latin typeface="+mn-ea"/>
              <a:cs typeface="+mn-ea"/>
            </a:endParaRPr>
          </a:p>
          <a:p>
            <a:pPr indent="457200" fontAlgn="auto">
              <a:lnSpc>
                <a:spcPct val="150000"/>
              </a:lnSpc>
            </a:pPr>
            <a:r>
              <a:rPr lang="en-US" altLang="en-US">
                <a:latin typeface="+mn-ea"/>
                <a:cs typeface="+mn-ea"/>
              </a:rPr>
              <a:t>①</a:t>
            </a:r>
            <a:r>
              <a:rPr lang="zh-CN" altLang="en-US">
                <a:latin typeface="+mn-ea"/>
                <a:cs typeface="+mn-ea"/>
              </a:rPr>
              <a:t>根据调查员同调查对象的接触方式</a:t>
            </a:r>
            <a:r>
              <a:rPr lang="en-US" altLang="zh-CN">
                <a:latin typeface="+mn-ea"/>
                <a:cs typeface="+mn-ea"/>
              </a:rPr>
              <a:t>，</a:t>
            </a:r>
            <a:r>
              <a:rPr lang="zh-CN" altLang="en-US">
                <a:latin typeface="+mn-ea"/>
                <a:cs typeface="+mn-ea"/>
              </a:rPr>
              <a:t>访谈可分为直接访谈和间接访谈。前者是面对面的访谈</a:t>
            </a:r>
            <a:r>
              <a:rPr lang="en-US" altLang="zh-CN">
                <a:latin typeface="+mn-ea"/>
                <a:cs typeface="+mn-ea"/>
              </a:rPr>
              <a:t>，</a:t>
            </a:r>
            <a:r>
              <a:rPr lang="zh-CN" altLang="en-US">
                <a:latin typeface="+mn-ea"/>
                <a:cs typeface="+mn-ea"/>
              </a:rPr>
              <a:t>后者则是借助某种通信工具进行的访谈。</a:t>
            </a:r>
            <a:endParaRPr lang="zh-CN" altLang="en-US">
              <a:latin typeface="+mn-ea"/>
              <a:cs typeface="+mn-ea"/>
            </a:endParaRPr>
          </a:p>
          <a:p>
            <a:pPr indent="457200" fontAlgn="auto">
              <a:lnSpc>
                <a:spcPct val="150000"/>
              </a:lnSpc>
            </a:pPr>
            <a:r>
              <a:rPr lang="en-US" altLang="en-US">
                <a:latin typeface="+mn-ea"/>
                <a:cs typeface="+mn-ea"/>
              </a:rPr>
              <a:t>②</a:t>
            </a:r>
            <a:r>
              <a:rPr lang="zh-CN" altLang="en-US">
                <a:latin typeface="+mn-ea"/>
                <a:cs typeface="+mn-ea"/>
              </a:rPr>
              <a:t>访谈有结构性访谈和非结构性访谈之分。结构性访谈是按照事先制定的调查提纲进行的访谈</a:t>
            </a:r>
            <a:r>
              <a:rPr lang="en-US" altLang="zh-CN">
                <a:latin typeface="+mn-ea"/>
                <a:cs typeface="+mn-ea"/>
              </a:rPr>
              <a:t>，</a:t>
            </a:r>
            <a:r>
              <a:rPr lang="zh-CN" altLang="en-US">
                <a:latin typeface="+mn-ea"/>
                <a:cs typeface="+mn-ea"/>
              </a:rPr>
              <a:t>在调查中对问题的解释和说明是有标准的。因此</a:t>
            </a:r>
            <a:r>
              <a:rPr lang="en-US" altLang="zh-CN">
                <a:latin typeface="+mn-ea"/>
                <a:cs typeface="+mn-ea"/>
              </a:rPr>
              <a:t>，</a:t>
            </a:r>
            <a:r>
              <a:rPr lang="zh-CN" altLang="en-US">
                <a:latin typeface="+mn-ea"/>
                <a:cs typeface="+mn-ea"/>
              </a:rPr>
              <a:t>结构性访谈的特点是比较规范。非结构性访谈没有事先制定的较详细的提纲</a:t>
            </a:r>
            <a:r>
              <a:rPr lang="en-US" altLang="zh-CN">
                <a:latin typeface="+mn-ea"/>
                <a:cs typeface="+mn-ea"/>
              </a:rPr>
              <a:t>，</a:t>
            </a:r>
            <a:r>
              <a:rPr lang="zh-CN" altLang="en-US">
                <a:latin typeface="+mn-ea"/>
                <a:cs typeface="+mn-ea"/>
              </a:rPr>
              <a:t>只有访谈题目或它所涉及的几个方面。调查员只就调查的主题提一些笼统的问题</a:t>
            </a:r>
            <a:r>
              <a:rPr lang="en-US" altLang="zh-CN">
                <a:latin typeface="+mn-ea"/>
                <a:cs typeface="+mn-ea"/>
              </a:rPr>
              <a:t>，</a:t>
            </a:r>
            <a:r>
              <a:rPr lang="zh-CN" altLang="en-US">
                <a:latin typeface="+mn-ea"/>
                <a:cs typeface="+mn-ea"/>
              </a:rPr>
              <a:t>求得调查对象的回答</a:t>
            </a:r>
            <a:r>
              <a:rPr lang="en-US" altLang="zh-CN">
                <a:latin typeface="+mn-ea"/>
                <a:cs typeface="+mn-ea"/>
              </a:rPr>
              <a:t>，</a:t>
            </a:r>
            <a:r>
              <a:rPr lang="zh-CN" altLang="en-US">
                <a:latin typeface="+mn-ea"/>
                <a:cs typeface="+mn-ea"/>
              </a:rPr>
              <a:t>甚至有些问题是在访谈中形成的</a:t>
            </a:r>
            <a:r>
              <a:rPr lang="en-US" altLang="zh-CN">
                <a:latin typeface="+mn-ea"/>
                <a:cs typeface="+mn-ea"/>
              </a:rPr>
              <a:t>，</a:t>
            </a:r>
            <a:r>
              <a:rPr lang="zh-CN" altLang="en-US">
                <a:latin typeface="+mn-ea"/>
                <a:cs typeface="+mn-ea"/>
              </a:rPr>
              <a:t>访谈随着情况的发展深入下去。</a:t>
            </a:r>
            <a:endParaRPr lang="zh-CN" altLang="en-US">
              <a:latin typeface="+mn-ea"/>
              <a:cs typeface="+mn-ea"/>
            </a:endParaRPr>
          </a:p>
          <a:p>
            <a:pPr indent="457200" fontAlgn="auto">
              <a:lnSpc>
                <a:spcPct val="150000"/>
              </a:lnSpc>
            </a:pPr>
            <a:r>
              <a:rPr lang="en-US" altLang="en-US">
                <a:latin typeface="+mn-ea"/>
                <a:cs typeface="+mn-ea"/>
              </a:rPr>
              <a:t>③</a:t>
            </a:r>
            <a:r>
              <a:rPr lang="zh-CN" altLang="en-US">
                <a:latin typeface="+mn-ea"/>
                <a:cs typeface="+mn-ea"/>
              </a:rPr>
              <a:t>访谈按受访人数量可分为个别访谈和集体访谈。个别访谈指访谈员与单个受访人进行一对一的交流</a:t>
            </a:r>
            <a:r>
              <a:rPr lang="en-US" altLang="zh-CN">
                <a:latin typeface="+mn-ea"/>
                <a:cs typeface="+mn-ea"/>
              </a:rPr>
              <a:t>，</a:t>
            </a:r>
            <a:r>
              <a:rPr lang="zh-CN" altLang="en-US">
                <a:latin typeface="+mn-ea"/>
                <a:cs typeface="+mn-ea"/>
              </a:rPr>
              <a:t>集体访谈指访谈员与多个受访人同时进行交流。</a:t>
            </a:r>
            <a:endParaRPr lang="zh-CN" altLang="en-US">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圆角矩形 2"/>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活动任务</a:t>
            </a:r>
            <a:endParaRPr lang="zh-CN" altLang="en-US" sz="2000">
              <a:solidFill>
                <a:schemeClr val="bg1"/>
              </a:solidFill>
            </a:endParaRPr>
          </a:p>
        </p:txBody>
      </p:sp>
      <p:sp>
        <p:nvSpPr>
          <p:cNvPr id="4" name="文本框 3"/>
          <p:cNvSpPr txBox="1"/>
          <p:nvPr/>
        </p:nvSpPr>
        <p:spPr>
          <a:xfrm>
            <a:off x="774700" y="1194435"/>
            <a:ext cx="9510395" cy="3830955"/>
          </a:xfrm>
          <a:prstGeom prst="rect">
            <a:avLst/>
          </a:prstGeom>
          <a:noFill/>
        </p:spPr>
        <p:txBody>
          <a:bodyPr wrap="square" rtlCol="0">
            <a:spAutoFit/>
          </a:bodyPr>
          <a:p>
            <a:pPr indent="0" fontAlgn="auto">
              <a:lnSpc>
                <a:spcPct val="150000"/>
              </a:lnSpc>
            </a:pPr>
            <a:r>
              <a:rPr lang="zh-CN" altLang="en-US" b="1">
                <a:latin typeface="+mn-ea"/>
                <a:cs typeface="+mn-ea"/>
              </a:rPr>
              <a:t>任务二</a:t>
            </a:r>
            <a:r>
              <a:rPr lang="en-US" altLang="zh-CN" b="1">
                <a:latin typeface="+mn-ea"/>
                <a:cs typeface="+mn-ea"/>
              </a:rPr>
              <a:t>：</a:t>
            </a:r>
            <a:r>
              <a:rPr lang="zh-CN" altLang="en-US" b="1">
                <a:latin typeface="+mn-ea"/>
                <a:cs typeface="+mn-ea"/>
              </a:rPr>
              <a:t>了解</a:t>
            </a:r>
            <a:r>
              <a:rPr lang="en-US" altLang="zh-CN" b="1">
                <a:latin typeface="+mn-ea"/>
                <a:cs typeface="+mn-ea"/>
              </a:rPr>
              <a:t>“</a:t>
            </a:r>
            <a:r>
              <a:rPr lang="zh-CN" altLang="en-US" b="1">
                <a:latin typeface="+mn-ea"/>
                <a:cs typeface="+mn-ea"/>
              </a:rPr>
              <a:t>志</a:t>
            </a:r>
            <a:r>
              <a:rPr lang="en-US" altLang="zh-CN" b="1">
                <a:latin typeface="+mn-ea"/>
                <a:cs typeface="+mn-ea"/>
              </a:rPr>
              <a:t>”</a:t>
            </a:r>
            <a:r>
              <a:rPr lang="zh-CN" altLang="en-US" b="1">
                <a:latin typeface="+mn-ea"/>
                <a:cs typeface="+mn-ea"/>
              </a:rPr>
              <a:t>的相关知识</a:t>
            </a:r>
            <a:endParaRPr lang="zh-CN" altLang="en-US" b="1">
              <a:latin typeface="+mn-ea"/>
              <a:cs typeface="+mn-ea"/>
            </a:endParaRPr>
          </a:p>
          <a:p>
            <a:pPr indent="457200" fontAlgn="auto">
              <a:lnSpc>
                <a:spcPct val="150000"/>
              </a:lnSpc>
            </a:pPr>
            <a:r>
              <a:rPr lang="en-US" altLang="zh-CN">
                <a:latin typeface="+mn-ea"/>
                <a:cs typeface="+mn-ea"/>
              </a:rPr>
              <a:t>(1)“</a:t>
            </a:r>
            <a:r>
              <a:rPr lang="zh-CN" altLang="en-US">
                <a:latin typeface="+mn-ea"/>
                <a:cs typeface="+mn-ea"/>
              </a:rPr>
              <a:t>志</a:t>
            </a:r>
            <a:r>
              <a:rPr lang="en-US" altLang="zh-CN">
                <a:latin typeface="+mn-ea"/>
                <a:cs typeface="+mn-ea"/>
              </a:rPr>
              <a:t>”</a:t>
            </a:r>
            <a:r>
              <a:rPr lang="zh-CN" altLang="en-US">
                <a:latin typeface="+mn-ea"/>
                <a:cs typeface="+mn-ea"/>
              </a:rPr>
              <a:t>的含义</a:t>
            </a:r>
            <a:endParaRPr lang="zh-CN" altLang="en-US">
              <a:latin typeface="+mn-ea"/>
              <a:cs typeface="+mn-ea"/>
            </a:endParaRPr>
          </a:p>
          <a:p>
            <a:pPr indent="457200" fontAlgn="auto">
              <a:lnSpc>
                <a:spcPct val="150000"/>
              </a:lnSpc>
            </a:pPr>
            <a:r>
              <a:rPr lang="en-US" altLang="zh-CN">
                <a:latin typeface="+mn-ea"/>
                <a:cs typeface="+mn-ea"/>
              </a:rPr>
              <a:t>“</a:t>
            </a:r>
            <a:r>
              <a:rPr lang="zh-CN" altLang="en-US">
                <a:latin typeface="+mn-ea"/>
                <a:cs typeface="+mn-ea"/>
              </a:rPr>
              <a:t>志</a:t>
            </a:r>
            <a:r>
              <a:rPr lang="en-US" altLang="zh-CN">
                <a:latin typeface="+mn-ea"/>
                <a:cs typeface="+mn-ea"/>
              </a:rPr>
              <a:t>”</a:t>
            </a:r>
            <a:r>
              <a:rPr lang="zh-CN" altLang="en-US">
                <a:latin typeface="+mn-ea"/>
                <a:cs typeface="+mn-ea"/>
              </a:rPr>
              <a:t>是记述、记载的意思。如地方志</a:t>
            </a:r>
            <a:r>
              <a:rPr lang="en-US" altLang="zh-CN">
                <a:latin typeface="+mn-ea"/>
                <a:cs typeface="+mn-ea"/>
              </a:rPr>
              <a:t>，</a:t>
            </a:r>
            <a:r>
              <a:rPr lang="zh-CN" altLang="en-US">
                <a:latin typeface="+mn-ea"/>
                <a:cs typeface="+mn-ea"/>
              </a:rPr>
              <a:t>就是如实记载某一地方历史的书或文章。</a:t>
            </a:r>
            <a:endParaRPr lang="zh-CN" altLang="en-US">
              <a:latin typeface="+mn-ea"/>
              <a:cs typeface="+mn-ea"/>
            </a:endParaRPr>
          </a:p>
          <a:p>
            <a:pPr indent="457200" fontAlgn="auto">
              <a:lnSpc>
                <a:spcPct val="150000"/>
              </a:lnSpc>
            </a:pPr>
            <a:r>
              <a:rPr lang="en-US" altLang="zh-CN">
                <a:latin typeface="+mn-ea"/>
                <a:cs typeface="+mn-ea"/>
              </a:rPr>
              <a:t>(2)“</a:t>
            </a:r>
            <a:r>
              <a:rPr lang="zh-CN" altLang="en-US">
                <a:latin typeface="+mn-ea"/>
                <a:cs typeface="+mn-ea"/>
              </a:rPr>
              <a:t>志</a:t>
            </a:r>
            <a:r>
              <a:rPr lang="en-US" altLang="zh-CN">
                <a:latin typeface="+mn-ea"/>
                <a:cs typeface="+mn-ea"/>
              </a:rPr>
              <a:t>”</a:t>
            </a:r>
            <a:r>
              <a:rPr lang="zh-CN" altLang="en-US">
                <a:latin typeface="+mn-ea"/>
                <a:cs typeface="+mn-ea"/>
              </a:rPr>
              <a:t>的分类</a:t>
            </a:r>
            <a:endParaRPr lang="zh-CN" altLang="en-US">
              <a:latin typeface="+mn-ea"/>
              <a:cs typeface="+mn-ea"/>
            </a:endParaRPr>
          </a:p>
          <a:p>
            <a:pPr indent="457200" fontAlgn="auto">
              <a:lnSpc>
                <a:spcPct val="150000"/>
              </a:lnSpc>
            </a:pPr>
            <a:r>
              <a:rPr lang="zh-CN" altLang="en-US">
                <a:latin typeface="+mn-ea"/>
                <a:cs typeface="+mn-ea"/>
              </a:rPr>
              <a:t>可以分为两大类别</a:t>
            </a:r>
            <a:r>
              <a:rPr lang="en-US" altLang="zh-CN">
                <a:latin typeface="+mn-ea"/>
                <a:cs typeface="+mn-ea"/>
              </a:rPr>
              <a:t>：</a:t>
            </a:r>
            <a:r>
              <a:rPr lang="zh-CN" altLang="en-US">
                <a:latin typeface="+mn-ea"/>
                <a:cs typeface="+mn-ea"/>
              </a:rPr>
              <a:t>人物志和风物志。人物志主要讲述人物的生平事迹、才能品德等</a:t>
            </a:r>
            <a:r>
              <a:rPr lang="en-US" altLang="zh-CN">
                <a:latin typeface="+mn-ea"/>
                <a:cs typeface="+mn-ea"/>
              </a:rPr>
              <a:t>，</a:t>
            </a:r>
            <a:r>
              <a:rPr lang="zh-CN" altLang="en-US">
                <a:latin typeface="+mn-ea"/>
                <a:cs typeface="+mn-ea"/>
              </a:rPr>
              <a:t>突出其贡献或影响。风物志主要讲述风俗物产等</a:t>
            </a:r>
            <a:r>
              <a:rPr lang="en-US" altLang="zh-CN">
                <a:latin typeface="+mn-ea"/>
                <a:cs typeface="+mn-ea"/>
              </a:rPr>
              <a:t>，</a:t>
            </a:r>
            <a:r>
              <a:rPr lang="zh-CN" altLang="en-US">
                <a:latin typeface="+mn-ea"/>
                <a:cs typeface="+mn-ea"/>
              </a:rPr>
              <a:t>侧重风物的来源、特点、文化价值等。</a:t>
            </a:r>
            <a:endParaRPr lang="zh-CN" altLang="en-US">
              <a:latin typeface="+mn-ea"/>
              <a:cs typeface="+mn-ea"/>
            </a:endParaRPr>
          </a:p>
          <a:p>
            <a:pPr indent="457200" fontAlgn="auto">
              <a:lnSpc>
                <a:spcPct val="150000"/>
              </a:lnSpc>
            </a:pPr>
            <a:r>
              <a:rPr lang="en-US" altLang="zh-CN">
                <a:latin typeface="+mn-ea"/>
                <a:cs typeface="+mn-ea"/>
              </a:rPr>
              <a:t>(3)“</a:t>
            </a:r>
            <a:r>
              <a:rPr lang="zh-CN" altLang="en-US">
                <a:latin typeface="+mn-ea"/>
                <a:cs typeface="+mn-ea"/>
              </a:rPr>
              <a:t>志</a:t>
            </a:r>
            <a:r>
              <a:rPr lang="en-US" altLang="zh-CN">
                <a:latin typeface="+mn-ea"/>
                <a:cs typeface="+mn-ea"/>
              </a:rPr>
              <a:t>”</a:t>
            </a:r>
            <a:r>
              <a:rPr lang="zh-CN" altLang="en-US">
                <a:latin typeface="+mn-ea"/>
                <a:cs typeface="+mn-ea"/>
              </a:rPr>
              <a:t>的语言特点</a:t>
            </a:r>
            <a:endParaRPr lang="zh-CN" altLang="en-US">
              <a:latin typeface="+mn-ea"/>
              <a:cs typeface="+mn-ea"/>
            </a:endParaRPr>
          </a:p>
          <a:p>
            <a:pPr indent="457200" fontAlgn="auto">
              <a:lnSpc>
                <a:spcPct val="150000"/>
              </a:lnSpc>
            </a:pPr>
            <a:r>
              <a:rPr lang="en-US" altLang="zh-CN">
                <a:latin typeface="+mn-ea"/>
                <a:cs typeface="+mn-ea"/>
              </a:rPr>
              <a:t>“</a:t>
            </a:r>
            <a:r>
              <a:rPr lang="zh-CN" altLang="en-US">
                <a:latin typeface="+mn-ea"/>
                <a:cs typeface="+mn-ea"/>
              </a:rPr>
              <a:t>志</a:t>
            </a:r>
            <a:r>
              <a:rPr lang="en-US" altLang="zh-CN">
                <a:latin typeface="+mn-ea"/>
                <a:cs typeface="+mn-ea"/>
              </a:rPr>
              <a:t>”</a:t>
            </a:r>
            <a:r>
              <a:rPr lang="zh-CN" altLang="en-US">
                <a:latin typeface="+mn-ea"/>
                <a:cs typeface="+mn-ea"/>
              </a:rPr>
              <a:t>的表述方式以叙述和说明为主</a:t>
            </a:r>
            <a:r>
              <a:rPr lang="en-US" altLang="zh-CN">
                <a:latin typeface="+mn-ea"/>
                <a:cs typeface="+mn-ea"/>
              </a:rPr>
              <a:t>，</a:t>
            </a:r>
            <a:r>
              <a:rPr lang="zh-CN" altLang="en-US">
                <a:latin typeface="+mn-ea"/>
                <a:cs typeface="+mn-ea"/>
              </a:rPr>
              <a:t>语言力求准确、平实、简明</a:t>
            </a:r>
            <a:r>
              <a:rPr lang="en-US" altLang="zh-CN">
                <a:latin typeface="+mn-ea"/>
                <a:cs typeface="+mn-ea"/>
              </a:rPr>
              <a:t>，</a:t>
            </a:r>
            <a:r>
              <a:rPr lang="zh-CN" altLang="en-US">
                <a:latin typeface="+mn-ea"/>
                <a:cs typeface="+mn-ea"/>
              </a:rPr>
              <a:t>在记述中自然而然地融入自己的思考与情感。</a:t>
            </a:r>
            <a:endParaRPr lang="zh-CN" altLang="en-US">
              <a:latin typeface="+mn-ea"/>
              <a:cs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攻略指导</a:t>
            </a:r>
            <a:endParaRPr lang="zh-CN" altLang="en-US" sz="2000">
              <a:solidFill>
                <a:schemeClr val="bg1"/>
              </a:solidFill>
            </a:endParaRPr>
          </a:p>
        </p:txBody>
      </p:sp>
      <p:sp>
        <p:nvSpPr>
          <p:cNvPr id="5" name="文本框 4"/>
          <p:cNvSpPr txBox="1"/>
          <p:nvPr/>
        </p:nvSpPr>
        <p:spPr>
          <a:xfrm>
            <a:off x="1025525" y="1207135"/>
            <a:ext cx="10140315" cy="3830955"/>
          </a:xfrm>
          <a:prstGeom prst="rect">
            <a:avLst/>
          </a:prstGeom>
          <a:noFill/>
        </p:spPr>
        <p:txBody>
          <a:bodyPr wrap="square" rtlCol="0">
            <a:spAutoFit/>
          </a:bodyPr>
          <a:p>
            <a:pPr indent="457200" fontAlgn="auto">
              <a:lnSpc>
                <a:spcPct val="150000"/>
              </a:lnSpc>
            </a:pPr>
            <a:r>
              <a:rPr lang="en-US" altLang="zh-CN">
                <a:latin typeface="+mn-ea"/>
                <a:cs typeface="+mn-ea"/>
              </a:rPr>
              <a:t>1.</a:t>
            </a:r>
            <a:r>
              <a:rPr lang="zh-CN" altLang="en-US">
                <a:latin typeface="+mn-ea"/>
                <a:cs typeface="+mn-ea"/>
              </a:rPr>
              <a:t>访谈攻略</a:t>
            </a:r>
            <a:endParaRPr lang="zh-CN" altLang="en-US">
              <a:latin typeface="+mn-ea"/>
              <a:cs typeface="+mn-ea"/>
            </a:endParaRPr>
          </a:p>
          <a:p>
            <a:pPr indent="457200" fontAlgn="auto">
              <a:lnSpc>
                <a:spcPct val="150000"/>
              </a:lnSpc>
            </a:pPr>
            <a:r>
              <a:rPr lang="en-US" altLang="zh-CN">
                <a:latin typeface="+mn-ea"/>
                <a:cs typeface="+mn-ea"/>
              </a:rPr>
              <a:t>(1)</a:t>
            </a:r>
            <a:r>
              <a:rPr lang="zh-CN" altLang="en-US">
                <a:latin typeface="+mn-ea"/>
                <a:cs typeface="+mn-ea"/>
              </a:rPr>
              <a:t>访谈之前要作充分准备。可以查阅相关材料</a:t>
            </a:r>
            <a:r>
              <a:rPr lang="en-US" altLang="zh-CN">
                <a:latin typeface="+mn-ea"/>
                <a:cs typeface="+mn-ea"/>
              </a:rPr>
              <a:t>，</a:t>
            </a:r>
            <a:r>
              <a:rPr lang="zh-CN" altLang="en-US">
                <a:latin typeface="+mn-ea"/>
                <a:cs typeface="+mn-ea"/>
              </a:rPr>
              <a:t>也可实地考察风景名胜、建筑设施</a:t>
            </a:r>
            <a:r>
              <a:rPr lang="en-US" altLang="zh-CN">
                <a:latin typeface="+mn-ea"/>
                <a:cs typeface="+mn-ea"/>
              </a:rPr>
              <a:t>，</a:t>
            </a:r>
            <a:r>
              <a:rPr lang="zh-CN" altLang="en-US">
                <a:latin typeface="+mn-ea"/>
                <a:cs typeface="+mn-ea"/>
              </a:rPr>
              <a:t>或走访本地博物馆和档案馆等。先要了解采写的对象</a:t>
            </a:r>
            <a:r>
              <a:rPr lang="en-US" altLang="zh-CN">
                <a:latin typeface="+mn-ea"/>
                <a:cs typeface="+mn-ea"/>
              </a:rPr>
              <a:t>，</a:t>
            </a:r>
            <a:r>
              <a:rPr lang="zh-CN" altLang="en-US">
                <a:latin typeface="+mn-ea"/>
                <a:cs typeface="+mn-ea"/>
              </a:rPr>
              <a:t>确定访谈的主题</a:t>
            </a:r>
            <a:r>
              <a:rPr lang="en-US" altLang="zh-CN">
                <a:latin typeface="+mn-ea"/>
                <a:cs typeface="+mn-ea"/>
              </a:rPr>
              <a:t>(</a:t>
            </a:r>
            <a:r>
              <a:rPr lang="zh-CN" altLang="en-US">
                <a:latin typeface="+mn-ea"/>
                <a:cs typeface="+mn-ea"/>
              </a:rPr>
              <a:t>如家乡名称的来历和演变、家乡的历史传说等</a:t>
            </a:r>
            <a:r>
              <a:rPr lang="en-US" altLang="zh-CN">
                <a:latin typeface="+mn-ea"/>
                <a:cs typeface="+mn-ea"/>
              </a:rPr>
              <a:t>)，</a:t>
            </a:r>
            <a:r>
              <a:rPr lang="zh-CN" altLang="en-US">
                <a:latin typeface="+mn-ea"/>
                <a:cs typeface="+mn-ea"/>
              </a:rPr>
              <a:t>然后拟定访谈提纲</a:t>
            </a:r>
            <a:r>
              <a:rPr lang="en-US" altLang="zh-CN">
                <a:latin typeface="+mn-ea"/>
                <a:cs typeface="+mn-ea"/>
              </a:rPr>
              <a:t>，</a:t>
            </a:r>
            <a:r>
              <a:rPr lang="zh-CN" altLang="en-US">
                <a:latin typeface="+mn-ea"/>
                <a:cs typeface="+mn-ea"/>
              </a:rPr>
              <a:t>根据访谈主题选定合适的访谈对象并征得对方同意。</a:t>
            </a:r>
            <a:endParaRPr lang="zh-CN" altLang="en-US">
              <a:latin typeface="+mn-ea"/>
              <a:cs typeface="+mn-ea"/>
            </a:endParaRPr>
          </a:p>
          <a:p>
            <a:pPr indent="457200" fontAlgn="auto">
              <a:lnSpc>
                <a:spcPct val="150000"/>
              </a:lnSpc>
            </a:pPr>
            <a:r>
              <a:rPr lang="en-US" altLang="zh-CN">
                <a:latin typeface="+mn-ea"/>
                <a:cs typeface="+mn-ea"/>
              </a:rPr>
              <a:t>(2)</a:t>
            </a:r>
            <a:r>
              <a:rPr lang="zh-CN" altLang="en-US">
                <a:latin typeface="+mn-ea"/>
                <a:cs typeface="+mn-ea"/>
              </a:rPr>
              <a:t>拟订访谈提纲。所谓访谈提纲就是访谈员在进行访谈之前所拟定的与访谈相关的书面内容。访谈提纲包括两个方面</a:t>
            </a:r>
            <a:r>
              <a:rPr lang="en-US" altLang="zh-CN">
                <a:latin typeface="+mn-ea"/>
                <a:cs typeface="+mn-ea"/>
              </a:rPr>
              <a:t>：</a:t>
            </a:r>
            <a:r>
              <a:rPr lang="zh-CN" altLang="en-US">
                <a:latin typeface="+mn-ea"/>
                <a:cs typeface="+mn-ea"/>
              </a:rPr>
              <a:t>一是访谈计划</a:t>
            </a:r>
            <a:r>
              <a:rPr lang="en-US" altLang="zh-CN">
                <a:latin typeface="+mn-ea"/>
                <a:cs typeface="+mn-ea"/>
              </a:rPr>
              <a:t>，</a:t>
            </a:r>
            <a:r>
              <a:rPr lang="zh-CN" altLang="en-US">
                <a:latin typeface="+mn-ea"/>
                <a:cs typeface="+mn-ea"/>
              </a:rPr>
              <a:t>即大体的活动步骤、方式</a:t>
            </a:r>
            <a:r>
              <a:rPr lang="en-US" altLang="zh-CN">
                <a:latin typeface="+mn-ea"/>
                <a:cs typeface="+mn-ea"/>
              </a:rPr>
              <a:t>，</a:t>
            </a:r>
            <a:r>
              <a:rPr lang="zh-CN" altLang="en-US">
                <a:latin typeface="+mn-ea"/>
                <a:cs typeface="+mn-ea"/>
              </a:rPr>
              <a:t>确定要访谈的部门、人员名单及其先后顺序</a:t>
            </a:r>
            <a:r>
              <a:rPr lang="en-US" altLang="zh-CN">
                <a:latin typeface="+mn-ea"/>
                <a:cs typeface="+mn-ea"/>
              </a:rPr>
              <a:t>，</a:t>
            </a:r>
            <a:r>
              <a:rPr lang="zh-CN" altLang="en-US">
                <a:latin typeface="+mn-ea"/>
                <a:cs typeface="+mn-ea"/>
              </a:rPr>
              <a:t>预想的体裁、字数、采写周期等</a:t>
            </a:r>
            <a:r>
              <a:rPr lang="en-US" altLang="zh-CN">
                <a:latin typeface="+mn-ea"/>
                <a:cs typeface="+mn-ea"/>
              </a:rPr>
              <a:t>；</a:t>
            </a:r>
            <a:r>
              <a:rPr lang="zh-CN" altLang="en-US">
                <a:latin typeface="+mn-ea"/>
                <a:cs typeface="+mn-ea"/>
              </a:rPr>
              <a:t>二是访谈纲目</a:t>
            </a:r>
            <a:r>
              <a:rPr lang="en-US" altLang="zh-CN">
                <a:latin typeface="+mn-ea"/>
                <a:cs typeface="+mn-ea"/>
              </a:rPr>
              <a:t>，</a:t>
            </a:r>
            <a:r>
              <a:rPr lang="zh-CN" altLang="en-US">
                <a:latin typeface="+mn-ea"/>
                <a:cs typeface="+mn-ea"/>
              </a:rPr>
              <a:t>即所要提问的大纲细目。</a:t>
            </a:r>
            <a:endParaRPr lang="zh-CN" altLang="en-US">
              <a:latin typeface="+mn-ea"/>
              <a:cs typeface="+mn-ea"/>
            </a:endParaRPr>
          </a:p>
          <a:p>
            <a:pPr indent="457200" fontAlgn="auto">
              <a:lnSpc>
                <a:spcPct val="150000"/>
              </a:lnSpc>
            </a:pPr>
            <a:r>
              <a:rPr lang="en-US" altLang="zh-CN">
                <a:latin typeface="+mn-ea"/>
                <a:cs typeface="+mn-ea"/>
              </a:rPr>
              <a:t>(3)</a:t>
            </a:r>
            <a:r>
              <a:rPr lang="zh-CN" altLang="en-US">
                <a:latin typeface="+mn-ea"/>
                <a:cs typeface="+mn-ea"/>
              </a:rPr>
              <a:t>访谈中提出问题应具体明确</a:t>
            </a:r>
            <a:r>
              <a:rPr lang="en-US" altLang="zh-CN">
                <a:latin typeface="+mn-ea"/>
                <a:cs typeface="+mn-ea"/>
              </a:rPr>
              <a:t>，</a:t>
            </a:r>
            <a:r>
              <a:rPr lang="zh-CN" altLang="en-US">
                <a:latin typeface="+mn-ea"/>
                <a:cs typeface="+mn-ea"/>
              </a:rPr>
              <a:t>切忌笼统、含糊不清。可将问答变为交谈</a:t>
            </a:r>
            <a:r>
              <a:rPr lang="en-US" altLang="zh-CN">
                <a:latin typeface="+mn-ea"/>
                <a:cs typeface="+mn-ea"/>
              </a:rPr>
              <a:t>，</a:t>
            </a:r>
            <a:r>
              <a:rPr lang="zh-CN" altLang="en-US">
                <a:latin typeface="+mn-ea"/>
                <a:cs typeface="+mn-ea"/>
              </a:rPr>
              <a:t>使访谈气氛融洽一些。交流中要注意倾听受访人的看法</a:t>
            </a:r>
            <a:r>
              <a:rPr lang="en-US" altLang="zh-CN">
                <a:latin typeface="+mn-ea"/>
                <a:cs typeface="+mn-ea"/>
              </a:rPr>
              <a:t>，</a:t>
            </a:r>
            <a:r>
              <a:rPr lang="zh-CN" altLang="en-US">
                <a:latin typeface="+mn-ea"/>
                <a:cs typeface="+mn-ea"/>
              </a:rPr>
              <a:t>随时给予积极回应。</a:t>
            </a:r>
            <a:endParaRPr lang="zh-CN" altLang="en-US">
              <a:latin typeface="+mn-ea"/>
              <a:cs typeface="+mn-ea"/>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攻略指导</a:t>
            </a:r>
            <a:endParaRPr lang="zh-CN" altLang="en-US" sz="2000">
              <a:solidFill>
                <a:schemeClr val="bg1"/>
              </a:solidFill>
            </a:endParaRPr>
          </a:p>
        </p:txBody>
      </p:sp>
      <p:sp>
        <p:nvSpPr>
          <p:cNvPr id="3" name="文本框 2"/>
          <p:cNvSpPr txBox="1"/>
          <p:nvPr/>
        </p:nvSpPr>
        <p:spPr>
          <a:xfrm>
            <a:off x="1186815" y="1402715"/>
            <a:ext cx="9598660" cy="4523105"/>
          </a:xfrm>
          <a:prstGeom prst="rect">
            <a:avLst/>
          </a:prstGeom>
          <a:noFill/>
        </p:spPr>
        <p:txBody>
          <a:bodyPr wrap="square" rtlCol="0">
            <a:spAutoFit/>
          </a:bodyPr>
          <a:p>
            <a:pPr indent="457200" fontAlgn="auto">
              <a:lnSpc>
                <a:spcPct val="150000"/>
              </a:lnSpc>
            </a:pPr>
            <a:r>
              <a:rPr lang="en-US" altLang="zh-CN">
                <a:latin typeface="+mn-ea"/>
                <a:cs typeface="+mn-ea"/>
                <a:sym typeface="+mn-ea"/>
              </a:rPr>
              <a:t>2.“</a:t>
            </a:r>
            <a:r>
              <a:rPr lang="zh-CN" altLang="en-US">
                <a:latin typeface="+mn-ea"/>
                <a:cs typeface="+mn-ea"/>
                <a:sym typeface="+mn-ea"/>
              </a:rPr>
              <a:t>志</a:t>
            </a:r>
            <a:r>
              <a:rPr lang="en-US" altLang="zh-CN">
                <a:latin typeface="+mn-ea"/>
                <a:cs typeface="+mn-ea"/>
                <a:sym typeface="+mn-ea"/>
              </a:rPr>
              <a:t>”</a:t>
            </a:r>
            <a:r>
              <a:rPr lang="zh-CN" altLang="en-US">
                <a:latin typeface="+mn-ea"/>
                <a:cs typeface="+mn-ea"/>
                <a:sym typeface="+mn-ea"/>
              </a:rPr>
              <a:t>写作攻略</a:t>
            </a:r>
            <a:endParaRPr lang="zh-CN" altLang="en-US">
              <a:latin typeface="+mn-ea"/>
              <a:cs typeface="+mn-ea"/>
              <a:sym typeface="+mn-ea"/>
            </a:endParaRPr>
          </a:p>
          <a:p>
            <a:pPr indent="457200" fontAlgn="auto">
              <a:lnSpc>
                <a:spcPct val="150000"/>
              </a:lnSpc>
            </a:pPr>
            <a:r>
              <a:rPr lang="en-US" altLang="zh-CN">
                <a:latin typeface="+mn-ea"/>
                <a:cs typeface="+mn-ea"/>
                <a:sym typeface="+mn-ea"/>
              </a:rPr>
              <a:t>(1)</a:t>
            </a:r>
            <a:r>
              <a:rPr lang="zh-CN" altLang="en-US">
                <a:latin typeface="+mn-ea"/>
                <a:cs typeface="+mn-ea"/>
                <a:sym typeface="+mn-ea"/>
              </a:rPr>
              <a:t>内容</a:t>
            </a:r>
            <a:endParaRPr lang="zh-CN" altLang="en-US">
              <a:latin typeface="+mn-ea"/>
              <a:cs typeface="+mn-ea"/>
              <a:sym typeface="+mn-ea"/>
            </a:endParaRPr>
          </a:p>
          <a:p>
            <a:pPr indent="457200" fontAlgn="auto">
              <a:lnSpc>
                <a:spcPct val="150000"/>
              </a:lnSpc>
            </a:pPr>
            <a:r>
              <a:rPr lang="zh-CN" altLang="en-US">
                <a:latin typeface="+mn-ea"/>
                <a:cs typeface="+mn-ea"/>
                <a:sym typeface="+mn-ea"/>
              </a:rPr>
              <a:t>人物</a:t>
            </a:r>
            <a:r>
              <a:rPr lang="en-US" altLang="zh-CN">
                <a:latin typeface="+mn-ea"/>
                <a:cs typeface="+mn-ea"/>
                <a:sym typeface="+mn-ea"/>
              </a:rPr>
              <a:t>(</a:t>
            </a:r>
            <a:r>
              <a:rPr lang="zh-CN" altLang="en-US">
                <a:latin typeface="+mn-ea"/>
                <a:cs typeface="+mn-ea"/>
                <a:sym typeface="+mn-ea"/>
              </a:rPr>
              <a:t>风物</a:t>
            </a:r>
            <a:r>
              <a:rPr lang="en-US" altLang="zh-CN">
                <a:latin typeface="+mn-ea"/>
                <a:cs typeface="+mn-ea"/>
                <a:sym typeface="+mn-ea"/>
              </a:rPr>
              <a:t>)</a:t>
            </a:r>
            <a:r>
              <a:rPr lang="zh-CN" altLang="en-US">
                <a:latin typeface="+mn-ea"/>
                <a:cs typeface="+mn-ea"/>
                <a:sym typeface="+mn-ea"/>
              </a:rPr>
              <a:t>简介。主要记述人物的突出事迹</a:t>
            </a:r>
            <a:r>
              <a:rPr lang="en-US" altLang="zh-CN">
                <a:latin typeface="+mn-ea"/>
                <a:cs typeface="+mn-ea"/>
                <a:sym typeface="+mn-ea"/>
              </a:rPr>
              <a:t>，</a:t>
            </a:r>
            <a:r>
              <a:rPr lang="zh-CN" altLang="en-US">
                <a:latin typeface="+mn-ea"/>
                <a:cs typeface="+mn-ea"/>
                <a:sym typeface="+mn-ea"/>
              </a:rPr>
              <a:t>风物的特点。人物志一般包括生平和事迹两部分</a:t>
            </a:r>
            <a:r>
              <a:rPr lang="en-US" altLang="zh-CN">
                <a:latin typeface="+mn-ea"/>
                <a:cs typeface="+mn-ea"/>
                <a:sym typeface="+mn-ea"/>
              </a:rPr>
              <a:t>，</a:t>
            </a:r>
            <a:r>
              <a:rPr lang="zh-CN" altLang="en-US">
                <a:latin typeface="+mn-ea"/>
                <a:cs typeface="+mn-ea"/>
                <a:sym typeface="+mn-ea"/>
              </a:rPr>
              <a:t>主要有姓名、性别、民族、生卒、出身、籍贯、家庭情况、政治面貌、主要经历、主要活动和事迹、重大贡献和影响等内容。风物志则将重点放在描绘外观、说明功能、拆解工艺、阐述地理环境、深挖文化等方面上。</a:t>
            </a:r>
            <a:endParaRPr lang="zh-CN" altLang="en-US">
              <a:latin typeface="+mn-ea"/>
              <a:cs typeface="+mn-ea"/>
              <a:sym typeface="+mn-ea"/>
            </a:endParaRPr>
          </a:p>
          <a:p>
            <a:pPr indent="457200" fontAlgn="auto">
              <a:lnSpc>
                <a:spcPct val="150000"/>
              </a:lnSpc>
            </a:pPr>
            <a:r>
              <a:rPr lang="en-US" altLang="zh-CN">
                <a:latin typeface="+mn-ea"/>
                <a:cs typeface="+mn-ea"/>
                <a:sym typeface="+mn-ea"/>
              </a:rPr>
              <a:t>(2)</a:t>
            </a:r>
            <a:r>
              <a:rPr lang="zh-CN" altLang="en-US">
                <a:latin typeface="+mn-ea"/>
                <a:cs typeface="+mn-ea"/>
                <a:sym typeface="+mn-ea"/>
              </a:rPr>
              <a:t>语言</a:t>
            </a:r>
            <a:endParaRPr lang="zh-CN" altLang="en-US">
              <a:latin typeface="+mn-ea"/>
              <a:cs typeface="+mn-ea"/>
              <a:sym typeface="+mn-ea"/>
            </a:endParaRPr>
          </a:p>
          <a:p>
            <a:pPr indent="457200" fontAlgn="auto">
              <a:lnSpc>
                <a:spcPct val="150000"/>
              </a:lnSpc>
            </a:pPr>
            <a:r>
              <a:rPr lang="zh-CN" altLang="en-US">
                <a:latin typeface="+mn-ea"/>
                <a:cs typeface="+mn-ea"/>
                <a:sym typeface="+mn-ea"/>
              </a:rPr>
              <a:t>撰写志</a:t>
            </a:r>
            <a:r>
              <a:rPr lang="en-US" altLang="zh-CN">
                <a:latin typeface="+mn-ea"/>
                <a:cs typeface="+mn-ea"/>
                <a:sym typeface="+mn-ea"/>
              </a:rPr>
              <a:t>，</a:t>
            </a:r>
            <a:r>
              <a:rPr lang="zh-CN" altLang="en-US">
                <a:latin typeface="+mn-ea"/>
                <a:cs typeface="+mn-ea"/>
                <a:sym typeface="+mn-ea"/>
              </a:rPr>
              <a:t>宜用简洁、朴实、生动的语言</a:t>
            </a:r>
            <a:r>
              <a:rPr lang="en-US" altLang="zh-CN">
                <a:latin typeface="+mn-ea"/>
                <a:cs typeface="+mn-ea"/>
                <a:sym typeface="+mn-ea"/>
              </a:rPr>
              <a:t>，</a:t>
            </a:r>
            <a:r>
              <a:rPr lang="zh-CN" altLang="en-US">
                <a:latin typeface="+mn-ea"/>
                <a:cs typeface="+mn-ea"/>
                <a:sym typeface="+mn-ea"/>
              </a:rPr>
              <a:t>直陈其事</a:t>
            </a:r>
            <a:r>
              <a:rPr lang="en-US" altLang="zh-CN">
                <a:latin typeface="+mn-ea"/>
                <a:cs typeface="+mn-ea"/>
                <a:sym typeface="+mn-ea"/>
              </a:rPr>
              <a:t>，</a:t>
            </a:r>
            <a:r>
              <a:rPr lang="zh-CN" altLang="en-US">
                <a:latin typeface="+mn-ea"/>
                <a:cs typeface="+mn-ea"/>
                <a:sym typeface="+mn-ea"/>
              </a:rPr>
              <a:t>不虚构、不渲染</a:t>
            </a:r>
            <a:r>
              <a:rPr lang="en-US" altLang="zh-CN">
                <a:latin typeface="+mn-ea"/>
                <a:cs typeface="+mn-ea"/>
                <a:sym typeface="+mn-ea"/>
              </a:rPr>
              <a:t>，</a:t>
            </a:r>
            <a:r>
              <a:rPr lang="zh-CN" altLang="en-US">
                <a:latin typeface="+mn-ea"/>
                <a:cs typeface="+mn-ea"/>
                <a:sym typeface="+mn-ea"/>
              </a:rPr>
              <a:t>不搞合理想象</a:t>
            </a:r>
            <a:r>
              <a:rPr lang="en-US" altLang="zh-CN">
                <a:latin typeface="+mn-ea"/>
                <a:cs typeface="+mn-ea"/>
                <a:sym typeface="+mn-ea"/>
              </a:rPr>
              <a:t>，</a:t>
            </a:r>
            <a:r>
              <a:rPr lang="zh-CN" altLang="en-US">
                <a:latin typeface="+mn-ea"/>
                <a:cs typeface="+mn-ea"/>
                <a:sym typeface="+mn-ea"/>
              </a:rPr>
              <a:t>不作政治评论。但反对用文学手法修饰人物或风物</a:t>
            </a:r>
            <a:r>
              <a:rPr lang="en-US" altLang="zh-CN">
                <a:latin typeface="+mn-ea"/>
                <a:cs typeface="+mn-ea"/>
                <a:sym typeface="+mn-ea"/>
              </a:rPr>
              <a:t>，</a:t>
            </a:r>
            <a:r>
              <a:rPr lang="zh-CN" altLang="en-US">
                <a:latin typeface="+mn-ea"/>
                <a:cs typeface="+mn-ea"/>
                <a:sym typeface="+mn-ea"/>
              </a:rPr>
              <a:t>并不等于志不需要文采</a:t>
            </a:r>
            <a:r>
              <a:rPr lang="en-US" altLang="zh-CN">
                <a:latin typeface="+mn-ea"/>
                <a:cs typeface="+mn-ea"/>
                <a:sym typeface="+mn-ea"/>
              </a:rPr>
              <a:t>，</a:t>
            </a:r>
            <a:r>
              <a:rPr lang="zh-CN" altLang="en-US">
                <a:latin typeface="+mn-ea"/>
                <a:cs typeface="+mn-ea"/>
                <a:sym typeface="+mn-ea"/>
              </a:rPr>
              <a:t>有血有肉、生动感人的志</a:t>
            </a:r>
            <a:r>
              <a:rPr lang="en-US" altLang="zh-CN">
                <a:latin typeface="+mn-ea"/>
                <a:cs typeface="+mn-ea"/>
                <a:sym typeface="+mn-ea"/>
              </a:rPr>
              <a:t>，</a:t>
            </a:r>
            <a:r>
              <a:rPr lang="zh-CN" altLang="en-US">
                <a:latin typeface="+mn-ea"/>
                <a:cs typeface="+mn-ea"/>
                <a:sym typeface="+mn-ea"/>
              </a:rPr>
              <a:t>才更具可读性。</a:t>
            </a:r>
            <a:endParaRPr lang="zh-CN" altLang="en-US">
              <a:latin typeface="+mn-ea"/>
              <a:cs typeface="+mn-ea"/>
            </a:endParaRPr>
          </a:p>
          <a:p>
            <a:pPr indent="457200" fontAlgn="auto"/>
            <a:endParaRPr lang="zh-CN" altLang="en-US"/>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活动示例</a:t>
            </a:r>
            <a:endParaRPr lang="zh-CN" altLang="en-US" sz="2000">
              <a:solidFill>
                <a:schemeClr val="bg1"/>
              </a:solidFill>
            </a:endParaRPr>
          </a:p>
        </p:txBody>
      </p:sp>
      <p:sp>
        <p:nvSpPr>
          <p:cNvPr id="3" name="文本框 2"/>
          <p:cNvSpPr txBox="1"/>
          <p:nvPr/>
        </p:nvSpPr>
        <p:spPr>
          <a:xfrm>
            <a:off x="793750" y="1272540"/>
            <a:ext cx="10597515" cy="4661535"/>
          </a:xfrm>
          <a:prstGeom prst="rect">
            <a:avLst/>
          </a:prstGeom>
          <a:noFill/>
        </p:spPr>
        <p:txBody>
          <a:bodyPr wrap="square" rtlCol="0">
            <a:spAutoFit/>
          </a:bodyPr>
          <a:p>
            <a:pPr indent="0" algn="ctr" fontAlgn="auto">
              <a:lnSpc>
                <a:spcPct val="150000"/>
              </a:lnSpc>
            </a:pPr>
            <a:r>
              <a:rPr lang="zh-CN" altLang="en-US">
                <a:latin typeface="隶书" panose="02010509060101010101" charset="-122"/>
                <a:ea typeface="隶书" panose="02010509060101010101" charset="-122"/>
                <a:cs typeface="隶书" panose="02010509060101010101" charset="-122"/>
                <a:sym typeface="+mn-ea"/>
              </a:rPr>
              <a:t>故乡的深情歌者</a:t>
            </a:r>
            <a:r>
              <a:rPr lang="en-US" altLang="zh-CN">
                <a:latin typeface="隶书" panose="02010509060101010101" charset="-122"/>
                <a:ea typeface="隶书" panose="02010509060101010101" charset="-122"/>
                <a:cs typeface="隶书" panose="02010509060101010101" charset="-122"/>
                <a:sym typeface="+mn-ea"/>
              </a:rPr>
              <a:t>——</a:t>
            </a:r>
            <a:r>
              <a:rPr lang="zh-CN" altLang="en-US">
                <a:latin typeface="隶书" panose="02010509060101010101" charset="-122"/>
                <a:ea typeface="隶书" panose="02010509060101010101" charset="-122"/>
                <a:cs typeface="隶书" panose="02010509060101010101" charset="-122"/>
                <a:sym typeface="+mn-ea"/>
              </a:rPr>
              <a:t>访作家张富奎</a:t>
            </a:r>
            <a:endParaRPr lang="zh-CN" altLang="en-US">
              <a:latin typeface="隶书" panose="02010509060101010101" charset="-122"/>
              <a:ea typeface="隶书" panose="02010509060101010101" charset="-122"/>
              <a:cs typeface="隶书" panose="02010509060101010101" charset="-122"/>
              <a:sym typeface="+mn-ea"/>
            </a:endParaRPr>
          </a:p>
          <a:p>
            <a:pPr indent="457200" fontAlgn="auto">
              <a:lnSpc>
                <a:spcPct val="150000"/>
              </a:lnSpc>
            </a:pPr>
            <a:r>
              <a:rPr lang="zh-CN" altLang="en-US">
                <a:latin typeface="+mn-ea"/>
                <a:cs typeface="+mn-ea"/>
                <a:sym typeface="+mn-ea"/>
              </a:rPr>
              <a:t>张富奎</a:t>
            </a:r>
            <a:r>
              <a:rPr lang="en-US" altLang="zh-CN">
                <a:latin typeface="+mn-ea"/>
                <a:cs typeface="+mn-ea"/>
                <a:sym typeface="+mn-ea"/>
              </a:rPr>
              <a:t>，</a:t>
            </a:r>
            <a:r>
              <a:rPr lang="en-US" altLang="zh-CN">
                <a:latin typeface="+mn-ea"/>
                <a:cs typeface="+mn-ea"/>
                <a:sym typeface="+mn-ea"/>
              </a:rPr>
              <a:t>1958</a:t>
            </a:r>
            <a:r>
              <a:rPr lang="zh-CN" altLang="en-US">
                <a:latin typeface="+mn-ea"/>
                <a:cs typeface="+mn-ea"/>
                <a:sym typeface="+mn-ea"/>
              </a:rPr>
              <a:t>年生</a:t>
            </a:r>
            <a:r>
              <a:rPr lang="en-US" altLang="zh-CN">
                <a:latin typeface="+mn-ea"/>
                <a:cs typeface="+mn-ea"/>
                <a:sym typeface="+mn-ea"/>
              </a:rPr>
              <a:t>，</a:t>
            </a:r>
            <a:r>
              <a:rPr lang="zh-CN" altLang="en-US">
                <a:latin typeface="+mn-ea"/>
                <a:cs typeface="+mn-ea"/>
                <a:sym typeface="+mn-ea"/>
              </a:rPr>
              <a:t>兰州市榆中青城人。中华诗词学会、中国音乐文学学会、中国楹联学会会员</a:t>
            </a:r>
            <a:r>
              <a:rPr lang="en-US" altLang="zh-CN">
                <a:latin typeface="+mn-ea"/>
                <a:cs typeface="+mn-ea"/>
                <a:sym typeface="+mn-ea"/>
              </a:rPr>
              <a:t>，</a:t>
            </a:r>
            <a:r>
              <a:rPr lang="zh-CN" altLang="en-US">
                <a:latin typeface="+mn-ea"/>
                <a:cs typeface="+mn-ea"/>
                <a:sym typeface="+mn-ea"/>
              </a:rPr>
              <a:t>甘肃省作家协会、甘肃省书法家协会会员</a:t>
            </a:r>
            <a:r>
              <a:rPr lang="en-US" altLang="zh-CN">
                <a:latin typeface="+mn-ea"/>
                <a:cs typeface="+mn-ea"/>
                <a:sym typeface="+mn-ea"/>
              </a:rPr>
              <a:t>，</a:t>
            </a:r>
            <a:r>
              <a:rPr lang="zh-CN" altLang="en-US">
                <a:latin typeface="+mn-ea"/>
                <a:cs typeface="+mn-ea"/>
                <a:sym typeface="+mn-ea"/>
              </a:rPr>
              <a:t>甘肃省延安精神研究会副会长</a:t>
            </a:r>
            <a:r>
              <a:rPr lang="en-US" altLang="zh-CN">
                <a:latin typeface="+mn-ea"/>
                <a:cs typeface="+mn-ea"/>
                <a:sym typeface="+mn-ea"/>
              </a:rPr>
              <a:t>，</a:t>
            </a:r>
            <a:r>
              <a:rPr lang="zh-CN" altLang="en-US">
                <a:latin typeface="+mn-ea"/>
                <a:cs typeface="+mn-ea"/>
                <a:sym typeface="+mn-ea"/>
              </a:rPr>
              <a:t>甘肃毛体书法艺术研究院名誉院长。文学作品有《家在青城》《心在青城》《梦在青城》诗书画乐集</a:t>
            </a:r>
            <a:r>
              <a:rPr lang="en-US" altLang="zh-CN">
                <a:latin typeface="+mn-ea"/>
                <a:cs typeface="+mn-ea"/>
                <a:sym typeface="+mn-ea"/>
              </a:rPr>
              <a:t>，</a:t>
            </a:r>
            <a:r>
              <a:rPr lang="zh-CN" altLang="en-US">
                <a:latin typeface="+mn-ea"/>
                <a:cs typeface="+mn-ea"/>
                <a:sym typeface="+mn-ea"/>
              </a:rPr>
              <a:t>电影文学剧本《闯王悲歌》</a:t>
            </a:r>
            <a:r>
              <a:rPr lang="en-US" altLang="zh-CN">
                <a:latin typeface="+mn-ea"/>
                <a:cs typeface="+mn-ea"/>
                <a:sym typeface="+mn-ea"/>
              </a:rPr>
              <a:t>，</a:t>
            </a:r>
            <a:r>
              <a:rPr lang="zh-CN" altLang="en-US">
                <a:latin typeface="+mn-ea"/>
                <a:cs typeface="+mn-ea"/>
                <a:sym typeface="+mn-ea"/>
              </a:rPr>
              <a:t>音乐诗朗诵作品有《母亲节的思念》《青城颂》《敦煌组歌》等二十多首。</a:t>
            </a:r>
            <a:r>
              <a:rPr lang="en-US" altLang="zh-CN">
                <a:latin typeface="+mn-ea"/>
                <a:cs typeface="+mn-ea"/>
                <a:sym typeface="+mn-ea"/>
              </a:rPr>
              <a:t>2018</a:t>
            </a:r>
            <a:r>
              <a:rPr lang="zh-CN" altLang="en-US">
                <a:latin typeface="+mn-ea"/>
                <a:cs typeface="+mn-ea"/>
                <a:sym typeface="+mn-ea"/>
              </a:rPr>
              <a:t>年</a:t>
            </a:r>
            <a:r>
              <a:rPr lang="en-US" altLang="zh-CN">
                <a:latin typeface="+mn-ea"/>
                <a:cs typeface="+mn-ea"/>
                <a:sym typeface="+mn-ea"/>
              </a:rPr>
              <a:t>，</a:t>
            </a:r>
            <a:r>
              <a:rPr lang="zh-CN" altLang="en-US">
                <a:latin typeface="+mn-ea"/>
                <a:cs typeface="+mn-ea"/>
                <a:sym typeface="+mn-ea"/>
              </a:rPr>
              <a:t>在兰州举办纪念毛主席诞辰</a:t>
            </a:r>
            <a:r>
              <a:rPr lang="en-US" altLang="zh-CN">
                <a:latin typeface="+mn-ea"/>
                <a:cs typeface="+mn-ea"/>
                <a:sym typeface="+mn-ea"/>
              </a:rPr>
              <a:t>125</a:t>
            </a:r>
            <a:r>
              <a:rPr lang="zh-CN" altLang="en-US">
                <a:latin typeface="+mn-ea"/>
                <a:cs typeface="+mn-ea"/>
                <a:sym typeface="+mn-ea"/>
              </a:rPr>
              <a:t>周年个人毛体书法展</a:t>
            </a:r>
            <a:r>
              <a:rPr lang="en-US" altLang="zh-CN">
                <a:latin typeface="+mn-ea"/>
                <a:cs typeface="+mn-ea"/>
                <a:sym typeface="+mn-ea"/>
              </a:rPr>
              <a:t>，</a:t>
            </a:r>
            <a:r>
              <a:rPr lang="zh-CN" altLang="en-US">
                <a:latin typeface="+mn-ea"/>
                <a:cs typeface="+mn-ea"/>
                <a:sym typeface="+mn-ea"/>
              </a:rPr>
              <a:t>共展出其手书毛主席诗词题词</a:t>
            </a:r>
            <a:r>
              <a:rPr lang="en-US" altLang="zh-CN">
                <a:latin typeface="+mn-ea"/>
                <a:cs typeface="+mn-ea"/>
                <a:sym typeface="+mn-ea"/>
              </a:rPr>
              <a:t>108</a:t>
            </a:r>
            <a:r>
              <a:rPr lang="zh-CN" altLang="en-US">
                <a:latin typeface="+mn-ea"/>
                <a:cs typeface="+mn-ea"/>
                <a:sym typeface="+mn-ea"/>
              </a:rPr>
              <a:t>幅。</a:t>
            </a:r>
            <a:endParaRPr lang="zh-CN" altLang="en-US">
              <a:latin typeface="+mn-ea"/>
              <a:cs typeface="+mn-ea"/>
              <a:sym typeface="+mn-ea"/>
            </a:endParaRPr>
          </a:p>
          <a:p>
            <a:pPr indent="457200" fontAlgn="auto">
              <a:lnSpc>
                <a:spcPct val="150000"/>
              </a:lnSpc>
            </a:pPr>
            <a:r>
              <a:rPr lang="zh-CN" altLang="en-US">
                <a:latin typeface="+mn-ea"/>
                <a:cs typeface="+mn-ea"/>
                <a:sym typeface="+mn-ea"/>
              </a:rPr>
              <a:t>张富奎出生于</a:t>
            </a:r>
            <a:r>
              <a:rPr lang="en-US" altLang="zh-CN">
                <a:latin typeface="+mn-ea"/>
                <a:cs typeface="+mn-ea"/>
                <a:sym typeface="+mn-ea"/>
              </a:rPr>
              <a:t>20</a:t>
            </a:r>
            <a:r>
              <a:rPr lang="zh-CN" altLang="en-US">
                <a:latin typeface="+mn-ea"/>
                <a:cs typeface="+mn-ea"/>
                <a:sym typeface="+mn-ea"/>
              </a:rPr>
              <a:t>世纪</a:t>
            </a:r>
            <a:r>
              <a:rPr lang="en-US" altLang="zh-CN">
                <a:latin typeface="+mn-ea"/>
                <a:cs typeface="+mn-ea"/>
                <a:sym typeface="+mn-ea"/>
              </a:rPr>
              <a:t>50</a:t>
            </a:r>
            <a:r>
              <a:rPr lang="zh-CN" altLang="en-US">
                <a:latin typeface="+mn-ea"/>
                <a:cs typeface="+mn-ea"/>
                <a:sym typeface="+mn-ea"/>
              </a:rPr>
              <a:t>年代的西北乡村</a:t>
            </a:r>
            <a:r>
              <a:rPr lang="en-US" altLang="zh-CN">
                <a:latin typeface="+mn-ea"/>
                <a:cs typeface="+mn-ea"/>
                <a:sym typeface="+mn-ea"/>
              </a:rPr>
              <a:t>，</a:t>
            </a:r>
            <a:r>
              <a:rPr lang="zh-CN" altLang="en-US">
                <a:latin typeface="+mn-ea"/>
                <a:cs typeface="+mn-ea"/>
                <a:sym typeface="+mn-ea"/>
              </a:rPr>
              <a:t>苦难的生活造就了他不畏艰辛、勇往直前的刚毅。</a:t>
            </a:r>
            <a:r>
              <a:rPr lang="en-US" altLang="zh-CN">
                <a:latin typeface="+mn-ea"/>
                <a:cs typeface="+mn-ea"/>
                <a:sym typeface="+mn-ea"/>
              </a:rPr>
              <a:t>20</a:t>
            </a:r>
            <a:r>
              <a:rPr lang="zh-CN" altLang="en-US">
                <a:latin typeface="+mn-ea"/>
                <a:cs typeface="+mn-ea"/>
                <a:sym typeface="+mn-ea"/>
              </a:rPr>
              <a:t>世纪</a:t>
            </a:r>
            <a:r>
              <a:rPr lang="en-US" altLang="zh-CN">
                <a:latin typeface="+mn-ea"/>
                <a:cs typeface="+mn-ea"/>
                <a:sym typeface="+mn-ea"/>
              </a:rPr>
              <a:t>70</a:t>
            </a:r>
            <a:r>
              <a:rPr lang="zh-CN" altLang="en-US">
                <a:latin typeface="+mn-ea"/>
                <a:cs typeface="+mn-ea"/>
                <a:sym typeface="+mn-ea"/>
              </a:rPr>
              <a:t>年代末</a:t>
            </a:r>
            <a:r>
              <a:rPr lang="en-US" altLang="zh-CN">
                <a:latin typeface="+mn-ea"/>
                <a:cs typeface="+mn-ea"/>
                <a:sym typeface="+mn-ea"/>
              </a:rPr>
              <a:t>，</a:t>
            </a:r>
            <a:r>
              <a:rPr lang="zh-CN" altLang="en-US">
                <a:latin typeface="+mn-ea"/>
                <a:cs typeface="+mn-ea"/>
                <a:sym typeface="+mn-ea"/>
              </a:rPr>
              <a:t>刚刚高中毕业又家境贫寒的他便无奈地结束学业回村劳动</a:t>
            </a:r>
            <a:r>
              <a:rPr lang="en-US" altLang="zh-CN">
                <a:latin typeface="+mn-ea"/>
                <a:cs typeface="+mn-ea"/>
                <a:sym typeface="+mn-ea"/>
              </a:rPr>
              <a:t>，</a:t>
            </a:r>
            <a:r>
              <a:rPr lang="zh-CN" altLang="en-US">
                <a:latin typeface="+mn-ea"/>
                <a:cs typeface="+mn-ea"/>
                <a:sym typeface="+mn-ea"/>
              </a:rPr>
              <a:t>为了生活甚至去城里淘过大粪。</a:t>
            </a:r>
            <a:endParaRPr lang="zh-CN" altLang="en-US">
              <a:latin typeface="+mn-ea"/>
              <a:cs typeface="+mn-ea"/>
              <a:sym typeface="+mn-ea"/>
            </a:endParaRPr>
          </a:p>
          <a:p>
            <a:pPr indent="457200" fontAlgn="auto">
              <a:lnSpc>
                <a:spcPct val="150000"/>
              </a:lnSpc>
            </a:pPr>
            <a:r>
              <a:rPr lang="en-US" altLang="zh-CN">
                <a:latin typeface="+mn-ea"/>
                <a:cs typeface="+mn-ea"/>
                <a:sym typeface="+mn-ea"/>
              </a:rPr>
              <a:t>“</a:t>
            </a:r>
            <a:r>
              <a:rPr lang="zh-CN" altLang="en-US">
                <a:latin typeface="+mn-ea"/>
                <a:cs typeface="+mn-ea"/>
                <a:sym typeface="+mn-ea"/>
              </a:rPr>
              <a:t>艰苦的条件并没有使我丧失生活的信心。</a:t>
            </a:r>
            <a:r>
              <a:rPr lang="en-US" altLang="zh-CN">
                <a:latin typeface="+mn-ea"/>
                <a:cs typeface="+mn-ea"/>
                <a:sym typeface="+mn-ea"/>
              </a:rPr>
              <a:t>”</a:t>
            </a:r>
            <a:r>
              <a:rPr lang="zh-CN" altLang="en-US">
                <a:latin typeface="+mn-ea"/>
                <a:cs typeface="+mn-ea"/>
                <a:sym typeface="+mn-ea"/>
              </a:rPr>
              <a:t>在张富奎的心中</a:t>
            </a:r>
            <a:r>
              <a:rPr lang="en-US" altLang="zh-CN">
                <a:latin typeface="+mn-ea"/>
                <a:cs typeface="+mn-ea"/>
                <a:sym typeface="+mn-ea"/>
              </a:rPr>
              <a:t>，</a:t>
            </a:r>
            <a:r>
              <a:rPr lang="zh-CN" altLang="en-US">
                <a:latin typeface="+mn-ea"/>
                <a:cs typeface="+mn-ea"/>
                <a:sym typeface="+mn-ea"/>
              </a:rPr>
              <a:t>那段艰苦的岁月至今令他难以忘怀</a:t>
            </a:r>
            <a:r>
              <a:rPr lang="en-US" altLang="zh-CN">
                <a:latin typeface="+mn-ea"/>
                <a:cs typeface="+mn-ea"/>
                <a:sym typeface="+mn-ea"/>
              </a:rPr>
              <a:t>：</a:t>
            </a:r>
            <a:r>
              <a:rPr lang="en-US" altLang="zh-CN">
                <a:latin typeface="+mn-ea"/>
                <a:cs typeface="+mn-ea"/>
                <a:sym typeface="+mn-ea"/>
              </a:rPr>
              <a:t>“</a:t>
            </a:r>
            <a:r>
              <a:rPr lang="zh-CN" altLang="en-US">
                <a:latin typeface="+mn-ea"/>
                <a:cs typeface="+mn-ea"/>
                <a:sym typeface="+mn-ea"/>
              </a:rPr>
              <a:t>每天我都会抽空看书学习</a:t>
            </a:r>
            <a:r>
              <a:rPr lang="en-US" altLang="zh-CN">
                <a:latin typeface="+mn-ea"/>
                <a:cs typeface="+mn-ea"/>
                <a:sym typeface="+mn-ea"/>
              </a:rPr>
              <a:t>，</a:t>
            </a:r>
            <a:r>
              <a:rPr lang="zh-CN" altLang="en-US">
                <a:latin typeface="+mn-ea"/>
                <a:cs typeface="+mn-ea"/>
                <a:sym typeface="+mn-ea"/>
              </a:rPr>
              <a:t>甚至还经常拿张破纸学速写。而白天的辛劳和汗水</a:t>
            </a:r>
            <a:r>
              <a:rPr lang="en-US" altLang="zh-CN">
                <a:latin typeface="+mn-ea"/>
                <a:cs typeface="+mn-ea"/>
                <a:sym typeface="+mn-ea"/>
              </a:rPr>
              <a:t>，</a:t>
            </a:r>
            <a:r>
              <a:rPr lang="zh-CN" altLang="en-US">
                <a:latin typeface="+mn-ea"/>
                <a:cs typeface="+mn-ea"/>
                <a:sym typeface="+mn-ea"/>
              </a:rPr>
              <a:t>便会在夜幕下的专注时光中缓缓消散。可以说</a:t>
            </a:r>
            <a:r>
              <a:rPr lang="en-US" altLang="zh-CN">
                <a:latin typeface="+mn-ea"/>
                <a:cs typeface="+mn-ea"/>
                <a:sym typeface="+mn-ea"/>
              </a:rPr>
              <a:t>，</a:t>
            </a:r>
            <a:r>
              <a:rPr lang="zh-CN" altLang="en-US">
                <a:latin typeface="+mn-ea"/>
                <a:cs typeface="+mn-ea"/>
                <a:sym typeface="+mn-ea"/>
              </a:rPr>
              <a:t>当年的一副大粪担子</a:t>
            </a:r>
            <a:r>
              <a:rPr lang="en-US" altLang="zh-CN">
                <a:latin typeface="+mn-ea"/>
                <a:cs typeface="+mn-ea"/>
                <a:sym typeface="+mn-ea"/>
              </a:rPr>
              <a:t>，</a:t>
            </a:r>
            <a:r>
              <a:rPr lang="zh-CN" altLang="en-US">
                <a:latin typeface="+mn-ea"/>
                <a:cs typeface="+mn-ea"/>
                <a:sym typeface="+mn-ea"/>
              </a:rPr>
              <a:t>成了我今生丈量苦累的一把尺子。</a:t>
            </a:r>
            <a:r>
              <a:rPr lang="en-US" altLang="zh-CN">
                <a:latin typeface="+mn-ea"/>
                <a:cs typeface="+mn-ea"/>
                <a:sym typeface="+mn-ea"/>
              </a:rPr>
              <a:t>”</a:t>
            </a:r>
            <a:endParaRPr lang="zh-CN" altLang="en-US">
              <a:latin typeface="+mn-ea"/>
              <a:cs typeface="+mn-ea"/>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516890" y="365760"/>
            <a:ext cx="1399540" cy="450215"/>
          </a:xfrm>
          <a:prstGeom prst="roundRect">
            <a:avLst/>
          </a:prstGeom>
          <a:solidFill>
            <a:srgbClr val="E73279"/>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a:solidFill>
                  <a:schemeClr val="bg1"/>
                </a:solidFill>
              </a:rPr>
              <a:t>活动示例</a:t>
            </a:r>
            <a:endParaRPr lang="zh-CN" altLang="en-US" sz="2000">
              <a:solidFill>
                <a:schemeClr val="bg1"/>
              </a:solidFill>
            </a:endParaRPr>
          </a:p>
        </p:txBody>
      </p:sp>
      <p:sp>
        <p:nvSpPr>
          <p:cNvPr id="3" name="文本框 2"/>
          <p:cNvSpPr txBox="1"/>
          <p:nvPr/>
        </p:nvSpPr>
        <p:spPr>
          <a:xfrm>
            <a:off x="793750" y="1272540"/>
            <a:ext cx="10253980" cy="4661535"/>
          </a:xfrm>
          <a:prstGeom prst="rect">
            <a:avLst/>
          </a:prstGeom>
          <a:noFill/>
        </p:spPr>
        <p:txBody>
          <a:bodyPr wrap="square" rtlCol="0">
            <a:spAutoFit/>
          </a:bodyPr>
          <a:p>
            <a:pPr indent="457200" fontAlgn="auto">
              <a:lnSpc>
                <a:spcPct val="150000"/>
              </a:lnSpc>
            </a:pPr>
            <a:r>
              <a:rPr lang="zh-CN" altLang="en-US">
                <a:latin typeface="+mn-ea"/>
                <a:cs typeface="+mn-ea"/>
                <a:sym typeface="+mn-ea"/>
              </a:rPr>
              <a:t>到了不惑之年</a:t>
            </a:r>
            <a:r>
              <a:rPr lang="en-US" altLang="zh-CN">
                <a:latin typeface="+mn-ea"/>
                <a:cs typeface="+mn-ea"/>
                <a:sym typeface="+mn-ea"/>
              </a:rPr>
              <a:t>，</a:t>
            </a:r>
            <a:r>
              <a:rPr lang="zh-CN" altLang="en-US">
                <a:latin typeface="+mn-ea"/>
                <a:cs typeface="+mn-ea"/>
                <a:sym typeface="+mn-ea"/>
              </a:rPr>
              <a:t>张富奎又开始自学钢琴</a:t>
            </a:r>
            <a:r>
              <a:rPr lang="en-US" altLang="zh-CN">
                <a:latin typeface="+mn-ea"/>
                <a:cs typeface="+mn-ea"/>
                <a:sym typeface="+mn-ea"/>
              </a:rPr>
              <a:t>，</a:t>
            </a:r>
            <a:r>
              <a:rPr lang="zh-CN" altLang="en-US">
                <a:latin typeface="+mn-ea"/>
                <a:cs typeface="+mn-ea"/>
                <a:sym typeface="+mn-ea"/>
              </a:rPr>
              <a:t>并在诗词作品《学琴放歌》中生动记载了学琴的时光</a:t>
            </a:r>
            <a:r>
              <a:rPr lang="en-US" altLang="zh-CN">
                <a:latin typeface="+mn-ea"/>
                <a:cs typeface="+mn-ea"/>
                <a:sym typeface="+mn-ea"/>
              </a:rPr>
              <a:t>：</a:t>
            </a:r>
            <a:r>
              <a:rPr lang="en-US" altLang="zh-CN">
                <a:latin typeface="+mn-ea"/>
                <a:cs typeface="+mn-ea"/>
                <a:sym typeface="+mn-ea"/>
              </a:rPr>
              <a:t>“</a:t>
            </a:r>
            <a:r>
              <a:rPr lang="zh-CN" altLang="en-US">
                <a:latin typeface="+mn-ea"/>
                <a:cs typeface="+mn-ea"/>
                <a:sym typeface="+mn-ea"/>
              </a:rPr>
              <a:t>为追梦</a:t>
            </a:r>
            <a:r>
              <a:rPr lang="en-US" altLang="zh-CN">
                <a:latin typeface="+mn-ea"/>
                <a:cs typeface="+mn-ea"/>
                <a:sym typeface="+mn-ea"/>
              </a:rPr>
              <a:t>，</a:t>
            </a:r>
            <a:r>
              <a:rPr lang="zh-CN" altLang="en-US">
                <a:latin typeface="+mn-ea"/>
                <a:cs typeface="+mn-ea"/>
                <a:sym typeface="+mn-ea"/>
              </a:rPr>
              <a:t>我把钢琴当恋人</a:t>
            </a:r>
            <a:r>
              <a:rPr lang="en-US" altLang="zh-CN">
                <a:latin typeface="+mn-ea"/>
                <a:cs typeface="+mn-ea"/>
                <a:sym typeface="+mn-ea"/>
              </a:rPr>
              <a:t>；</a:t>
            </a:r>
            <a:r>
              <a:rPr lang="zh-CN" altLang="en-US">
                <a:latin typeface="+mn-ea"/>
                <a:cs typeface="+mn-ea"/>
                <a:sym typeface="+mn-ea"/>
              </a:rPr>
              <a:t>为追梦</a:t>
            </a:r>
            <a:r>
              <a:rPr lang="en-US" altLang="zh-CN">
                <a:latin typeface="+mn-ea"/>
                <a:cs typeface="+mn-ea"/>
                <a:sym typeface="+mn-ea"/>
              </a:rPr>
              <a:t>，</a:t>
            </a:r>
            <a:r>
              <a:rPr lang="zh-CN" altLang="en-US">
                <a:latin typeface="+mn-ea"/>
                <a:cs typeface="+mn-ea"/>
                <a:sym typeface="+mn-ea"/>
              </a:rPr>
              <a:t>我把乐谱当滑梯爬</a:t>
            </a:r>
            <a:r>
              <a:rPr lang="en-US" altLang="zh-CN">
                <a:latin typeface="+mn-ea"/>
                <a:cs typeface="+mn-ea"/>
                <a:sym typeface="+mn-ea"/>
              </a:rPr>
              <a:t>；</a:t>
            </a:r>
            <a:r>
              <a:rPr lang="zh-CN" altLang="en-US">
                <a:latin typeface="+mn-ea"/>
                <a:cs typeface="+mn-ea"/>
                <a:sym typeface="+mn-ea"/>
              </a:rPr>
              <a:t>为追梦</a:t>
            </a:r>
            <a:r>
              <a:rPr lang="en-US" altLang="zh-CN">
                <a:latin typeface="+mn-ea"/>
                <a:cs typeface="+mn-ea"/>
                <a:sym typeface="+mn-ea"/>
              </a:rPr>
              <a:t>，</a:t>
            </a:r>
            <a:r>
              <a:rPr lang="zh-CN" altLang="en-US">
                <a:latin typeface="+mn-ea"/>
                <a:cs typeface="+mn-ea"/>
                <a:sym typeface="+mn-ea"/>
              </a:rPr>
              <a:t>我把琴凳当摇篮坐</a:t>
            </a:r>
            <a:r>
              <a:rPr lang="en-US" altLang="zh-CN">
                <a:latin typeface="+mn-ea"/>
                <a:cs typeface="+mn-ea"/>
                <a:sym typeface="+mn-ea"/>
              </a:rPr>
              <a:t>；</a:t>
            </a:r>
            <a:r>
              <a:rPr lang="zh-CN" altLang="en-US">
                <a:latin typeface="+mn-ea"/>
                <a:cs typeface="+mn-ea"/>
                <a:sym typeface="+mn-ea"/>
              </a:rPr>
              <a:t>为追梦</a:t>
            </a:r>
            <a:r>
              <a:rPr lang="en-US" altLang="zh-CN">
                <a:latin typeface="+mn-ea"/>
                <a:cs typeface="+mn-ea"/>
                <a:sym typeface="+mn-ea"/>
              </a:rPr>
              <a:t>，</a:t>
            </a:r>
            <a:r>
              <a:rPr lang="zh-CN" altLang="en-US">
                <a:latin typeface="+mn-ea"/>
                <a:cs typeface="+mn-ea"/>
                <a:sym typeface="+mn-ea"/>
              </a:rPr>
              <a:t>我把孤寂当茅台饮。</a:t>
            </a:r>
            <a:r>
              <a:rPr lang="en-US" altLang="zh-CN">
                <a:latin typeface="+mn-ea"/>
                <a:cs typeface="+mn-ea"/>
                <a:sym typeface="+mn-ea"/>
              </a:rPr>
              <a:t>”</a:t>
            </a:r>
            <a:endParaRPr lang="en-US" altLang="zh-CN">
              <a:latin typeface="+mn-ea"/>
              <a:cs typeface="+mn-ea"/>
              <a:sym typeface="+mn-ea"/>
            </a:endParaRPr>
          </a:p>
          <a:p>
            <a:pPr indent="457200" fontAlgn="auto">
              <a:lnSpc>
                <a:spcPct val="150000"/>
              </a:lnSpc>
            </a:pPr>
            <a:r>
              <a:rPr lang="zh-CN" altLang="en-US">
                <a:latin typeface="+mn-ea"/>
                <a:cs typeface="+mn-ea"/>
                <a:sym typeface="+mn-ea"/>
              </a:rPr>
              <a:t>多年来</a:t>
            </a:r>
            <a:r>
              <a:rPr lang="en-US" altLang="zh-CN">
                <a:latin typeface="+mn-ea"/>
                <a:cs typeface="+mn-ea"/>
                <a:sym typeface="+mn-ea"/>
              </a:rPr>
              <a:t>，</a:t>
            </a:r>
            <a:r>
              <a:rPr lang="zh-CN" altLang="en-US">
                <a:latin typeface="+mn-ea"/>
                <a:cs typeface="+mn-ea"/>
                <a:sym typeface="+mn-ea"/>
              </a:rPr>
              <a:t>张富奎一直是几近苛刻地对自己的人生进行着</a:t>
            </a:r>
            <a:r>
              <a:rPr lang="en-US" altLang="zh-CN">
                <a:latin typeface="+mn-ea"/>
                <a:cs typeface="+mn-ea"/>
                <a:sym typeface="+mn-ea"/>
              </a:rPr>
              <a:t>“</a:t>
            </a:r>
            <a:r>
              <a:rPr lang="zh-CN" altLang="en-US">
                <a:latin typeface="+mn-ea"/>
                <a:cs typeface="+mn-ea"/>
                <a:sym typeface="+mn-ea"/>
              </a:rPr>
              <a:t>修炼</a:t>
            </a:r>
            <a:r>
              <a:rPr lang="en-US" altLang="zh-CN">
                <a:latin typeface="+mn-ea"/>
                <a:cs typeface="+mn-ea"/>
                <a:sym typeface="+mn-ea"/>
              </a:rPr>
              <a:t>”，</a:t>
            </a:r>
            <a:r>
              <a:rPr lang="zh-CN" altLang="en-US">
                <a:latin typeface="+mn-ea"/>
                <a:cs typeface="+mn-ea"/>
                <a:sym typeface="+mn-ea"/>
              </a:rPr>
              <a:t>几乎把所有的业余时间都用来创作。尤其是</a:t>
            </a:r>
            <a:r>
              <a:rPr lang="en-US" altLang="zh-CN">
                <a:latin typeface="+mn-ea"/>
                <a:cs typeface="+mn-ea"/>
                <a:sym typeface="+mn-ea"/>
              </a:rPr>
              <a:t>，</a:t>
            </a:r>
            <a:r>
              <a:rPr lang="zh-CN" altLang="en-US">
                <a:latin typeface="+mn-ea"/>
                <a:cs typeface="+mn-ea"/>
                <a:sym typeface="+mn-ea"/>
              </a:rPr>
              <a:t>他对家乡青城古镇有着十分深厚的感情</a:t>
            </a:r>
            <a:r>
              <a:rPr lang="en-US" altLang="zh-CN">
                <a:latin typeface="+mn-ea"/>
                <a:cs typeface="+mn-ea"/>
                <a:sym typeface="+mn-ea"/>
              </a:rPr>
              <a:t>，</a:t>
            </a:r>
            <a:r>
              <a:rPr lang="zh-CN" altLang="en-US">
                <a:latin typeface="+mn-ea"/>
                <a:cs typeface="+mn-ea"/>
                <a:sym typeface="+mn-ea"/>
              </a:rPr>
              <a:t>对于这片文化底蕴深厚的土地</a:t>
            </a:r>
            <a:r>
              <a:rPr lang="en-US" altLang="zh-CN">
                <a:latin typeface="+mn-ea"/>
                <a:cs typeface="+mn-ea"/>
                <a:sym typeface="+mn-ea"/>
              </a:rPr>
              <a:t>，</a:t>
            </a:r>
            <a:r>
              <a:rPr lang="zh-CN" altLang="en-US">
                <a:latin typeface="+mn-ea"/>
                <a:cs typeface="+mn-ea"/>
                <a:sym typeface="+mn-ea"/>
              </a:rPr>
              <a:t>他就像一位热情的、深情的歌者。</a:t>
            </a:r>
            <a:endParaRPr lang="zh-CN" altLang="en-US">
              <a:latin typeface="+mn-ea"/>
              <a:cs typeface="+mn-ea"/>
              <a:sym typeface="+mn-ea"/>
            </a:endParaRPr>
          </a:p>
          <a:p>
            <a:pPr indent="457200" fontAlgn="auto">
              <a:lnSpc>
                <a:spcPct val="150000"/>
              </a:lnSpc>
            </a:pPr>
            <a:r>
              <a:rPr lang="zh-CN" altLang="en-US">
                <a:latin typeface="+mn-ea"/>
                <a:cs typeface="+mn-ea"/>
                <a:sym typeface="+mn-ea"/>
              </a:rPr>
              <a:t>张富奎经常在文字中用浓浓的乡愁去表达对文化传承与人文延续的忧思与责任。他在作品《我拼命在</a:t>
            </a:r>
            <a:r>
              <a:rPr lang="en-US" altLang="zh-CN">
                <a:latin typeface="+mn-ea"/>
                <a:cs typeface="+mn-ea"/>
                <a:sym typeface="+mn-ea"/>
              </a:rPr>
              <a:t>“</a:t>
            </a:r>
            <a:r>
              <a:rPr lang="zh-CN" altLang="en-US">
                <a:latin typeface="+mn-ea"/>
                <a:cs typeface="+mn-ea"/>
                <a:sym typeface="+mn-ea"/>
              </a:rPr>
              <a:t>还债</a:t>
            </a:r>
            <a:r>
              <a:rPr lang="en-US" altLang="zh-CN">
                <a:latin typeface="+mn-ea"/>
                <a:cs typeface="+mn-ea"/>
                <a:sym typeface="+mn-ea"/>
              </a:rPr>
              <a:t>”</a:t>
            </a:r>
            <a:r>
              <a:rPr lang="zh-CN" altLang="en-US">
                <a:latin typeface="+mn-ea"/>
                <a:cs typeface="+mn-ea"/>
                <a:sym typeface="+mn-ea"/>
              </a:rPr>
              <a:t>》中</a:t>
            </a:r>
            <a:r>
              <a:rPr lang="en-US" altLang="zh-CN">
                <a:latin typeface="+mn-ea"/>
                <a:cs typeface="+mn-ea"/>
                <a:sym typeface="+mn-ea"/>
              </a:rPr>
              <a:t>，</a:t>
            </a:r>
            <a:r>
              <a:rPr lang="zh-CN" altLang="en-US">
                <a:latin typeface="+mn-ea"/>
                <a:cs typeface="+mn-ea"/>
                <a:sym typeface="+mn-ea"/>
              </a:rPr>
              <a:t>讲述了</a:t>
            </a:r>
            <a:r>
              <a:rPr lang="en-US" altLang="zh-CN">
                <a:latin typeface="+mn-ea"/>
                <a:cs typeface="+mn-ea"/>
                <a:sym typeface="+mn-ea"/>
              </a:rPr>
              <a:t>20</a:t>
            </a:r>
            <a:r>
              <a:rPr lang="zh-CN" altLang="en-US">
                <a:latin typeface="+mn-ea"/>
                <a:cs typeface="+mn-ea"/>
                <a:sym typeface="+mn-ea"/>
              </a:rPr>
              <a:t>世纪</a:t>
            </a:r>
            <a:r>
              <a:rPr lang="en-US" altLang="zh-CN">
                <a:latin typeface="+mn-ea"/>
                <a:cs typeface="+mn-ea"/>
                <a:sym typeface="+mn-ea"/>
              </a:rPr>
              <a:t>60</a:t>
            </a:r>
            <a:r>
              <a:rPr lang="zh-CN" altLang="en-US">
                <a:latin typeface="+mn-ea"/>
                <a:cs typeface="+mn-ea"/>
                <a:sym typeface="+mn-ea"/>
              </a:rPr>
              <a:t>年代</a:t>
            </a:r>
            <a:r>
              <a:rPr lang="en-US" altLang="zh-CN">
                <a:latin typeface="+mn-ea"/>
                <a:cs typeface="+mn-ea"/>
                <a:sym typeface="+mn-ea"/>
              </a:rPr>
              <a:t>，</a:t>
            </a:r>
            <a:r>
              <a:rPr lang="zh-CN" altLang="en-US">
                <a:latin typeface="+mn-ea"/>
                <a:cs typeface="+mn-ea"/>
                <a:sym typeface="+mn-ea"/>
              </a:rPr>
              <a:t>懵懂的他随爷爷不得已烧毁了祖传线装古书的那份痛心与遗憾。</a:t>
            </a:r>
            <a:endParaRPr lang="zh-CN" altLang="en-US">
              <a:latin typeface="+mn-ea"/>
              <a:cs typeface="+mn-ea"/>
              <a:sym typeface="+mn-ea"/>
            </a:endParaRPr>
          </a:p>
          <a:p>
            <a:pPr indent="457200" fontAlgn="auto">
              <a:lnSpc>
                <a:spcPct val="150000"/>
              </a:lnSpc>
            </a:pPr>
            <a:r>
              <a:rPr lang="en-US" altLang="zh-CN">
                <a:latin typeface="+mn-ea"/>
                <a:cs typeface="+mn-ea"/>
                <a:sym typeface="+mn-ea"/>
              </a:rPr>
              <a:t>“</a:t>
            </a:r>
            <a:r>
              <a:rPr lang="zh-CN" altLang="en-US">
                <a:latin typeface="+mn-ea"/>
                <a:cs typeface="+mn-ea"/>
                <a:sym typeface="+mn-ea"/>
              </a:rPr>
              <a:t>这一直是我心头的一块石头。之所以</a:t>
            </a:r>
            <a:r>
              <a:rPr lang="en-US" altLang="zh-CN">
                <a:latin typeface="+mn-ea"/>
                <a:cs typeface="+mn-ea"/>
                <a:sym typeface="+mn-ea"/>
              </a:rPr>
              <a:t>，</a:t>
            </a:r>
            <a:r>
              <a:rPr lang="zh-CN" altLang="en-US">
                <a:latin typeface="+mn-ea"/>
                <a:cs typeface="+mn-ea"/>
                <a:sym typeface="+mn-ea"/>
              </a:rPr>
              <a:t>这么多年我的努力</a:t>
            </a:r>
            <a:r>
              <a:rPr lang="en-US" altLang="zh-CN">
                <a:latin typeface="+mn-ea"/>
                <a:cs typeface="+mn-ea"/>
                <a:sym typeface="+mn-ea"/>
              </a:rPr>
              <a:t>，</a:t>
            </a:r>
            <a:r>
              <a:rPr lang="zh-CN" altLang="en-US">
                <a:latin typeface="+mn-ea"/>
                <a:cs typeface="+mn-ea"/>
                <a:sym typeface="+mn-ea"/>
              </a:rPr>
              <a:t>就是要用自己的笔让</a:t>
            </a:r>
            <a:r>
              <a:rPr lang="en-US" altLang="zh-CN">
                <a:latin typeface="+mn-ea"/>
                <a:cs typeface="+mn-ea"/>
                <a:sym typeface="+mn-ea"/>
              </a:rPr>
              <a:t>‘</a:t>
            </a:r>
            <a:r>
              <a:rPr lang="zh-CN" altLang="en-US">
                <a:latin typeface="+mn-ea"/>
                <a:cs typeface="+mn-ea"/>
                <a:sym typeface="+mn-ea"/>
              </a:rPr>
              <a:t>诗书传家远</a:t>
            </a:r>
            <a:r>
              <a:rPr lang="en-US" altLang="zh-CN">
                <a:latin typeface="+mn-ea"/>
                <a:cs typeface="+mn-ea"/>
                <a:sym typeface="+mn-ea"/>
              </a:rPr>
              <a:t>，</a:t>
            </a:r>
            <a:r>
              <a:rPr lang="zh-CN" altLang="en-US">
                <a:latin typeface="+mn-ea"/>
                <a:cs typeface="+mn-ea"/>
                <a:sym typeface="+mn-ea"/>
              </a:rPr>
              <a:t>忠孝继世长</a:t>
            </a:r>
            <a:r>
              <a:rPr lang="en-US" altLang="zh-CN">
                <a:latin typeface="+mn-ea"/>
                <a:cs typeface="+mn-ea"/>
                <a:sym typeface="+mn-ea"/>
              </a:rPr>
              <a:t>’</a:t>
            </a:r>
            <a:r>
              <a:rPr lang="zh-CN" altLang="en-US">
                <a:latin typeface="+mn-ea"/>
                <a:cs typeface="+mn-ea"/>
                <a:sym typeface="+mn-ea"/>
              </a:rPr>
              <a:t>的传统延续下去。</a:t>
            </a:r>
            <a:r>
              <a:rPr lang="en-US" altLang="zh-CN">
                <a:latin typeface="+mn-ea"/>
                <a:cs typeface="+mn-ea"/>
                <a:sym typeface="+mn-ea"/>
              </a:rPr>
              <a:t>”</a:t>
            </a:r>
            <a:r>
              <a:rPr lang="zh-CN" altLang="en-US">
                <a:latin typeface="+mn-ea"/>
                <a:cs typeface="+mn-ea"/>
                <a:sym typeface="+mn-ea"/>
              </a:rPr>
              <a:t>张富奎感慨地说。</a:t>
            </a:r>
            <a:endParaRPr lang="zh-CN" altLang="en-US">
              <a:latin typeface="+mn-ea"/>
              <a:cs typeface="+mn-ea"/>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TABLE_ENDDRAG_ORIGIN_RECT" val="845*131"/>
  <p:tag name="TABLE_ENDDRAG_RECT" val="74*339*845*13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TABLE_ENDDRAG_ORIGIN_RECT" val="802*333"/>
  <p:tag name="TABLE_ENDDRAG_RECT" val="85*139*802*333"/>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TABLE_ENDDRAG_ORIGIN_RECT" val="772*305"/>
  <p:tag name="TABLE_ENDDRAG_RECT" val="94*121*773*305"/>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TABLE_ENDDRAG_ORIGIN_RECT" val="843*435"/>
  <p:tag name="TABLE_ENDDRAG_RECT" val="60*127*843*436"/>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commondata" val="eyJoZGlkIjoiMDkxZjZiMGUxZjVhNWRlODlmODBiNjlkN2UzMjcxZDEifQ=="/>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8362</Words>
  <Application>WPS 演示</Application>
  <PresentationFormat>宽屏</PresentationFormat>
  <Paragraphs>312</Paragraphs>
  <Slides>32</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Arial</vt:lpstr>
      <vt:lpstr>宋体</vt:lpstr>
      <vt:lpstr>Wingdings</vt:lpstr>
      <vt:lpstr>Wingdings</vt:lpstr>
      <vt:lpstr>黑体</vt:lpstr>
      <vt:lpstr>隶书</vt:lpstr>
      <vt:lpstr>楷体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zw</cp:lastModifiedBy>
  <cp:revision>171</cp:revision>
  <dcterms:created xsi:type="dcterms:W3CDTF">2019-06-19T02:08:00Z</dcterms:created>
  <dcterms:modified xsi:type="dcterms:W3CDTF">2025-05-27T00:52:24Z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5F215AC68B06482E8FFA7222B4AFBD64_13</vt:lpwstr>
  </property>
</Properties>
</file>