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66" r:id="rId4"/>
    <p:sldId id="267" r:id="rId5"/>
    <p:sldId id="268" r:id="rId6"/>
    <p:sldId id="287" r:id="rId7"/>
    <p:sldId id="291" r:id="rId8"/>
    <p:sldId id="274" r:id="rId9"/>
    <p:sldId id="275" r:id="rId10"/>
    <p:sldId id="290" r:id="rId11"/>
    <p:sldId id="278" r:id="rId12"/>
    <p:sldId id="292" r:id="rId13"/>
    <p:sldId id="293" r:id="rId14"/>
    <p:sldId id="285" r:id="rId15"/>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78.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4.tiff"/><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文学研究有两条腿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一条是文学史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一条是文学批评。在一条腿向前迈的时候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另一条腿就要先停一停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踏在地上；</a:t>
            </a:r>
            <a:r>
              <a:rPr lang="zh-CN" altLang="en-US">
                <a:latin typeface="楷体" panose="02010609060101010101" charset="-122"/>
                <a:ea typeface="楷体" panose="02010609060101010101" charset="-122"/>
                <a:cs typeface="楷体" panose="02010609060101010101" charset="-122"/>
              </a:rPr>
              <a:t>否则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我们的身体就不容易保持平衡了。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文学史框架建立在相对确定的价值体系之上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要据这个价值体系分出优劣、高下、主次乃至正反两个方面。在一定时期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首先确定的是文学批评的共同标准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这就是那时所建立的文学史框架的要求。文学史框架要有统一性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不能婆说婆有理、公说公有理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各行其是。一旦有了相对固定的文学史框架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文学史就不要一天一改。</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有了相对固定的文学史框架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说明研究者已经对其中一系列主要问题有了相对集中的认识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至少那些文学史的编写者承认这个框架是合理的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是有他们自己的文学感受和理解做根据的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不是人云亦云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不是别人一有异议就要改弦易辙的。文学史有自己的力量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尤其是文学史教材。文学史教</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材因其编写者大多是学科里有权威性的专家和学者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而有着更广泛的可信度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能够让更广大的文学史阅读者或教材使用者放心接受。人们首先通过文学史建立起对这个学科范围内的作家与作品的基本观点和基本印象。一旦有了相对固定的文学史框架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就不必担心不同人有不同的观点。因为这些与文学史框架的要求不同的观点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充其量只是将自己的不同意见充分表达出来罢了。它们对文学史框架的影响只是局部的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对现行文学史有局部的充实和微调的作用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在一般情况下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不可能从根本上改变人们对那些在文学史上已经得到充分论述的作家和作品的认识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人们不会从认识到杜甫诗的文学价值而至于认识不到杜甫诗的文学价值。与此同时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文学批评是个人化、多样化的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自然有不同意见的发生。现行文学史的编写者和同意现行文学史观点的研究者同样会以个人身份参加到文学研究的行列之中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以平等的姿态与持有不同意见的批评者进行讨论。总之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文学史的力量是强大的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它像一道堤坝一样阻挡着文学批评的潮水一次又一次的冲击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并在这种冲击中发生着渐进性的变化。</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但文学史永远只是一个粗略的框架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不可能穷尽对所有作家和所有文学作品的认识；</a:t>
            </a:r>
            <a:r>
              <a:rPr lang="zh-CN" altLang="en-US">
                <a:latin typeface="楷体" panose="02010609060101010101" charset="-122"/>
                <a:ea typeface="楷体" panose="02010609060101010101" charset="-122"/>
                <a:cs typeface="楷体" panose="02010609060101010101" charset="-122"/>
              </a:rPr>
              <a:t>它是被文学史家精心挑选和组织起来的文学知识和思想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而不是这个学科的文学知识和思想的全部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更不是这个学科研究活动的终极形式。以文学史框架为参考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展开更广泛细致的阐释、分析、讨论和研究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就成了这个学科研究的主体内容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而这些都是在文学批评的范围内进行的。文学史就建立在此前文学批评活动的基础之上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没有文学批评的繁荣发展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任何一部文学史都无法独立地支撑起自己。文学批评不能以文学史框架的要求为当然标准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而要以批评者自己的真实感受和理解为基础。只有这样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才能实际地、深入地进入到文学世界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将其中更丰富、更具体、更隐蔽的价值和意义充分发掘出来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争取别人的理解和同情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从而给文学史的写作不断注入新血液。</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摘编自王富仁《文学史与文学批评》</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下列对原文论证的相关分析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不正确的一项是</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a:t>
            </a:r>
            <a:r>
              <a:rPr lang="zh-CN" altLang="en-US">
                <a:latin typeface="微软雅黑" panose="020B0503020204020204" charset="-122"/>
                <a:ea typeface="微软雅黑" panose="020B0503020204020204" charset="-122"/>
                <a:cs typeface="微软雅黑" panose="020B0503020204020204" charset="-122"/>
              </a:rPr>
              <a:t>文章采用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两条腿</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走路的比喻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形象地论证了文学史和文学批评的相互关系。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B.</a:t>
            </a:r>
            <a:r>
              <a:rPr lang="zh-CN" altLang="en-US">
                <a:latin typeface="微软雅黑" panose="020B0503020204020204" charset="-122"/>
                <a:ea typeface="微软雅黑" panose="020B0503020204020204" charset="-122"/>
                <a:cs typeface="微软雅黑" panose="020B0503020204020204" charset="-122"/>
              </a:rPr>
              <a:t>文章提及杜甫诗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说明对文学史上得到充分论述的作品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人们的认识有稳定性。</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C.</a:t>
            </a:r>
            <a:r>
              <a:rPr lang="zh-CN" altLang="en-US">
                <a:latin typeface="微软雅黑" panose="020B0503020204020204" charset="-122"/>
                <a:ea typeface="微软雅黑" panose="020B0503020204020204" charset="-122"/>
                <a:cs typeface="微软雅黑" panose="020B0503020204020204" charset="-122"/>
              </a:rPr>
              <a:t>文章在分析了文学批评的性质之后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又进一步指出了文学批评者应具有的态度。</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D.</a:t>
            </a:r>
            <a:r>
              <a:rPr lang="zh-CN" altLang="en-US">
                <a:latin typeface="微软雅黑" panose="020B0503020204020204" charset="-122"/>
                <a:ea typeface="微软雅黑" panose="020B0503020204020204" charset="-122"/>
                <a:cs typeface="微软雅黑" panose="020B0503020204020204" charset="-122"/>
              </a:rPr>
              <a:t>文章在情感态度上表现出倾向性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在文学史与文学批评二者之间更青睐文学史。</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564245" y="1313815"/>
            <a:ext cx="893445" cy="59880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FF0000"/>
                </a:solidFill>
                <a:latin typeface="黑体" panose="02010609060101010101" charset="-122"/>
                <a:ea typeface="黑体" panose="02010609060101010101" charset="-122"/>
                <a:cs typeface="黑体" panose="02010609060101010101" charset="-122"/>
              </a:rPr>
              <a:t>D</a:t>
            </a:r>
            <a:endParaRPr lang="en-US" altLang="zh-CN">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781175" y="3044825"/>
            <a:ext cx="8630285" cy="1445260"/>
          </a:xfrm>
          <a:prstGeom prst="rect">
            <a:avLst/>
          </a:prstGeom>
          <a:noFill/>
        </p:spPr>
        <p:txBody>
          <a:bodyPr wrap="square" rtlCol="0">
            <a:spAutoFit/>
          </a:bodyPr>
          <a:p>
            <a:pPr algn="ctr"/>
            <a:r>
              <a:rPr lang="en-US" altLang="zh-CN" sz="4400" b="1">
                <a:solidFill>
                  <a:schemeClr val="bg1"/>
                </a:solidFill>
                <a:effectLst/>
              </a:rPr>
              <a:t>“</a:t>
            </a:r>
            <a:r>
              <a:rPr lang="zh-CN" altLang="en-US" sz="4400" b="1">
                <a:solidFill>
                  <a:schemeClr val="bg1"/>
                </a:solidFill>
                <a:effectLst/>
              </a:rPr>
              <a:t>主客观题均有秘诀</a:t>
            </a:r>
            <a:r>
              <a:rPr lang="en-US" altLang="zh-CN" sz="4400" b="1">
                <a:solidFill>
                  <a:schemeClr val="bg1"/>
                </a:solidFill>
                <a:effectLst/>
              </a:rPr>
              <a:t>”</a:t>
            </a:r>
            <a:endParaRPr lang="en-US" altLang="zh-CN" sz="4400" b="1">
              <a:solidFill>
                <a:schemeClr val="bg1"/>
              </a:solidFill>
              <a:effectLst/>
            </a:endParaRPr>
          </a:p>
          <a:p>
            <a:pPr algn="ctr"/>
            <a:r>
              <a:rPr lang="zh-CN" altLang="en-US" sz="4400" b="1">
                <a:solidFill>
                  <a:schemeClr val="bg1"/>
                </a:solidFill>
                <a:effectLst/>
              </a:rPr>
              <a:t>之分析信息类文本中常见论证方法</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《拿来主义》是一篇引人深思的议论文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条理清楚</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逻辑严密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深入浅出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且论证既生动又有力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贴近实际生活。这篇文章为什么会呈现出如此精彩的论证呢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这就要归功于文章中论证方法的巧妙应用了。常见论证方法有举例论证、道理论证等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分析信息类文本中的论证方法能帮助考生更好地理清文章的论述思路、剖析论证逻辑以及体会论证语言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有助于考生答题时更加得心应手。</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1.</a:t>
            </a:r>
            <a:r>
              <a:rPr lang="zh-CN" altLang="en-US" sz="2000">
                <a:latin typeface="微软雅黑" panose="020B0503020204020204" charset="-122"/>
                <a:ea typeface="微软雅黑" panose="020B0503020204020204" charset="-122"/>
                <a:cs typeface="微软雅黑" panose="020B0503020204020204" charset="-122"/>
              </a:rPr>
              <a:t>下列对材料论证的相关分析</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不正确的一项是</a:t>
            </a:r>
            <a:endParaRPr lang="zh-CN" altLang="en-US"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rPr>
              <a:t>文章是怎样论证观点的</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文章的中心论点是怎样提出的</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文章运用了哪些论证方法</a:t>
            </a:r>
            <a:r>
              <a:rPr lang="en-US" altLang="zh-CN"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全国乙卷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下列对原文论证的相关分析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不正确的一项是</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2" name="表格 1"/>
          <p:cNvGraphicFramePr/>
          <p:nvPr>
            <p:custDataLst>
              <p:tags r:id="rId2"/>
            </p:custDataLst>
          </p:nvPr>
        </p:nvGraphicFramePr>
        <p:xfrm>
          <a:off x="858520" y="1639570"/>
          <a:ext cx="10737215" cy="4350385"/>
        </p:xfrm>
        <a:graphic>
          <a:graphicData uri="http://schemas.openxmlformats.org/drawingml/2006/table">
            <a:tbl>
              <a:tblPr/>
              <a:tblGrid>
                <a:gridCol w="1316355"/>
                <a:gridCol w="4785995"/>
                <a:gridCol w="4634865"/>
              </a:tblGrid>
              <a:tr h="444500">
                <a:tc>
                  <a:txBody>
                    <a:bodyPr/>
                    <a:p>
                      <a:pPr indent="0" algn="ctr" fontAlgn="auto">
                        <a:lnSpc>
                          <a:spcPct val="150000"/>
                        </a:lnSpc>
                        <a:spcBef>
                          <a:spcPct val="0"/>
                        </a:spcBef>
                        <a:spcAft>
                          <a:spcPct val="0"/>
                        </a:spcAft>
                      </a:pPr>
                      <a:r>
                        <a:rPr lang="zh-CN" sz="1400">
                          <a:solidFill>
                            <a:srgbClr val="000000"/>
                          </a:solidFill>
                          <a:latin typeface="+mn-ea"/>
                        </a:rPr>
                        <a:t>名</a:t>
                      </a:r>
                      <a:r>
                        <a:rPr lang="zh-CN" sz="1400">
                          <a:solidFill>
                            <a:srgbClr val="000000"/>
                          </a:solidFill>
                          <a:latin typeface="+mn-ea"/>
                        </a:rPr>
                        <a:t>　称</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作</a:t>
                      </a:r>
                      <a:r>
                        <a:rPr lang="zh-CN" sz="1400">
                          <a:solidFill>
                            <a:srgbClr val="000000"/>
                          </a:solidFill>
                          <a:latin typeface="+mn-ea"/>
                        </a:rPr>
                        <a:t>　用</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答题格式</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766445">
                <a:tc>
                  <a:txBody>
                    <a:bodyPr/>
                    <a:p>
                      <a:pPr indent="0" algn="ctr" fontAlgn="auto">
                        <a:lnSpc>
                          <a:spcPct val="150000"/>
                        </a:lnSpc>
                        <a:spcBef>
                          <a:spcPct val="0"/>
                        </a:spcBef>
                        <a:spcAft>
                          <a:spcPct val="0"/>
                        </a:spcAft>
                      </a:pPr>
                      <a:r>
                        <a:rPr lang="zh-CN" sz="1400">
                          <a:solidFill>
                            <a:srgbClr val="000000"/>
                          </a:solidFill>
                          <a:latin typeface="+mn-ea"/>
                        </a:rPr>
                        <a:t>举例论证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通过举出具体的事例加以论证</a:t>
                      </a:r>
                      <a:r>
                        <a:rPr lang="en-US" altLang="zh-CN" sz="1400">
                          <a:solidFill>
                            <a:srgbClr val="000000"/>
                          </a:solidFill>
                          <a:latin typeface="+mn-ea"/>
                          <a:cs typeface="+mn-ea"/>
                        </a:rPr>
                        <a:t>，</a:t>
                      </a:r>
                      <a:r>
                        <a:rPr lang="zh-CN" sz="1400">
                          <a:solidFill>
                            <a:srgbClr val="000000"/>
                          </a:solidFill>
                          <a:latin typeface="+mn-ea"/>
                          <a:cs typeface="+mn-ea"/>
                        </a:rPr>
                        <a:t>从而使论证更具体</a:t>
                      </a:r>
                      <a:r>
                        <a:rPr lang="en-US" altLang="zh-CN" sz="1400">
                          <a:solidFill>
                            <a:srgbClr val="000000"/>
                          </a:solidFill>
                          <a:latin typeface="+mn-ea"/>
                          <a:cs typeface="+mn-ea"/>
                        </a:rPr>
                        <a:t>，</a:t>
                      </a:r>
                      <a:r>
                        <a:rPr lang="zh-CN" sz="1400">
                          <a:solidFill>
                            <a:srgbClr val="000000"/>
                          </a:solidFill>
                          <a:latin typeface="+mn-ea"/>
                          <a:cs typeface="+mn-ea"/>
                        </a:rPr>
                        <a:t>更有说服力</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运用了举例论证的论证方法</a:t>
                      </a:r>
                      <a:r>
                        <a:rPr lang="en-US" altLang="zh-CN" sz="1400">
                          <a:solidFill>
                            <a:srgbClr val="000000"/>
                          </a:solidFill>
                          <a:latin typeface="+mn-ea"/>
                          <a:cs typeface="+mn-ea"/>
                        </a:rPr>
                        <a:t>，</a:t>
                      </a:r>
                      <a:r>
                        <a:rPr lang="zh-CN" sz="1400">
                          <a:solidFill>
                            <a:srgbClr val="000000"/>
                          </a:solidFill>
                          <a:latin typeface="+mn-ea"/>
                          <a:cs typeface="+mn-ea"/>
                        </a:rPr>
                        <a:t>举了</a:t>
                      </a:r>
                      <a:r>
                        <a:rPr lang="en-US" altLang="zh-CN" sz="1400">
                          <a:solidFill>
                            <a:srgbClr val="000000"/>
                          </a:solidFill>
                          <a:latin typeface="+mn-ea"/>
                          <a:cs typeface="+mn-ea"/>
                        </a:rPr>
                        <a:t>……</a:t>
                      </a:r>
                      <a:r>
                        <a:rPr lang="zh-CN" sz="1400">
                          <a:solidFill>
                            <a:srgbClr val="000000"/>
                          </a:solidFill>
                          <a:latin typeface="+mn-ea"/>
                          <a:cs typeface="+mn-ea"/>
                        </a:rPr>
                        <a:t>的事例</a:t>
                      </a:r>
                      <a:r>
                        <a:rPr lang="en-US" altLang="zh-CN" sz="1400">
                          <a:solidFill>
                            <a:srgbClr val="000000"/>
                          </a:solidFill>
                          <a:latin typeface="+mn-ea"/>
                          <a:cs typeface="+mn-ea"/>
                        </a:rPr>
                        <a:t>，</a:t>
                      </a:r>
                      <a:r>
                        <a:rPr lang="zh-CN" sz="1400">
                          <a:solidFill>
                            <a:srgbClr val="000000"/>
                          </a:solidFill>
                          <a:latin typeface="+mn-ea"/>
                          <a:cs typeface="+mn-ea"/>
                        </a:rPr>
                        <a:t>具体地论证了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499235">
                <a:tc>
                  <a:txBody>
                    <a:bodyPr/>
                    <a:p>
                      <a:pPr indent="0" algn="ctr" fontAlgn="auto">
                        <a:lnSpc>
                          <a:spcPct val="150000"/>
                        </a:lnSpc>
                        <a:spcBef>
                          <a:spcPct val="0"/>
                        </a:spcBef>
                        <a:spcAft>
                          <a:spcPct val="0"/>
                        </a:spcAft>
                      </a:pPr>
                      <a:r>
                        <a:rPr lang="zh-CN" sz="1400">
                          <a:solidFill>
                            <a:srgbClr val="000000"/>
                          </a:solidFill>
                          <a:latin typeface="+mn-ea"/>
                          <a:cs typeface="+mn-ea"/>
                        </a:rPr>
                        <a:t>道理论证</a:t>
                      </a:r>
                      <a:endParaRPr lang="zh-CN" sz="1400">
                        <a:solidFill>
                          <a:srgbClr val="000000"/>
                        </a:solidFill>
                        <a:latin typeface="+mn-ea"/>
                        <a:cs typeface="+mn-ea"/>
                      </a:endParaRPr>
                    </a:p>
                    <a:p>
                      <a:pPr indent="0" algn="ctr" fontAlgn="auto">
                        <a:lnSpc>
                          <a:spcPct val="150000"/>
                        </a:lnSpc>
                        <a:spcBef>
                          <a:spcPct val="0"/>
                        </a:spcBef>
                        <a:spcAft>
                          <a:spcPct val="0"/>
                        </a:spcAft>
                      </a:pPr>
                      <a:r>
                        <a:rPr lang="en-US" altLang="zh-CN" sz="1400">
                          <a:solidFill>
                            <a:srgbClr val="000000"/>
                          </a:solidFill>
                          <a:latin typeface="+mn-ea"/>
                          <a:cs typeface="+mn-ea"/>
                        </a:rPr>
                        <a:t>(</a:t>
                      </a:r>
                      <a:r>
                        <a:rPr lang="zh-CN" sz="1400">
                          <a:solidFill>
                            <a:srgbClr val="000000"/>
                          </a:solidFill>
                          <a:latin typeface="+mn-ea"/>
                          <a:cs typeface="+mn-ea"/>
                        </a:rPr>
                        <a:t>引用论证</a:t>
                      </a:r>
                      <a:r>
                        <a:rPr lang="en-US" altLang="zh-CN" sz="1400">
                          <a:solidFill>
                            <a:srgbClr val="000000"/>
                          </a:solidFill>
                          <a:latin typeface="+mn-ea"/>
                          <a:cs typeface="+mn-ea"/>
                        </a:rPr>
                        <a:t>)</a:t>
                      </a:r>
                      <a:endParaRPr lang="zh-CN" sz="1400">
                        <a:solidFill>
                          <a:srgbClr val="000000"/>
                        </a:solidFill>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通过讲道理的方式证明论点</a:t>
                      </a:r>
                      <a:r>
                        <a:rPr lang="en-US" altLang="zh-CN" sz="1400">
                          <a:solidFill>
                            <a:srgbClr val="000000"/>
                          </a:solidFill>
                          <a:latin typeface="+mn-ea"/>
                          <a:cs typeface="+mn-ea"/>
                        </a:rPr>
                        <a:t>，</a:t>
                      </a:r>
                      <a:r>
                        <a:rPr lang="zh-CN" sz="1400">
                          <a:solidFill>
                            <a:srgbClr val="000000"/>
                          </a:solidFill>
                          <a:latin typeface="+mn-ea"/>
                          <a:cs typeface="+mn-ea"/>
                        </a:rPr>
                        <a:t>使论证更概括更深入。如引用的是名人名言、格言警句、权威数据</a:t>
                      </a:r>
                      <a:r>
                        <a:rPr lang="en-US" altLang="zh-CN" sz="1400">
                          <a:solidFill>
                            <a:srgbClr val="000000"/>
                          </a:solidFill>
                          <a:latin typeface="+mn-ea"/>
                          <a:cs typeface="+mn-ea"/>
                        </a:rPr>
                        <a:t>，</a:t>
                      </a:r>
                      <a:r>
                        <a:rPr lang="zh-CN" sz="1400">
                          <a:solidFill>
                            <a:srgbClr val="000000"/>
                          </a:solidFill>
                          <a:latin typeface="+mn-ea"/>
                          <a:cs typeface="+mn-ea"/>
                        </a:rPr>
                        <a:t>可以增强论证的说服力和权威性</a:t>
                      </a:r>
                      <a:r>
                        <a:rPr lang="en-US" altLang="zh-CN" sz="1400">
                          <a:solidFill>
                            <a:srgbClr val="000000"/>
                          </a:solidFill>
                          <a:latin typeface="+mn-ea"/>
                          <a:cs typeface="+mn-ea"/>
                        </a:rPr>
                        <a:t>;</a:t>
                      </a:r>
                      <a:r>
                        <a:rPr lang="zh-CN" sz="1400">
                          <a:solidFill>
                            <a:srgbClr val="000000"/>
                          </a:solidFill>
                          <a:latin typeface="+mn-ea"/>
                          <a:cs typeface="+mn-ea"/>
                        </a:rPr>
                        <a:t>如引用的是名人逸事、奇闻趣事</a:t>
                      </a:r>
                      <a:r>
                        <a:rPr lang="en-US" altLang="zh-CN" sz="1400">
                          <a:solidFill>
                            <a:srgbClr val="000000"/>
                          </a:solidFill>
                          <a:latin typeface="+mn-ea"/>
                          <a:cs typeface="+mn-ea"/>
                        </a:rPr>
                        <a:t>，</a:t>
                      </a:r>
                      <a:r>
                        <a:rPr lang="zh-CN" sz="1400">
                          <a:solidFill>
                            <a:srgbClr val="000000"/>
                          </a:solidFill>
                          <a:latin typeface="+mn-ea"/>
                          <a:cs typeface="+mn-ea"/>
                        </a:rPr>
                        <a:t>则可以增强论证的趣味性</a:t>
                      </a:r>
                      <a:r>
                        <a:rPr lang="en-US" altLang="zh-CN" sz="1400">
                          <a:solidFill>
                            <a:srgbClr val="000000"/>
                          </a:solidFill>
                          <a:latin typeface="+mn-ea"/>
                          <a:cs typeface="+mn-ea"/>
                        </a:rPr>
                        <a:t>，</a:t>
                      </a:r>
                      <a:r>
                        <a:rPr lang="zh-CN" sz="1400">
                          <a:solidFill>
                            <a:srgbClr val="000000"/>
                          </a:solidFill>
                          <a:latin typeface="+mn-ea"/>
                          <a:cs typeface="+mn-ea"/>
                        </a:rPr>
                        <a:t>激发读者的阅读兴趣</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运用了道理论证的论证方法</a:t>
                      </a:r>
                      <a:r>
                        <a:rPr lang="en-US" altLang="zh-CN" sz="1400">
                          <a:solidFill>
                            <a:srgbClr val="000000"/>
                          </a:solidFill>
                          <a:latin typeface="+mn-ea"/>
                          <a:cs typeface="+mn-ea"/>
                        </a:rPr>
                        <a:t>，</a:t>
                      </a:r>
                      <a:r>
                        <a:rPr lang="zh-CN" sz="1400">
                          <a:solidFill>
                            <a:srgbClr val="000000"/>
                          </a:solidFill>
                          <a:latin typeface="+mn-ea"/>
                          <a:cs typeface="+mn-ea"/>
                        </a:rPr>
                        <a:t>论证了</a:t>
                      </a:r>
                      <a:r>
                        <a:rPr lang="en-US" altLang="zh-CN" sz="1400">
                          <a:solidFill>
                            <a:srgbClr val="000000"/>
                          </a:solidFill>
                          <a:latin typeface="+mn-ea"/>
                          <a:cs typeface="+mn-ea"/>
                        </a:rPr>
                        <a:t>……</a:t>
                      </a:r>
                      <a:r>
                        <a:rPr lang="zh-CN" sz="1400">
                          <a:solidFill>
                            <a:srgbClr val="000000"/>
                          </a:solidFill>
                          <a:latin typeface="+mn-ea"/>
                          <a:cs typeface="+mn-ea"/>
                        </a:rPr>
                        <a:t>的观点</a:t>
                      </a:r>
                      <a:r>
                        <a:rPr lang="en-US" altLang="zh-CN" sz="1400">
                          <a:solidFill>
                            <a:srgbClr val="000000"/>
                          </a:solidFill>
                          <a:latin typeface="+mn-ea"/>
                          <a:cs typeface="+mn-ea"/>
                        </a:rPr>
                        <a:t>，</a:t>
                      </a:r>
                      <a:r>
                        <a:rPr lang="zh-CN" sz="1400">
                          <a:solidFill>
                            <a:srgbClr val="000000"/>
                          </a:solidFill>
                          <a:latin typeface="+mn-ea"/>
                          <a:cs typeface="+mn-ea"/>
                        </a:rPr>
                        <a:t>使论证更概括更深入</a:t>
                      </a:r>
                      <a:r>
                        <a:rPr lang="en-US" altLang="zh-CN" sz="1400">
                          <a:solidFill>
                            <a:srgbClr val="000000"/>
                          </a:solidFill>
                          <a:latin typeface="+mn-ea"/>
                          <a:cs typeface="+mn-ea"/>
                        </a:rPr>
                        <a:t>/</a:t>
                      </a:r>
                      <a:r>
                        <a:rPr lang="zh-CN" sz="1400">
                          <a:solidFill>
                            <a:srgbClr val="000000"/>
                          </a:solidFill>
                          <a:latin typeface="+mn-ea"/>
                          <a:cs typeface="+mn-ea"/>
                        </a:rPr>
                        <a:t>运用了引用论证的论证方法</a:t>
                      </a:r>
                      <a:r>
                        <a:rPr lang="en-US" altLang="zh-CN" sz="1400">
                          <a:solidFill>
                            <a:srgbClr val="000000"/>
                          </a:solidFill>
                          <a:latin typeface="+mn-ea"/>
                          <a:cs typeface="+mn-ea"/>
                        </a:rPr>
                        <a:t>，</a:t>
                      </a:r>
                      <a:r>
                        <a:rPr lang="zh-CN" sz="1400">
                          <a:solidFill>
                            <a:srgbClr val="000000"/>
                          </a:solidFill>
                          <a:latin typeface="+mn-ea"/>
                          <a:cs typeface="+mn-ea"/>
                        </a:rPr>
                        <a:t>引用</a:t>
                      </a:r>
                      <a:r>
                        <a:rPr lang="en-US" altLang="zh-CN" sz="1400">
                          <a:solidFill>
                            <a:srgbClr val="000000"/>
                          </a:solidFill>
                          <a:latin typeface="+mn-ea"/>
                          <a:cs typeface="+mn-ea"/>
                        </a:rPr>
                        <a:t>……</a:t>
                      </a:r>
                      <a:r>
                        <a:rPr lang="zh-CN" sz="1400">
                          <a:solidFill>
                            <a:srgbClr val="000000"/>
                          </a:solidFill>
                          <a:latin typeface="+mn-ea"/>
                          <a:cs typeface="+mn-ea"/>
                        </a:rPr>
                        <a:t>的观点</a:t>
                      </a:r>
                      <a:r>
                        <a:rPr lang="en-US" altLang="zh-CN" sz="1400">
                          <a:solidFill>
                            <a:srgbClr val="000000"/>
                          </a:solidFill>
                          <a:latin typeface="+mn-ea"/>
                          <a:cs typeface="+mn-ea"/>
                        </a:rPr>
                        <a:t>，</a:t>
                      </a:r>
                      <a:r>
                        <a:rPr lang="zh-CN" sz="1400">
                          <a:solidFill>
                            <a:srgbClr val="000000"/>
                          </a:solidFill>
                          <a:latin typeface="+mn-ea"/>
                          <a:cs typeface="+mn-ea"/>
                        </a:rPr>
                        <a:t>有力地论证了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873760">
                <a:tc>
                  <a:txBody>
                    <a:bodyPr/>
                    <a:p>
                      <a:pPr indent="0" algn="ctr" fontAlgn="auto">
                        <a:lnSpc>
                          <a:spcPct val="150000"/>
                        </a:lnSpc>
                        <a:spcBef>
                          <a:spcPct val="0"/>
                        </a:spcBef>
                        <a:spcAft>
                          <a:spcPct val="0"/>
                        </a:spcAft>
                      </a:pPr>
                      <a:r>
                        <a:rPr lang="zh-CN" sz="1400">
                          <a:solidFill>
                            <a:srgbClr val="000000"/>
                          </a:solidFill>
                          <a:latin typeface="+mn-ea"/>
                        </a:rPr>
                        <a:t>比喻论证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通过用一事物比喻另一事物进行论证</a:t>
                      </a:r>
                      <a:r>
                        <a:rPr lang="en-US" altLang="zh-CN" sz="1400">
                          <a:solidFill>
                            <a:srgbClr val="000000"/>
                          </a:solidFill>
                          <a:latin typeface="+mn-ea"/>
                          <a:cs typeface="+mn-ea"/>
                        </a:rPr>
                        <a:t>，</a:t>
                      </a:r>
                      <a:r>
                        <a:rPr lang="zh-CN" sz="1400">
                          <a:solidFill>
                            <a:srgbClr val="000000"/>
                          </a:solidFill>
                          <a:latin typeface="+mn-ea"/>
                          <a:cs typeface="+mn-ea"/>
                        </a:rPr>
                        <a:t>使论证生动形象、浅显易懂</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运用了比喻论证的论证方法</a:t>
                      </a:r>
                      <a:r>
                        <a:rPr lang="en-US" altLang="zh-CN" sz="1400">
                          <a:solidFill>
                            <a:srgbClr val="000000"/>
                          </a:solidFill>
                          <a:latin typeface="+mn-ea"/>
                          <a:cs typeface="+mn-ea"/>
                        </a:rPr>
                        <a:t>，</a:t>
                      </a:r>
                      <a:r>
                        <a:rPr lang="zh-CN" sz="1400">
                          <a:solidFill>
                            <a:srgbClr val="000000"/>
                          </a:solidFill>
                          <a:latin typeface="+mn-ea"/>
                          <a:cs typeface="+mn-ea"/>
                        </a:rPr>
                        <a:t>将</a:t>
                      </a:r>
                      <a:r>
                        <a:rPr lang="en-US" altLang="zh-CN" sz="1400">
                          <a:solidFill>
                            <a:srgbClr val="000000"/>
                          </a:solidFill>
                          <a:latin typeface="+mn-ea"/>
                          <a:cs typeface="+mn-ea"/>
                        </a:rPr>
                        <a:t>……</a:t>
                      </a:r>
                      <a:r>
                        <a:rPr lang="zh-CN" sz="1400">
                          <a:solidFill>
                            <a:srgbClr val="000000"/>
                          </a:solidFill>
                          <a:latin typeface="+mn-ea"/>
                          <a:cs typeface="+mn-ea"/>
                        </a:rPr>
                        <a:t>比作</a:t>
                      </a:r>
                      <a:r>
                        <a:rPr lang="en-US" altLang="zh-CN" sz="1400">
                          <a:solidFill>
                            <a:srgbClr val="000000"/>
                          </a:solidFill>
                          <a:latin typeface="+mn-ea"/>
                          <a:cs typeface="+mn-ea"/>
                        </a:rPr>
                        <a:t>……，</a:t>
                      </a:r>
                      <a:r>
                        <a:rPr lang="zh-CN" sz="1400">
                          <a:solidFill>
                            <a:srgbClr val="000000"/>
                          </a:solidFill>
                          <a:latin typeface="+mn-ea"/>
                          <a:cs typeface="+mn-ea"/>
                        </a:rPr>
                        <a:t>生动形象地论证了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66445">
                <a:tc>
                  <a:txBody>
                    <a:bodyPr/>
                    <a:p>
                      <a:pPr indent="0" algn="ctr" fontAlgn="auto">
                        <a:lnSpc>
                          <a:spcPct val="150000"/>
                        </a:lnSpc>
                        <a:spcBef>
                          <a:spcPct val="0"/>
                        </a:spcBef>
                        <a:spcAft>
                          <a:spcPct val="0"/>
                        </a:spcAft>
                      </a:pPr>
                      <a:r>
                        <a:rPr lang="zh-CN" sz="1400">
                          <a:solidFill>
                            <a:srgbClr val="000000"/>
                          </a:solidFill>
                          <a:latin typeface="+mn-ea"/>
                        </a:rPr>
                        <a:t>对比论证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通过将一方与另一方进行比较</a:t>
                      </a:r>
                      <a:r>
                        <a:rPr lang="en-US" altLang="zh-CN" sz="1400">
                          <a:solidFill>
                            <a:srgbClr val="000000"/>
                          </a:solidFill>
                          <a:latin typeface="+mn-ea"/>
                          <a:cs typeface="+mn-ea"/>
                        </a:rPr>
                        <a:t>，</a:t>
                      </a:r>
                      <a:r>
                        <a:rPr lang="zh-CN" sz="1400">
                          <a:solidFill>
                            <a:srgbClr val="000000"/>
                          </a:solidFill>
                          <a:latin typeface="+mn-ea"/>
                          <a:cs typeface="+mn-ea"/>
                        </a:rPr>
                        <a:t>突出强调某一方</a:t>
                      </a:r>
                      <a:r>
                        <a:rPr lang="en-US" altLang="zh-CN" sz="1400">
                          <a:solidFill>
                            <a:srgbClr val="000000"/>
                          </a:solidFill>
                          <a:latin typeface="+mn-ea"/>
                          <a:cs typeface="+mn-ea"/>
                        </a:rPr>
                        <a:t>，</a:t>
                      </a:r>
                      <a:r>
                        <a:rPr lang="zh-CN" sz="1400">
                          <a:solidFill>
                            <a:srgbClr val="000000"/>
                          </a:solidFill>
                          <a:latin typeface="+mn-ea"/>
                          <a:cs typeface="+mn-ea"/>
                        </a:rPr>
                        <a:t>让观点更鲜明</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运用了对比论证的论证方法</a:t>
                      </a:r>
                      <a:r>
                        <a:rPr lang="en-US" altLang="zh-CN" sz="1400">
                          <a:solidFill>
                            <a:srgbClr val="000000"/>
                          </a:solidFill>
                          <a:latin typeface="+mn-ea"/>
                          <a:cs typeface="+mn-ea"/>
                        </a:rPr>
                        <a:t>，</a:t>
                      </a:r>
                      <a:r>
                        <a:rPr lang="zh-CN" sz="1400">
                          <a:solidFill>
                            <a:srgbClr val="000000"/>
                          </a:solidFill>
                          <a:latin typeface="+mn-ea"/>
                          <a:cs typeface="+mn-ea"/>
                        </a:rPr>
                        <a:t>将</a:t>
                      </a:r>
                      <a:r>
                        <a:rPr lang="en-US" altLang="zh-CN" sz="1400">
                          <a:solidFill>
                            <a:srgbClr val="000000"/>
                          </a:solidFill>
                          <a:latin typeface="+mn-ea"/>
                          <a:cs typeface="+mn-ea"/>
                        </a:rPr>
                        <a:t>……</a:t>
                      </a:r>
                      <a:r>
                        <a:rPr lang="zh-CN" sz="1400">
                          <a:solidFill>
                            <a:srgbClr val="000000"/>
                          </a:solidFill>
                          <a:latin typeface="+mn-ea"/>
                          <a:cs typeface="+mn-ea"/>
                        </a:rPr>
                        <a:t>与</a:t>
                      </a:r>
                      <a:r>
                        <a:rPr lang="en-US" altLang="zh-CN" sz="1400">
                          <a:solidFill>
                            <a:srgbClr val="000000"/>
                          </a:solidFill>
                          <a:latin typeface="+mn-ea"/>
                          <a:cs typeface="+mn-ea"/>
                        </a:rPr>
                        <a:t>……</a:t>
                      </a:r>
                      <a:r>
                        <a:rPr lang="zh-CN" sz="1400">
                          <a:solidFill>
                            <a:srgbClr val="000000"/>
                          </a:solidFill>
                          <a:latin typeface="+mn-ea"/>
                          <a:cs typeface="+mn-ea"/>
                        </a:rPr>
                        <a:t>进行比较</a:t>
                      </a:r>
                      <a:r>
                        <a:rPr lang="en-US" altLang="zh-CN" sz="1400">
                          <a:solidFill>
                            <a:srgbClr val="000000"/>
                          </a:solidFill>
                          <a:latin typeface="+mn-ea"/>
                          <a:cs typeface="+mn-ea"/>
                        </a:rPr>
                        <a:t>，</a:t>
                      </a:r>
                      <a:r>
                        <a:rPr lang="zh-CN" sz="1400">
                          <a:solidFill>
                            <a:srgbClr val="000000"/>
                          </a:solidFill>
                          <a:latin typeface="+mn-ea"/>
                          <a:cs typeface="+mn-ea"/>
                        </a:rPr>
                        <a:t>突出强调地论证了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2" name="表格 1"/>
          <p:cNvGraphicFramePr/>
          <p:nvPr>
            <p:custDataLst>
              <p:tags r:id="rId2"/>
            </p:custDataLst>
          </p:nvPr>
        </p:nvGraphicFramePr>
        <p:xfrm>
          <a:off x="946785" y="1815465"/>
          <a:ext cx="10346690" cy="4072890"/>
        </p:xfrm>
        <a:graphic>
          <a:graphicData uri="http://schemas.openxmlformats.org/drawingml/2006/table">
            <a:tbl>
              <a:tblPr/>
              <a:tblGrid>
                <a:gridCol w="1419225"/>
                <a:gridCol w="4460875"/>
                <a:gridCol w="4466590"/>
              </a:tblGrid>
              <a:tr h="554355">
                <a:tc>
                  <a:txBody>
                    <a:bodyPr/>
                    <a:p>
                      <a:pPr indent="0" algn="ctr" fontAlgn="auto">
                        <a:lnSpc>
                          <a:spcPct val="150000"/>
                        </a:lnSpc>
                        <a:spcBef>
                          <a:spcPct val="0"/>
                        </a:spcBef>
                        <a:spcAft>
                          <a:spcPct val="0"/>
                        </a:spcAft>
                      </a:pPr>
                      <a:r>
                        <a:rPr lang="zh-CN" sz="1400">
                          <a:solidFill>
                            <a:srgbClr val="000000"/>
                          </a:solidFill>
                          <a:latin typeface="+mn-ea"/>
                        </a:rPr>
                        <a:t>名</a:t>
                      </a:r>
                      <a:r>
                        <a:rPr lang="zh-CN" sz="1400">
                          <a:solidFill>
                            <a:srgbClr val="000000"/>
                          </a:solidFill>
                          <a:latin typeface="+mn-ea"/>
                        </a:rPr>
                        <a:t>　称</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作</a:t>
                      </a:r>
                      <a:r>
                        <a:rPr lang="zh-CN" sz="1400">
                          <a:solidFill>
                            <a:srgbClr val="000000"/>
                          </a:solidFill>
                          <a:latin typeface="+mn-ea"/>
                        </a:rPr>
                        <a:t>　用</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答题格式</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1184910">
                <a:tc>
                  <a:txBody>
                    <a:bodyPr/>
                    <a:p>
                      <a:pPr indent="0" algn="ctr" fontAlgn="auto">
                        <a:lnSpc>
                          <a:spcPct val="150000"/>
                        </a:lnSpc>
                        <a:spcBef>
                          <a:spcPct val="0"/>
                        </a:spcBef>
                        <a:spcAft>
                          <a:spcPct val="0"/>
                        </a:spcAft>
                      </a:pPr>
                      <a:r>
                        <a:rPr lang="zh-CN" sz="1400">
                          <a:solidFill>
                            <a:srgbClr val="000000"/>
                          </a:solidFill>
                          <a:latin typeface="+mn-ea"/>
                        </a:rPr>
                        <a:t>因果论证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通过分析事物</a:t>
                      </a:r>
                      <a:r>
                        <a:rPr lang="en-US" altLang="zh-CN" sz="1400">
                          <a:solidFill>
                            <a:srgbClr val="000000"/>
                          </a:solidFill>
                          <a:latin typeface="+mn-ea"/>
                          <a:cs typeface="+mn-ea"/>
                        </a:rPr>
                        <a:t>，</a:t>
                      </a:r>
                      <a:r>
                        <a:rPr lang="zh-CN" sz="1400">
                          <a:solidFill>
                            <a:srgbClr val="000000"/>
                          </a:solidFill>
                          <a:latin typeface="+mn-ea"/>
                          <a:cs typeface="+mn-ea"/>
                        </a:rPr>
                        <a:t>揭示此事物与彼事物之间的因果关系来证明论点</a:t>
                      </a:r>
                      <a:r>
                        <a:rPr lang="en-US" altLang="zh-CN" sz="1400">
                          <a:solidFill>
                            <a:srgbClr val="000000"/>
                          </a:solidFill>
                          <a:latin typeface="+mn-ea"/>
                          <a:cs typeface="+mn-ea"/>
                        </a:rPr>
                        <a:t>，</a:t>
                      </a:r>
                      <a:r>
                        <a:rPr lang="zh-CN" sz="1400">
                          <a:solidFill>
                            <a:srgbClr val="000000"/>
                          </a:solidFill>
                          <a:latin typeface="+mn-ea"/>
                          <a:cs typeface="+mn-ea"/>
                        </a:rPr>
                        <a:t>使逻辑缜密</a:t>
                      </a:r>
                      <a:r>
                        <a:rPr lang="en-US" altLang="zh-CN" sz="1400">
                          <a:solidFill>
                            <a:srgbClr val="000000"/>
                          </a:solidFill>
                          <a:latin typeface="+mn-ea"/>
                          <a:cs typeface="+mn-ea"/>
                        </a:rPr>
                        <a:t>，</a:t>
                      </a:r>
                      <a:r>
                        <a:rPr lang="zh-CN" sz="1400">
                          <a:solidFill>
                            <a:srgbClr val="000000"/>
                          </a:solidFill>
                          <a:latin typeface="+mn-ea"/>
                          <a:cs typeface="+mn-ea"/>
                        </a:rPr>
                        <a:t>思辨性强</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运用了因果论证的论证方法</a:t>
                      </a:r>
                      <a:r>
                        <a:rPr lang="en-US" altLang="zh-CN" sz="1400">
                          <a:solidFill>
                            <a:srgbClr val="000000"/>
                          </a:solidFill>
                          <a:latin typeface="+mn-ea"/>
                          <a:cs typeface="+mn-ea"/>
                        </a:rPr>
                        <a:t>，</a:t>
                      </a:r>
                      <a:r>
                        <a:rPr lang="zh-CN" sz="1400">
                          <a:solidFill>
                            <a:srgbClr val="000000"/>
                          </a:solidFill>
                          <a:latin typeface="+mn-ea"/>
                          <a:cs typeface="+mn-ea"/>
                        </a:rPr>
                        <a:t>作者通过阐述</a:t>
                      </a:r>
                      <a:r>
                        <a:rPr lang="en-US" altLang="zh-CN" sz="1400">
                          <a:solidFill>
                            <a:srgbClr val="000000"/>
                          </a:solidFill>
                          <a:latin typeface="+mn-ea"/>
                          <a:cs typeface="+mn-ea"/>
                        </a:rPr>
                        <a:t>……</a:t>
                      </a:r>
                      <a:r>
                        <a:rPr lang="zh-CN" sz="1400">
                          <a:solidFill>
                            <a:srgbClr val="000000"/>
                          </a:solidFill>
                          <a:latin typeface="+mn-ea"/>
                          <a:cs typeface="+mn-ea"/>
                        </a:rPr>
                        <a:t>对</a:t>
                      </a:r>
                      <a:r>
                        <a:rPr lang="en-US" altLang="zh-CN" sz="1400">
                          <a:solidFill>
                            <a:srgbClr val="000000"/>
                          </a:solidFill>
                          <a:latin typeface="+mn-ea"/>
                          <a:cs typeface="+mn-ea"/>
                        </a:rPr>
                        <a:t>……</a:t>
                      </a:r>
                      <a:r>
                        <a:rPr lang="zh-CN" sz="1400">
                          <a:solidFill>
                            <a:srgbClr val="000000"/>
                          </a:solidFill>
                          <a:latin typeface="+mn-ea"/>
                          <a:cs typeface="+mn-ea"/>
                        </a:rPr>
                        <a:t>的影响</a:t>
                      </a:r>
                      <a:r>
                        <a:rPr lang="en-US" altLang="zh-CN" sz="1400">
                          <a:solidFill>
                            <a:srgbClr val="000000"/>
                          </a:solidFill>
                          <a:latin typeface="+mn-ea"/>
                          <a:cs typeface="+mn-ea"/>
                        </a:rPr>
                        <a:t>，</a:t>
                      </a:r>
                      <a:r>
                        <a:rPr lang="zh-CN" sz="1400">
                          <a:solidFill>
                            <a:srgbClr val="000000"/>
                          </a:solidFill>
                          <a:latin typeface="+mn-ea"/>
                          <a:cs typeface="+mn-ea"/>
                        </a:rPr>
                        <a:t>进而说明了这种影响是如何引发</a:t>
                      </a:r>
                      <a:r>
                        <a:rPr lang="en-US" altLang="zh-CN" sz="1400">
                          <a:solidFill>
                            <a:srgbClr val="000000"/>
                          </a:solidFill>
                          <a:latin typeface="+mn-ea"/>
                          <a:cs typeface="+mn-ea"/>
                        </a:rPr>
                        <a:t>……</a:t>
                      </a:r>
                      <a:r>
                        <a:rPr lang="zh-CN" sz="1400">
                          <a:solidFill>
                            <a:srgbClr val="000000"/>
                          </a:solidFill>
                          <a:latin typeface="+mn-ea"/>
                          <a:cs typeface="+mn-ea"/>
                        </a:rPr>
                        <a:t>的</a:t>
                      </a:r>
                      <a:r>
                        <a:rPr lang="en-US" altLang="zh-CN" sz="1400">
                          <a:solidFill>
                            <a:srgbClr val="000000"/>
                          </a:solidFill>
                          <a:latin typeface="+mn-ea"/>
                          <a:cs typeface="+mn-ea"/>
                        </a:rPr>
                        <a:t>，</a:t>
                      </a:r>
                      <a:r>
                        <a:rPr lang="zh-CN" sz="1400">
                          <a:solidFill>
                            <a:srgbClr val="000000"/>
                          </a:solidFill>
                          <a:latin typeface="+mn-ea"/>
                          <a:cs typeface="+mn-ea"/>
                        </a:rPr>
                        <a:t>逻辑清晰地论证了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273175">
                <a:tc>
                  <a:txBody>
                    <a:bodyPr/>
                    <a:p>
                      <a:pPr indent="0" algn="ctr" fontAlgn="auto">
                        <a:lnSpc>
                          <a:spcPct val="150000"/>
                        </a:lnSpc>
                        <a:spcBef>
                          <a:spcPct val="0"/>
                        </a:spcBef>
                        <a:spcAft>
                          <a:spcPct val="0"/>
                        </a:spcAft>
                      </a:pPr>
                      <a:r>
                        <a:rPr lang="zh-CN" sz="1400">
                          <a:solidFill>
                            <a:srgbClr val="000000"/>
                          </a:solidFill>
                          <a:latin typeface="+mn-ea"/>
                        </a:rPr>
                        <a:t>类比论证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通过相似事物之间的比较来说明某些事物的本质特征以及所具有的某些共性的规律和特点</a:t>
                      </a:r>
                      <a:r>
                        <a:rPr lang="en-US" altLang="zh-CN" sz="1400">
                          <a:solidFill>
                            <a:srgbClr val="000000"/>
                          </a:solidFill>
                          <a:latin typeface="+mn-ea"/>
                          <a:cs typeface="+mn-ea"/>
                        </a:rPr>
                        <a:t>，</a:t>
                      </a:r>
                      <a:r>
                        <a:rPr lang="zh-CN" sz="1400">
                          <a:solidFill>
                            <a:srgbClr val="000000"/>
                          </a:solidFill>
                          <a:latin typeface="+mn-ea"/>
                          <a:cs typeface="+mn-ea"/>
                        </a:rPr>
                        <a:t>从而使读者对某个观点或者事实有更深入的理解和认识</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运用了类比论证的论证方法</a:t>
                      </a:r>
                      <a:r>
                        <a:rPr lang="en-US" altLang="zh-CN" sz="1400">
                          <a:solidFill>
                            <a:srgbClr val="000000"/>
                          </a:solidFill>
                          <a:latin typeface="+mn-ea"/>
                          <a:cs typeface="+mn-ea"/>
                        </a:rPr>
                        <a:t>，</a:t>
                      </a:r>
                      <a:r>
                        <a:rPr lang="zh-CN" sz="1400">
                          <a:solidFill>
                            <a:srgbClr val="000000"/>
                          </a:solidFill>
                          <a:latin typeface="+mn-ea"/>
                          <a:cs typeface="+mn-ea"/>
                        </a:rPr>
                        <a:t>通过比较</a:t>
                      </a:r>
                      <a:r>
                        <a:rPr lang="en-US" altLang="zh-CN" sz="1400">
                          <a:solidFill>
                            <a:srgbClr val="000000"/>
                          </a:solidFill>
                          <a:latin typeface="+mn-ea"/>
                          <a:cs typeface="+mn-ea"/>
                        </a:rPr>
                        <a:t>……</a:t>
                      </a:r>
                      <a:r>
                        <a:rPr lang="zh-CN" sz="1400">
                          <a:solidFill>
                            <a:srgbClr val="000000"/>
                          </a:solidFill>
                          <a:latin typeface="+mn-ea"/>
                          <a:cs typeface="+mn-ea"/>
                        </a:rPr>
                        <a:t>与</a:t>
                      </a:r>
                      <a:r>
                        <a:rPr lang="en-US" altLang="zh-CN" sz="1400">
                          <a:solidFill>
                            <a:srgbClr val="000000"/>
                          </a:solidFill>
                          <a:latin typeface="+mn-ea"/>
                          <a:cs typeface="+mn-ea"/>
                        </a:rPr>
                        <a:t>……，</a:t>
                      </a:r>
                      <a:r>
                        <a:rPr lang="zh-CN" sz="1400">
                          <a:solidFill>
                            <a:srgbClr val="000000"/>
                          </a:solidFill>
                          <a:latin typeface="+mn-ea"/>
                          <a:cs typeface="+mn-ea"/>
                        </a:rPr>
                        <a:t>说明它们之间存在的</a:t>
                      </a:r>
                      <a:r>
                        <a:rPr lang="en-US" altLang="zh-CN" sz="1400">
                          <a:solidFill>
                            <a:srgbClr val="000000"/>
                          </a:solidFill>
                          <a:latin typeface="+mn-ea"/>
                          <a:cs typeface="+mn-ea"/>
                        </a:rPr>
                        <a:t>……</a:t>
                      </a:r>
                      <a:r>
                        <a:rPr lang="zh-CN" sz="1400">
                          <a:solidFill>
                            <a:srgbClr val="000000"/>
                          </a:solidFill>
                          <a:latin typeface="+mn-ea"/>
                          <a:cs typeface="+mn-ea"/>
                        </a:rPr>
                        <a:t>共性或者相同的</a:t>
                      </a:r>
                      <a:r>
                        <a:rPr lang="en-US" altLang="zh-CN" sz="1400">
                          <a:solidFill>
                            <a:srgbClr val="000000"/>
                          </a:solidFill>
                          <a:latin typeface="+mn-ea"/>
                          <a:cs typeface="+mn-ea"/>
                        </a:rPr>
                        <a:t>……</a:t>
                      </a:r>
                      <a:r>
                        <a:rPr lang="zh-CN" sz="1400">
                          <a:solidFill>
                            <a:srgbClr val="000000"/>
                          </a:solidFill>
                          <a:latin typeface="+mn-ea"/>
                          <a:cs typeface="+mn-ea"/>
                        </a:rPr>
                        <a:t>规律、特点等</a:t>
                      </a:r>
                      <a:r>
                        <a:rPr lang="en-US" altLang="zh-CN" sz="1400">
                          <a:solidFill>
                            <a:srgbClr val="000000"/>
                          </a:solidFill>
                          <a:latin typeface="+mn-ea"/>
                          <a:cs typeface="+mn-ea"/>
                        </a:rPr>
                        <a:t>，</a:t>
                      </a:r>
                      <a:r>
                        <a:rPr lang="zh-CN" sz="1400">
                          <a:solidFill>
                            <a:srgbClr val="000000"/>
                          </a:solidFill>
                          <a:latin typeface="+mn-ea"/>
                          <a:cs typeface="+mn-ea"/>
                        </a:rPr>
                        <a:t>有力地论证了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060450">
                <a:tc>
                  <a:txBody>
                    <a:bodyPr/>
                    <a:p>
                      <a:pPr indent="0" algn="ctr" fontAlgn="auto">
                        <a:lnSpc>
                          <a:spcPct val="150000"/>
                        </a:lnSpc>
                        <a:spcBef>
                          <a:spcPct val="0"/>
                        </a:spcBef>
                        <a:spcAft>
                          <a:spcPct val="0"/>
                        </a:spcAft>
                      </a:pPr>
                      <a:r>
                        <a:rPr lang="zh-CN" sz="1400">
                          <a:solidFill>
                            <a:srgbClr val="000000"/>
                          </a:solidFill>
                          <a:latin typeface="+mn-ea"/>
                        </a:rPr>
                        <a:t>归谬法</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常与泼辣、犀利的语言相配合</a:t>
                      </a:r>
                      <a:r>
                        <a:rPr lang="en-US" altLang="zh-CN" sz="1400">
                          <a:solidFill>
                            <a:srgbClr val="000000"/>
                          </a:solidFill>
                          <a:latin typeface="+mn-ea"/>
                          <a:cs typeface="+mn-ea"/>
                        </a:rPr>
                        <a:t>，</a:t>
                      </a:r>
                      <a:r>
                        <a:rPr lang="zh-CN" sz="1400">
                          <a:solidFill>
                            <a:srgbClr val="000000"/>
                          </a:solidFill>
                          <a:latin typeface="+mn-ea"/>
                          <a:cs typeface="+mn-ea"/>
                        </a:rPr>
                        <a:t>产生辛辣、有力而富于幽默感的表达效果</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运用了归谬法</a:t>
                      </a:r>
                      <a:r>
                        <a:rPr lang="en-US" altLang="zh-CN" sz="1400">
                          <a:solidFill>
                            <a:srgbClr val="000000"/>
                          </a:solidFill>
                          <a:latin typeface="+mn-ea"/>
                          <a:cs typeface="+mn-ea"/>
                        </a:rPr>
                        <a:t>，</a:t>
                      </a:r>
                      <a:r>
                        <a:rPr lang="zh-CN" sz="1400">
                          <a:solidFill>
                            <a:srgbClr val="000000"/>
                          </a:solidFill>
                          <a:latin typeface="+mn-ea"/>
                          <a:cs typeface="+mn-ea"/>
                        </a:rPr>
                        <a:t>通过按照对方错误的逻辑举出</a:t>
                      </a:r>
                      <a:r>
                        <a:rPr lang="en-US" altLang="zh-CN" sz="1400">
                          <a:solidFill>
                            <a:srgbClr val="000000"/>
                          </a:solidFill>
                          <a:latin typeface="+mn-ea"/>
                          <a:cs typeface="+mn-ea"/>
                        </a:rPr>
                        <a:t>……</a:t>
                      </a:r>
                      <a:r>
                        <a:rPr lang="zh-CN" sz="1400">
                          <a:solidFill>
                            <a:srgbClr val="000000"/>
                          </a:solidFill>
                          <a:latin typeface="+mn-ea"/>
                          <a:cs typeface="+mn-ea"/>
                        </a:rPr>
                        <a:t>的例子</a:t>
                      </a:r>
                      <a:r>
                        <a:rPr lang="en-US" altLang="zh-CN" sz="1400">
                          <a:solidFill>
                            <a:srgbClr val="000000"/>
                          </a:solidFill>
                          <a:latin typeface="+mn-ea"/>
                          <a:cs typeface="+mn-ea"/>
                        </a:rPr>
                        <a:t>，</a:t>
                      </a:r>
                      <a:r>
                        <a:rPr lang="zh-CN" sz="1400">
                          <a:solidFill>
                            <a:srgbClr val="000000"/>
                          </a:solidFill>
                          <a:latin typeface="+mn-ea"/>
                          <a:cs typeface="+mn-ea"/>
                        </a:rPr>
                        <a:t>有力地论证了</a:t>
                      </a:r>
                      <a:r>
                        <a:rPr lang="en-US" altLang="zh-CN" sz="1400">
                          <a:solidFill>
                            <a:srgbClr val="000000"/>
                          </a:solidFill>
                          <a:latin typeface="+mn-ea"/>
                          <a:cs typeface="+mn-ea"/>
                        </a:rPr>
                        <a:t>……</a:t>
                      </a:r>
                      <a:r>
                        <a:rPr lang="zh-CN" sz="1400">
                          <a:solidFill>
                            <a:srgbClr val="000000"/>
                          </a:solidFill>
                          <a:latin typeface="+mn-ea"/>
                          <a:cs typeface="+mn-ea"/>
                        </a:rPr>
                        <a:t>的观点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3" name="文本框 2"/>
          <p:cNvSpPr txBox="1"/>
          <p:nvPr/>
        </p:nvSpPr>
        <p:spPr>
          <a:xfrm>
            <a:off x="6814820" y="134937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pic>
        <p:nvPicPr>
          <p:cNvPr id="271" name="image259.jpeg"/>
          <p:cNvPicPr>
            <a:picLocks noChangeAspect="1"/>
          </p:cNvPicPr>
          <p:nvPr/>
        </p:nvPicPr>
        <p:blipFill>
          <a:blip r:embed="rId2"/>
          <a:stretch>
            <a:fillRect/>
          </a:stretch>
        </p:blipFill>
        <p:spPr>
          <a:xfrm>
            <a:off x="1228090" y="2390775"/>
            <a:ext cx="9462135" cy="2467610"/>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00000"/>
              </a:lnSpc>
              <a:extLst>
                <a:ext uri="{35155182-B16C-46BC-9424-99874614C6A1}">
                  <wpsdc:indentchars xmlns:wpsdc="http://www.wps.cn/officeDocument/2017/drawingmlCustomData" val="200" checksum="59296752"/>
                </a:ext>
              </a:extLst>
            </a:pPr>
            <a:r>
              <a:rPr lang="zh-CN" altLang="en-US">
                <a:latin typeface="+mn-ea"/>
                <a:cs typeface="+mn-ea"/>
              </a:rPr>
              <a:t>阅读《拿来主义》</a:t>
            </a:r>
            <a:r>
              <a:rPr lang="en-US" altLang="zh-CN">
                <a:latin typeface="+mn-ea"/>
                <a:cs typeface="+mn-ea"/>
              </a:rPr>
              <a:t>，</a:t>
            </a:r>
            <a:r>
              <a:rPr lang="zh-CN" altLang="en-US">
                <a:latin typeface="+mn-ea"/>
                <a:cs typeface="+mn-ea"/>
              </a:rPr>
              <a:t>分析作者论述</a:t>
            </a:r>
            <a:r>
              <a:rPr lang="en-US" altLang="zh-CN">
                <a:latin typeface="+mn-ea"/>
                <a:cs typeface="+mn-ea"/>
              </a:rPr>
              <a:t>“</a:t>
            </a:r>
            <a:r>
              <a:rPr lang="zh-CN" altLang="en-US">
                <a:latin typeface="+mn-ea"/>
                <a:cs typeface="+mn-ea"/>
              </a:rPr>
              <a:t>拿来主义</a:t>
            </a:r>
            <a:r>
              <a:rPr lang="en-US" altLang="zh-CN">
                <a:latin typeface="+mn-ea"/>
                <a:cs typeface="+mn-ea"/>
              </a:rPr>
              <a:t>”</a:t>
            </a:r>
            <a:r>
              <a:rPr lang="zh-CN" altLang="en-US">
                <a:latin typeface="+mn-ea"/>
                <a:cs typeface="+mn-ea"/>
              </a:rPr>
              <a:t>者时所使用的论证方法。</a:t>
            </a:r>
            <a:endParaRPr lang="zh-CN" altLang="en-US">
              <a:latin typeface="+mn-ea"/>
              <a:cs typeface="+mn-ea"/>
            </a:endParaRPr>
          </a:p>
          <a:p>
            <a:pPr indent="457200" algn="just" fontAlgn="auto">
              <a:lnSpc>
                <a:spcPct val="100000"/>
              </a:lnSpc>
              <a:extLst>
                <a:ext uri="{35155182-B16C-46BC-9424-99874614C6A1}">
                  <wpsdc:indentchars xmlns:wpsdc="http://www.wps.cn/officeDocument/2017/drawingmlCustomData" val="200" checksum="59296752"/>
                </a:ext>
              </a:extLst>
            </a:pPr>
            <a:endParaRPr lang="zh-CN" altLang="en-US">
              <a:latin typeface="+mn-ea"/>
              <a:cs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他占有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挑选。看见鱼翅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并不就抛在路上以显其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平民化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只要有养料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也和朋友们像萝卜白菜一样的吃掉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只不用它来宴大宾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看见鸦片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也不当众摔在毛厕里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以见其彻底革命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只送到药房里去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以供治病之用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却不弄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出售存膏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售完即止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的玄虚。只有烟枪和烟灯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虽然形式和印度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波斯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阿剌伯的烟具都不同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确可以算是一种国粹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倘使背着周游世界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一定会有人看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但我想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除了送一点进博物馆之外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其余的是大可以毁掉的了。还有一群姨太太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也大以请她们各自走散为是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要不然</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拿来主义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怕未免有些危机。</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文段运用比喻论证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把抽象的文化遗产中的精华部分、糟粕与精华互见需要区别对待的部分、毫无价值的旧形式以及糟粕部分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分别形象地比喻成人们熟知的鱼翅、鸦片、烟枪和烟灯以及姨太太</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形象地论述了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拿来主义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者该如何</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挑选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文化遗产。把抽象的道理讲得通俗易懂</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语言生动形象</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容易被人接受。</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45*334"/>
  <p:tag name="TABLE_ENDDRAG_RECT" val="67*129*845*33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660*320"/>
  <p:tag name="TABLE_ENDDRAG_RECT" val="74*111*660*32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2821</Words>
  <Application>WPS 演示</Application>
  <PresentationFormat>宽屏</PresentationFormat>
  <Paragraphs>120</Paragraphs>
  <Slides>13</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Arial</vt:lpstr>
      <vt:lpstr>宋体</vt:lpstr>
      <vt:lpstr>Wingdings</vt:lpstr>
      <vt:lpstr>Wingdings</vt:lpstr>
      <vt:lpstr>黑体</vt:lpstr>
      <vt:lpstr>微软雅黑</vt:lpstr>
      <vt:lpstr>楷体</vt:lpstr>
      <vt:lpstr>仿宋</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195</cp:revision>
  <dcterms:created xsi:type="dcterms:W3CDTF">2019-06-19T02:08:00Z</dcterms:created>
  <dcterms:modified xsi:type="dcterms:W3CDTF">2025-05-27T00:55:38Z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