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256" r:id="rId3"/>
    <p:sldId id="266" r:id="rId4"/>
    <p:sldId id="267" r:id="rId5"/>
    <p:sldId id="291" r:id="rId6"/>
    <p:sldId id="292" r:id="rId7"/>
    <p:sldId id="293" r:id="rId8"/>
    <p:sldId id="294" r:id="rId9"/>
    <p:sldId id="268" r:id="rId10"/>
    <p:sldId id="295" r:id="rId11"/>
    <p:sldId id="296" r:id="rId12"/>
    <p:sldId id="308" r:id="rId13"/>
    <p:sldId id="297" r:id="rId14"/>
    <p:sldId id="298" r:id="rId15"/>
    <p:sldId id="309" r:id="rId16"/>
    <p:sldId id="299" r:id="rId17"/>
    <p:sldId id="300" r:id="rId18"/>
    <p:sldId id="301" r:id="rId19"/>
    <p:sldId id="302" r:id="rId20"/>
    <p:sldId id="303" r:id="rId21"/>
    <p:sldId id="304" r:id="rId22"/>
    <p:sldId id="305" r:id="rId23"/>
    <p:sldId id="306" r:id="rId24"/>
    <p:sldId id="307" r:id="rId25"/>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96190245" name="F" initials="F"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BEEF3"/>
    <a:srgbClr val="FFFFFF"/>
    <a:srgbClr val="E73279"/>
    <a:srgbClr val="00A0A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gs" Target="tags/tag91.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2.xml"/><Relationship Id="rId2" Type="http://schemas.openxmlformats.org/officeDocument/2006/relationships/image" Target="../media/image4.tiff"/><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9.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337300" y="4043680"/>
            <a:ext cx="4064000" cy="368300"/>
          </a:xfrm>
          <a:prstGeom prst="rect">
            <a:avLst/>
          </a:prstGeom>
          <a:noFill/>
        </p:spPr>
        <p:txBody>
          <a:bodyPr wrap="square" rtlCol="0">
            <a:spAutoFit/>
          </a:bodyPr>
          <a:p>
            <a:endParaRPr lang="zh-CN" altLang="en-US"/>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graphicFrame>
        <p:nvGraphicFramePr>
          <p:cNvPr id="3" name="表格 2"/>
          <p:cNvGraphicFramePr/>
          <p:nvPr>
            <p:custDataLst>
              <p:tags r:id="rId2"/>
            </p:custDataLst>
          </p:nvPr>
        </p:nvGraphicFramePr>
        <p:xfrm>
          <a:off x="1233805" y="1395095"/>
          <a:ext cx="10156825" cy="4308475"/>
        </p:xfrm>
        <a:graphic>
          <a:graphicData uri="http://schemas.openxmlformats.org/drawingml/2006/table">
            <a:tbl>
              <a:tblPr/>
              <a:tblGrid>
                <a:gridCol w="5173980"/>
                <a:gridCol w="4982845"/>
              </a:tblGrid>
              <a:tr h="419735">
                <a:tc>
                  <a:txBody>
                    <a:bodyPr/>
                    <a:p>
                      <a:pPr indent="0" algn="ctr" fontAlgn="auto">
                        <a:lnSpc>
                          <a:spcPct val="150000"/>
                        </a:lnSpc>
                        <a:spcBef>
                          <a:spcPct val="0"/>
                        </a:spcBef>
                        <a:spcAft>
                          <a:spcPct val="0"/>
                        </a:spcAft>
                      </a:pPr>
                      <a:r>
                        <a:rPr lang="zh-CN" sz="1400">
                          <a:solidFill>
                            <a:srgbClr val="000000"/>
                          </a:solidFill>
                          <a:latin typeface="+mn-ea"/>
                        </a:rPr>
                        <a:t>指称乡土社会的概念</a:t>
                      </a:r>
                      <a:endParaRPr lang="zh-CN" sz="1400">
                        <a:solidFill>
                          <a:srgbClr val="000000"/>
                        </a:solidFill>
                        <a:latin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指称其他社会的对应概念</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730250">
                <a:tc>
                  <a:txBody>
                    <a:bodyPr/>
                    <a:p>
                      <a:pPr indent="0" fontAlgn="auto">
                        <a:lnSpc>
                          <a:spcPct val="150000"/>
                        </a:lnSpc>
                        <a:spcBef>
                          <a:spcPct val="0"/>
                        </a:spcBef>
                        <a:spcAft>
                          <a:spcPct val="0"/>
                        </a:spcAft>
                      </a:pPr>
                      <a:r>
                        <a:rPr lang="zh-CN" sz="1400">
                          <a:solidFill>
                            <a:srgbClr val="FF4C38"/>
                          </a:solidFill>
                          <a:latin typeface="+mn-ea"/>
                          <a:cs typeface="+mn-ea"/>
                        </a:rPr>
                        <a:t>礼俗社会</a:t>
                      </a:r>
                      <a:r>
                        <a:rPr lang="en-US" altLang="zh-CN" sz="1400">
                          <a:solidFill>
                            <a:srgbClr val="000000"/>
                          </a:solidFill>
                          <a:latin typeface="+mn-ea"/>
                          <a:cs typeface="+mn-ea"/>
                        </a:rPr>
                        <a:t>：</a:t>
                      </a:r>
                      <a:r>
                        <a:rPr lang="zh-CN" sz="1400">
                          <a:solidFill>
                            <a:srgbClr val="000000"/>
                          </a:solidFill>
                          <a:latin typeface="+mn-ea"/>
                          <a:cs typeface="+mn-ea"/>
                        </a:rPr>
                        <a:t>并没有具体目的</a:t>
                      </a:r>
                      <a:r>
                        <a:rPr lang="en-US" altLang="zh-CN" sz="1400">
                          <a:solidFill>
                            <a:srgbClr val="000000"/>
                          </a:solidFill>
                          <a:latin typeface="+mn-ea"/>
                          <a:cs typeface="+mn-ea"/>
                        </a:rPr>
                        <a:t>，</a:t>
                      </a:r>
                      <a:r>
                        <a:rPr lang="zh-CN" sz="1400">
                          <a:solidFill>
                            <a:srgbClr val="000000"/>
                          </a:solidFill>
                          <a:latin typeface="+mn-ea"/>
                          <a:cs typeface="+mn-ea"/>
                        </a:rPr>
                        <a:t>只是因为在一起生长而发生的社会</a:t>
                      </a:r>
                      <a:r>
                        <a:rPr lang="en-US" altLang="zh-CN" sz="1400">
                          <a:solidFill>
                            <a:srgbClr val="000000"/>
                          </a:solidFill>
                          <a:latin typeface="+mn-ea"/>
                          <a:cs typeface="+mn-ea"/>
                        </a:rPr>
                        <a:t>，</a:t>
                      </a:r>
                      <a:r>
                        <a:rPr lang="zh-CN" sz="1400">
                          <a:solidFill>
                            <a:srgbClr val="000000"/>
                          </a:solidFill>
                          <a:latin typeface="+mn-ea"/>
                          <a:cs typeface="+mn-ea"/>
                        </a:rPr>
                        <a:t>是</a:t>
                      </a:r>
                      <a:r>
                        <a:rPr lang="zh-CN" altLang="en-US" sz="1400">
                          <a:solidFill>
                            <a:srgbClr val="000000"/>
                          </a:solidFill>
                          <a:latin typeface="+mn-ea"/>
                          <a:cs typeface="+mn-ea"/>
                        </a:rPr>
                        <a:t>“</a:t>
                      </a:r>
                      <a:r>
                        <a:rPr lang="zh-CN" sz="1400">
                          <a:solidFill>
                            <a:srgbClr val="000000"/>
                          </a:solidFill>
                          <a:latin typeface="+mn-ea"/>
                          <a:cs typeface="+mn-ea"/>
                        </a:rPr>
                        <a:t>有机的团结</a:t>
                      </a:r>
                      <a:r>
                        <a:rPr lang="zh-CN" altLang="en-US" sz="1400">
                          <a:solidFill>
                            <a:srgbClr val="000000"/>
                          </a:solidFill>
                          <a:latin typeface="+mn-ea"/>
                          <a:cs typeface="+mn-ea"/>
                        </a:rPr>
                        <a:t>”</a:t>
                      </a:r>
                      <a:endParaRPr lang="zh-CN" altLang="en-US" sz="1400">
                        <a:solidFill>
                          <a:srgbClr val="000000"/>
                        </a:solidFill>
                        <a:latin typeface="+mn-ea"/>
                        <a:cs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FF4C38"/>
                          </a:solidFill>
                          <a:latin typeface="+mn-ea"/>
                          <a:cs typeface="+mn-ea"/>
                        </a:rPr>
                        <a:t>法理社会</a:t>
                      </a:r>
                      <a:r>
                        <a:rPr lang="en-US" altLang="zh-CN" sz="1400">
                          <a:solidFill>
                            <a:srgbClr val="000000"/>
                          </a:solidFill>
                          <a:latin typeface="+mn-ea"/>
                          <a:cs typeface="+mn-ea"/>
                        </a:rPr>
                        <a:t>：</a:t>
                      </a:r>
                      <a:r>
                        <a:rPr lang="zh-CN" sz="1400">
                          <a:solidFill>
                            <a:srgbClr val="000000"/>
                          </a:solidFill>
                          <a:latin typeface="+mn-ea"/>
                          <a:cs typeface="+mn-ea"/>
                        </a:rPr>
                        <a:t>为了要完成一件任务而结合的社会</a:t>
                      </a:r>
                      <a:r>
                        <a:rPr lang="en-US" altLang="zh-CN" sz="1400">
                          <a:solidFill>
                            <a:srgbClr val="000000"/>
                          </a:solidFill>
                          <a:latin typeface="+mn-ea"/>
                          <a:cs typeface="+mn-ea"/>
                        </a:rPr>
                        <a:t>，</a:t>
                      </a:r>
                      <a:r>
                        <a:rPr lang="zh-CN" sz="1400">
                          <a:solidFill>
                            <a:srgbClr val="000000"/>
                          </a:solidFill>
                          <a:latin typeface="+mn-ea"/>
                          <a:cs typeface="+mn-ea"/>
                        </a:rPr>
                        <a:t>是</a:t>
                      </a:r>
                      <a:r>
                        <a:rPr lang="zh-CN" altLang="en-US" sz="1400">
                          <a:solidFill>
                            <a:srgbClr val="000000"/>
                          </a:solidFill>
                          <a:latin typeface="+mn-ea"/>
                          <a:cs typeface="+mn-ea"/>
                        </a:rPr>
                        <a:t>“</a:t>
                      </a:r>
                      <a:r>
                        <a:rPr lang="zh-CN" sz="1400">
                          <a:solidFill>
                            <a:srgbClr val="000000"/>
                          </a:solidFill>
                          <a:latin typeface="+mn-ea"/>
                          <a:cs typeface="+mn-ea"/>
                        </a:rPr>
                        <a:t>机械的团结</a:t>
                      </a:r>
                      <a:r>
                        <a:rPr lang="zh-CN" altLang="en-US" sz="1400">
                          <a:solidFill>
                            <a:srgbClr val="000000"/>
                          </a:solidFill>
                          <a:latin typeface="+mn-ea"/>
                          <a:cs typeface="+mn-ea"/>
                        </a:rPr>
                        <a:t>”</a:t>
                      </a:r>
                      <a:endParaRPr lang="zh-CN" altLang="en-US"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729615">
                <a:tc>
                  <a:txBody>
                    <a:bodyPr/>
                    <a:p>
                      <a:pPr indent="0" fontAlgn="auto">
                        <a:lnSpc>
                          <a:spcPct val="150000"/>
                        </a:lnSpc>
                        <a:spcBef>
                          <a:spcPct val="0"/>
                        </a:spcBef>
                        <a:spcAft>
                          <a:spcPct val="0"/>
                        </a:spcAft>
                      </a:pPr>
                      <a:r>
                        <a:rPr lang="zh-CN" sz="1400">
                          <a:solidFill>
                            <a:srgbClr val="FF4C38"/>
                          </a:solidFill>
                          <a:latin typeface="+mn-ea"/>
                          <a:cs typeface="+mn-ea"/>
                        </a:rPr>
                        <a:t>面对面的社群</a:t>
                      </a:r>
                      <a:r>
                        <a:rPr lang="en-US" altLang="zh-CN" sz="1400">
                          <a:solidFill>
                            <a:srgbClr val="FF4C38"/>
                          </a:solidFill>
                          <a:latin typeface="+mn-ea"/>
                          <a:cs typeface="+mn-ea"/>
                        </a:rPr>
                        <a:t>(</a:t>
                      </a:r>
                      <a:r>
                        <a:rPr lang="zh-CN" sz="1400">
                          <a:solidFill>
                            <a:srgbClr val="FF4C38"/>
                          </a:solidFill>
                          <a:latin typeface="+mn-ea"/>
                          <a:cs typeface="+mn-ea"/>
                        </a:rPr>
                        <a:t>文盲的社会</a:t>
                      </a:r>
                      <a:r>
                        <a:rPr lang="en-US" altLang="zh-CN" sz="1400">
                          <a:solidFill>
                            <a:srgbClr val="FF4C38"/>
                          </a:solidFill>
                          <a:latin typeface="+mn-ea"/>
                          <a:cs typeface="+mn-ea"/>
                        </a:rPr>
                        <a:t>)</a:t>
                      </a:r>
                      <a:r>
                        <a:rPr lang="en-US" altLang="zh-CN" sz="1400">
                          <a:solidFill>
                            <a:srgbClr val="000000"/>
                          </a:solidFill>
                          <a:latin typeface="+mn-ea"/>
                          <a:cs typeface="+mn-ea"/>
                        </a:rPr>
                        <a:t>：</a:t>
                      </a:r>
                      <a:r>
                        <a:rPr lang="zh-CN" sz="1400">
                          <a:solidFill>
                            <a:srgbClr val="000000"/>
                          </a:solidFill>
                          <a:latin typeface="+mn-ea"/>
                          <a:cs typeface="+mn-ea"/>
                        </a:rPr>
                        <a:t>由于人们终日面对面相处而形成的直接交流会意的、有时甚至不需要语言这一媒介的社区形态</a:t>
                      </a:r>
                      <a:endParaRPr lang="zh-CN" sz="1400">
                        <a:solidFill>
                          <a:srgbClr val="000000"/>
                        </a:solidFill>
                        <a:latin typeface="+mn-ea"/>
                        <a:cs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FF4C38"/>
                          </a:solidFill>
                          <a:latin typeface="+mn-ea"/>
                        </a:rPr>
                        <a:t>借助文字的社会</a:t>
                      </a:r>
                      <a:r>
                        <a:rPr lang="en-US" altLang="zh-CN" sz="1400">
                          <a:solidFill>
                            <a:srgbClr val="000000"/>
                          </a:solidFill>
                          <a:latin typeface="+mn-ea"/>
                        </a:rPr>
                        <a:t>：</a:t>
                      </a:r>
                      <a:r>
                        <a:rPr lang="zh-CN" sz="1400">
                          <a:solidFill>
                            <a:srgbClr val="000000"/>
                          </a:solidFill>
                          <a:latin typeface="+mn-ea"/>
                        </a:rPr>
                        <a:t>以文字作为传情达意的工具的社会</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739775">
                <a:tc>
                  <a:txBody>
                    <a:bodyPr/>
                    <a:p>
                      <a:pPr indent="0" fontAlgn="auto">
                        <a:lnSpc>
                          <a:spcPct val="150000"/>
                        </a:lnSpc>
                        <a:spcBef>
                          <a:spcPct val="0"/>
                        </a:spcBef>
                        <a:spcAft>
                          <a:spcPct val="0"/>
                        </a:spcAft>
                      </a:pPr>
                      <a:r>
                        <a:rPr lang="zh-CN" sz="1400">
                          <a:solidFill>
                            <a:srgbClr val="FF4C38"/>
                          </a:solidFill>
                          <a:latin typeface="+mn-ea"/>
                          <a:cs typeface="+mn-ea"/>
                        </a:rPr>
                        <a:t>差序格局</a:t>
                      </a:r>
                      <a:r>
                        <a:rPr lang="en-US" altLang="zh-CN" sz="1400">
                          <a:solidFill>
                            <a:srgbClr val="000000"/>
                          </a:solidFill>
                          <a:latin typeface="+mn-ea"/>
                          <a:cs typeface="+mn-ea"/>
                        </a:rPr>
                        <a:t>：</a:t>
                      </a:r>
                      <a:r>
                        <a:rPr lang="zh-CN" sz="1400">
                          <a:solidFill>
                            <a:srgbClr val="000000"/>
                          </a:solidFill>
                          <a:latin typeface="+mn-ea"/>
                          <a:cs typeface="+mn-ea"/>
                        </a:rPr>
                        <a:t>一种发生在亲属关系和地缘关系等社会关系中的</a:t>
                      </a:r>
                      <a:r>
                        <a:rPr lang="en-US" altLang="zh-CN" sz="1400">
                          <a:solidFill>
                            <a:srgbClr val="000000"/>
                          </a:solidFill>
                          <a:latin typeface="+mn-ea"/>
                          <a:cs typeface="+mn-ea"/>
                        </a:rPr>
                        <a:t>，</a:t>
                      </a:r>
                      <a:r>
                        <a:rPr lang="zh-CN" sz="1400">
                          <a:solidFill>
                            <a:srgbClr val="000000"/>
                          </a:solidFill>
                          <a:latin typeface="+mn-ea"/>
                          <a:cs typeface="+mn-ea"/>
                        </a:rPr>
                        <a:t>以</a:t>
                      </a:r>
                      <a:r>
                        <a:rPr lang="zh-CN" altLang="en-US" sz="1400">
                          <a:solidFill>
                            <a:srgbClr val="000000"/>
                          </a:solidFill>
                          <a:latin typeface="+mn-ea"/>
                          <a:cs typeface="+mn-ea"/>
                        </a:rPr>
                        <a:t>“</a:t>
                      </a:r>
                      <a:r>
                        <a:rPr lang="zh-CN" sz="1400">
                          <a:solidFill>
                            <a:srgbClr val="000000"/>
                          </a:solidFill>
                          <a:latin typeface="+mn-ea"/>
                          <a:cs typeface="+mn-ea"/>
                        </a:rPr>
                        <a:t>己</a:t>
                      </a:r>
                      <a:r>
                        <a:rPr lang="zh-CN" altLang="en-US" sz="1400">
                          <a:solidFill>
                            <a:srgbClr val="000000"/>
                          </a:solidFill>
                          <a:latin typeface="+mn-ea"/>
                          <a:cs typeface="+mn-ea"/>
                        </a:rPr>
                        <a:t>”</a:t>
                      </a:r>
                      <a:r>
                        <a:rPr lang="zh-CN" sz="1400">
                          <a:solidFill>
                            <a:srgbClr val="000000"/>
                          </a:solidFill>
                          <a:latin typeface="+mn-ea"/>
                          <a:cs typeface="+mn-ea"/>
                        </a:rPr>
                        <a:t>为中心</a:t>
                      </a:r>
                      <a:r>
                        <a:rPr lang="en-US" altLang="zh-CN" sz="1400">
                          <a:solidFill>
                            <a:srgbClr val="000000"/>
                          </a:solidFill>
                          <a:latin typeface="+mn-ea"/>
                          <a:cs typeface="+mn-ea"/>
                        </a:rPr>
                        <a:t>，</a:t>
                      </a:r>
                      <a:r>
                        <a:rPr lang="zh-CN" sz="1400">
                          <a:solidFill>
                            <a:srgbClr val="000000"/>
                          </a:solidFill>
                          <a:latin typeface="+mn-ea"/>
                          <a:cs typeface="+mn-ea"/>
                        </a:rPr>
                        <a:t>能放能收</a:t>
                      </a:r>
                      <a:r>
                        <a:rPr lang="en-US" altLang="zh-CN" sz="1400">
                          <a:solidFill>
                            <a:srgbClr val="000000"/>
                          </a:solidFill>
                          <a:latin typeface="+mn-ea"/>
                          <a:cs typeface="+mn-ea"/>
                        </a:rPr>
                        <a:t>，</a:t>
                      </a:r>
                      <a:r>
                        <a:rPr lang="zh-CN" sz="1400">
                          <a:solidFill>
                            <a:srgbClr val="000000"/>
                          </a:solidFill>
                          <a:latin typeface="+mn-ea"/>
                          <a:cs typeface="+mn-ea"/>
                        </a:rPr>
                        <a:t>伸缩自如的社会格局</a:t>
                      </a:r>
                      <a:endParaRPr lang="zh-CN" sz="1400">
                        <a:solidFill>
                          <a:srgbClr val="000000"/>
                        </a:solidFill>
                        <a:latin typeface="+mn-ea"/>
                        <a:cs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FF4C38"/>
                          </a:solidFill>
                          <a:latin typeface="+mn-ea"/>
                        </a:rPr>
                        <a:t>团体格局</a:t>
                      </a:r>
                      <a:r>
                        <a:rPr lang="en-US" altLang="zh-CN" sz="1400">
                          <a:solidFill>
                            <a:srgbClr val="000000"/>
                          </a:solidFill>
                          <a:latin typeface="+mn-ea"/>
                        </a:rPr>
                        <a:t>：</a:t>
                      </a:r>
                      <a:r>
                        <a:rPr lang="zh-CN" sz="1400">
                          <a:solidFill>
                            <a:srgbClr val="000000"/>
                          </a:solidFill>
                          <a:latin typeface="+mn-ea"/>
                        </a:rPr>
                        <a:t>由各种各样的若干人组成的对于团体的关系相同、界限分明、互相合作的团体构成的社会形态</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1019810">
                <a:tc>
                  <a:txBody>
                    <a:bodyPr/>
                    <a:p>
                      <a:pPr indent="0" fontAlgn="auto">
                        <a:lnSpc>
                          <a:spcPct val="150000"/>
                        </a:lnSpc>
                        <a:spcBef>
                          <a:spcPct val="0"/>
                        </a:spcBef>
                        <a:spcAft>
                          <a:spcPct val="0"/>
                        </a:spcAft>
                      </a:pPr>
                      <a:r>
                        <a:rPr lang="zh-CN" sz="1400">
                          <a:solidFill>
                            <a:srgbClr val="FF4C38"/>
                          </a:solidFill>
                          <a:latin typeface="+mn-ea"/>
                        </a:rPr>
                        <a:t>系维着私人的道德</a:t>
                      </a:r>
                      <a:r>
                        <a:rPr lang="en-US" altLang="zh-CN" sz="1400">
                          <a:solidFill>
                            <a:srgbClr val="000000"/>
                          </a:solidFill>
                          <a:latin typeface="+mn-ea"/>
                        </a:rPr>
                        <a:t>：</a:t>
                      </a:r>
                      <a:r>
                        <a:rPr lang="zh-CN" sz="1400">
                          <a:solidFill>
                            <a:srgbClr val="000000"/>
                          </a:solidFill>
                          <a:latin typeface="+mn-ea"/>
                        </a:rPr>
                        <a:t>一个差序格局的社会</a:t>
                      </a:r>
                      <a:r>
                        <a:rPr lang="en-US" altLang="zh-CN" sz="1400">
                          <a:solidFill>
                            <a:srgbClr val="000000"/>
                          </a:solidFill>
                          <a:latin typeface="+mn-ea"/>
                        </a:rPr>
                        <a:t>，</a:t>
                      </a:r>
                      <a:r>
                        <a:rPr lang="zh-CN" sz="1400">
                          <a:solidFill>
                            <a:srgbClr val="000000"/>
                          </a:solidFill>
                          <a:latin typeface="+mn-ea"/>
                        </a:rPr>
                        <a:t>是由无数私人关系搭成的网络</a:t>
                      </a:r>
                      <a:r>
                        <a:rPr lang="en-US" altLang="zh-CN" sz="1400">
                          <a:solidFill>
                            <a:srgbClr val="000000"/>
                          </a:solidFill>
                          <a:latin typeface="+mn-ea"/>
                        </a:rPr>
                        <a:t>，</a:t>
                      </a:r>
                      <a:r>
                        <a:rPr lang="zh-CN" sz="1400">
                          <a:solidFill>
                            <a:srgbClr val="000000"/>
                          </a:solidFill>
                          <a:latin typeface="+mn-ea"/>
                        </a:rPr>
                        <a:t>这网络的每一个结都附着一种道德要素</a:t>
                      </a:r>
                      <a:endParaRPr lang="zh-CN" sz="1400">
                        <a:solidFill>
                          <a:srgbClr val="000000"/>
                        </a:solidFill>
                        <a:latin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FF4C38"/>
                          </a:solidFill>
                          <a:latin typeface="+mn-ea"/>
                        </a:rPr>
                        <a:t>团体道德</a:t>
                      </a:r>
                      <a:r>
                        <a:rPr lang="en-US" altLang="zh-CN" sz="1400">
                          <a:solidFill>
                            <a:srgbClr val="000000"/>
                          </a:solidFill>
                          <a:latin typeface="+mn-ea"/>
                        </a:rPr>
                        <a:t>：</a:t>
                      </a:r>
                      <a:r>
                        <a:rPr lang="zh-CN" sz="1400">
                          <a:solidFill>
                            <a:srgbClr val="000000"/>
                          </a:solidFill>
                          <a:latin typeface="+mn-ea"/>
                        </a:rPr>
                        <a:t>是一束人和人的关系</a:t>
                      </a:r>
                      <a:r>
                        <a:rPr lang="en-US" altLang="zh-CN" sz="1400">
                          <a:solidFill>
                            <a:srgbClr val="000000"/>
                          </a:solidFill>
                          <a:latin typeface="+mn-ea"/>
                        </a:rPr>
                        <a:t>，</a:t>
                      </a:r>
                      <a:r>
                        <a:rPr lang="zh-CN" sz="1400">
                          <a:solidFill>
                            <a:srgbClr val="000000"/>
                          </a:solidFill>
                          <a:latin typeface="+mn-ea"/>
                        </a:rPr>
                        <a:t>是一个控制各个人行为的力量</a:t>
                      </a:r>
                      <a:r>
                        <a:rPr lang="en-US" altLang="zh-CN" sz="1400">
                          <a:solidFill>
                            <a:srgbClr val="000000"/>
                          </a:solidFill>
                          <a:latin typeface="+mn-ea"/>
                        </a:rPr>
                        <a:t>，</a:t>
                      </a:r>
                      <a:r>
                        <a:rPr lang="zh-CN" sz="1400">
                          <a:solidFill>
                            <a:srgbClr val="000000"/>
                          </a:solidFill>
                          <a:latin typeface="+mn-ea"/>
                        </a:rPr>
                        <a:t>是一种组成分子生活所依赖的对象</a:t>
                      </a:r>
                      <a:r>
                        <a:rPr lang="en-US" altLang="zh-CN" sz="1400">
                          <a:solidFill>
                            <a:srgbClr val="000000"/>
                          </a:solidFill>
                          <a:latin typeface="+mn-ea"/>
                        </a:rPr>
                        <a:t>，</a:t>
                      </a:r>
                      <a:r>
                        <a:rPr lang="zh-CN" sz="1400">
                          <a:solidFill>
                            <a:srgbClr val="000000"/>
                          </a:solidFill>
                          <a:latin typeface="+mn-ea"/>
                        </a:rPr>
                        <a:t>是先于任何个人而又不能脱离个人的共同意志</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669290">
                <a:tc>
                  <a:txBody>
                    <a:bodyPr/>
                    <a:p>
                      <a:pPr indent="0" fontAlgn="auto">
                        <a:lnSpc>
                          <a:spcPct val="150000"/>
                        </a:lnSpc>
                        <a:spcBef>
                          <a:spcPct val="0"/>
                        </a:spcBef>
                        <a:spcAft>
                          <a:spcPct val="0"/>
                        </a:spcAft>
                      </a:pPr>
                      <a:r>
                        <a:rPr lang="zh-CN" sz="1400">
                          <a:solidFill>
                            <a:srgbClr val="FF4C38"/>
                          </a:solidFill>
                          <a:latin typeface="+mn-ea"/>
                        </a:rPr>
                        <a:t>小家族</a:t>
                      </a:r>
                      <a:r>
                        <a:rPr lang="en-US" altLang="zh-CN" sz="1400">
                          <a:solidFill>
                            <a:srgbClr val="000000"/>
                          </a:solidFill>
                          <a:latin typeface="+mn-ea"/>
                        </a:rPr>
                        <a:t>：</a:t>
                      </a:r>
                      <a:r>
                        <a:rPr lang="zh-CN" sz="1400">
                          <a:solidFill>
                            <a:srgbClr val="000000"/>
                          </a:solidFill>
                          <a:latin typeface="+mn-ea"/>
                        </a:rPr>
                        <a:t>以父系关系为路线沿亲属序差向外扩大而形成的具有经营事务功能的团体性社群</a:t>
                      </a:r>
                      <a:endParaRPr lang="zh-CN" sz="1400">
                        <a:solidFill>
                          <a:srgbClr val="000000"/>
                        </a:solidFill>
                        <a:latin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FF4C38"/>
                          </a:solidFill>
                          <a:latin typeface="+mn-ea"/>
                        </a:rPr>
                        <a:t>家庭</a:t>
                      </a:r>
                      <a:r>
                        <a:rPr lang="en-US" altLang="zh-CN" sz="1400">
                          <a:solidFill>
                            <a:srgbClr val="000000"/>
                          </a:solidFill>
                          <a:latin typeface="+mn-ea"/>
                        </a:rPr>
                        <a:t>：</a:t>
                      </a:r>
                      <a:r>
                        <a:rPr lang="zh-CN" sz="1400">
                          <a:solidFill>
                            <a:srgbClr val="000000"/>
                          </a:solidFill>
                          <a:latin typeface="+mn-ea"/>
                        </a:rPr>
                        <a:t>亲子所构成的生育社群</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graphicFrame>
        <p:nvGraphicFramePr>
          <p:cNvPr id="3" name="表格 2"/>
          <p:cNvGraphicFramePr/>
          <p:nvPr>
            <p:custDataLst>
              <p:tags r:id="rId2"/>
            </p:custDataLst>
          </p:nvPr>
        </p:nvGraphicFramePr>
        <p:xfrm>
          <a:off x="1182370" y="1669415"/>
          <a:ext cx="9743440" cy="3975735"/>
        </p:xfrm>
        <a:graphic>
          <a:graphicData uri="http://schemas.openxmlformats.org/drawingml/2006/table">
            <a:tbl>
              <a:tblPr/>
              <a:tblGrid>
                <a:gridCol w="4963795"/>
                <a:gridCol w="4779645"/>
              </a:tblGrid>
              <a:tr h="353060">
                <a:tc>
                  <a:txBody>
                    <a:bodyPr/>
                    <a:p>
                      <a:pPr indent="0" algn="ctr" fontAlgn="auto">
                        <a:lnSpc>
                          <a:spcPct val="150000"/>
                        </a:lnSpc>
                        <a:spcBef>
                          <a:spcPct val="0"/>
                        </a:spcBef>
                        <a:spcAft>
                          <a:spcPct val="0"/>
                        </a:spcAft>
                      </a:pPr>
                      <a:r>
                        <a:rPr lang="zh-CN" sz="1400">
                          <a:solidFill>
                            <a:srgbClr val="000000"/>
                          </a:solidFill>
                          <a:latin typeface="+mn-ea"/>
                        </a:rPr>
                        <a:t>指称乡土社会的概念</a:t>
                      </a:r>
                      <a:endParaRPr lang="zh-CN" sz="1400">
                        <a:solidFill>
                          <a:srgbClr val="000000"/>
                        </a:solidFill>
                        <a:latin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指称其他社会的对应概念</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819785">
                <a:tc>
                  <a:txBody>
                    <a:bodyPr/>
                    <a:p>
                      <a:pPr indent="0" fontAlgn="auto">
                        <a:lnSpc>
                          <a:spcPct val="150000"/>
                        </a:lnSpc>
                        <a:spcBef>
                          <a:spcPct val="0"/>
                        </a:spcBef>
                        <a:spcAft>
                          <a:spcPct val="0"/>
                        </a:spcAft>
                      </a:pPr>
                      <a:r>
                        <a:rPr lang="zh-CN" sz="1400">
                          <a:solidFill>
                            <a:srgbClr val="FF4C38"/>
                          </a:solidFill>
                          <a:latin typeface="+mn-ea"/>
                        </a:rPr>
                        <a:t>男女有别</a:t>
                      </a:r>
                      <a:r>
                        <a:rPr lang="en-US" altLang="zh-CN" sz="1400">
                          <a:solidFill>
                            <a:srgbClr val="000000"/>
                          </a:solidFill>
                          <a:latin typeface="+mn-ea"/>
                        </a:rPr>
                        <a:t>：</a:t>
                      </a:r>
                      <a:r>
                        <a:rPr lang="zh-CN" sz="1400">
                          <a:solidFill>
                            <a:srgbClr val="000000"/>
                          </a:solidFill>
                          <a:latin typeface="+mn-ea"/>
                        </a:rPr>
                        <a:t>男女只在行为上按着一定的规则经营分工合作的经济和生育的事业</a:t>
                      </a:r>
                      <a:r>
                        <a:rPr lang="en-US" altLang="zh-CN" sz="1400">
                          <a:solidFill>
                            <a:srgbClr val="000000"/>
                          </a:solidFill>
                          <a:latin typeface="+mn-ea"/>
                        </a:rPr>
                        <a:t>，</a:t>
                      </a:r>
                      <a:r>
                        <a:rPr lang="zh-CN" sz="1400">
                          <a:solidFill>
                            <a:srgbClr val="000000"/>
                          </a:solidFill>
                          <a:latin typeface="+mn-ea"/>
                        </a:rPr>
                        <a:t>不向对方希望心理上的契洽</a:t>
                      </a:r>
                      <a:endParaRPr lang="zh-CN" sz="1400">
                        <a:solidFill>
                          <a:srgbClr val="000000"/>
                        </a:solidFill>
                        <a:latin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FF4C38"/>
                          </a:solidFill>
                          <a:latin typeface="+mn-ea"/>
                        </a:rPr>
                        <a:t>两性恋爱</a:t>
                      </a:r>
                      <a:r>
                        <a:rPr lang="en-US" altLang="zh-CN" sz="1400">
                          <a:solidFill>
                            <a:srgbClr val="000000"/>
                          </a:solidFill>
                          <a:latin typeface="+mn-ea"/>
                        </a:rPr>
                        <a:t>：</a:t>
                      </a:r>
                      <a:r>
                        <a:rPr lang="zh-CN" sz="1400">
                          <a:solidFill>
                            <a:srgbClr val="000000"/>
                          </a:solidFill>
                          <a:latin typeface="+mn-ea"/>
                        </a:rPr>
                        <a:t>男女结合不仅仅是为了生育这个社会事业</a:t>
                      </a:r>
                      <a:r>
                        <a:rPr lang="en-US" altLang="zh-CN" sz="1400">
                          <a:solidFill>
                            <a:srgbClr val="000000"/>
                          </a:solidFill>
                          <a:latin typeface="+mn-ea"/>
                        </a:rPr>
                        <a:t>，</a:t>
                      </a:r>
                      <a:r>
                        <a:rPr lang="zh-CN" sz="1400">
                          <a:solidFill>
                            <a:srgbClr val="000000"/>
                          </a:solidFill>
                          <a:latin typeface="+mn-ea"/>
                        </a:rPr>
                        <a:t>而且是为了感情的契合</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508000">
                <a:tc>
                  <a:txBody>
                    <a:bodyPr/>
                    <a:p>
                      <a:pPr indent="0" fontAlgn="auto">
                        <a:lnSpc>
                          <a:spcPct val="150000"/>
                        </a:lnSpc>
                        <a:spcBef>
                          <a:spcPct val="0"/>
                        </a:spcBef>
                        <a:spcAft>
                          <a:spcPct val="0"/>
                        </a:spcAft>
                      </a:pPr>
                      <a:r>
                        <a:rPr lang="zh-CN" sz="1400">
                          <a:solidFill>
                            <a:srgbClr val="FF4C38"/>
                          </a:solidFill>
                          <a:latin typeface="+mn-ea"/>
                          <a:cs typeface="+mn-ea"/>
                        </a:rPr>
                        <a:t>礼治秩序</a:t>
                      </a:r>
                      <a:r>
                        <a:rPr lang="en-US" altLang="zh-CN" sz="1400">
                          <a:solidFill>
                            <a:srgbClr val="000000"/>
                          </a:solidFill>
                          <a:latin typeface="+mn-ea"/>
                          <a:cs typeface="+mn-ea"/>
                        </a:rPr>
                        <a:t>：</a:t>
                      </a:r>
                      <a:r>
                        <a:rPr lang="zh-CN" sz="1400">
                          <a:solidFill>
                            <a:srgbClr val="000000"/>
                          </a:solidFill>
                          <a:latin typeface="+mn-ea"/>
                          <a:cs typeface="+mn-ea"/>
                        </a:rPr>
                        <a:t>乡土社会以</a:t>
                      </a:r>
                      <a:r>
                        <a:rPr lang="zh-CN" altLang="en-US" sz="1400">
                          <a:solidFill>
                            <a:srgbClr val="000000"/>
                          </a:solidFill>
                          <a:latin typeface="+mn-ea"/>
                          <a:cs typeface="+mn-ea"/>
                        </a:rPr>
                        <a:t>“</a:t>
                      </a:r>
                      <a:r>
                        <a:rPr lang="zh-CN" sz="1400">
                          <a:solidFill>
                            <a:srgbClr val="000000"/>
                          </a:solidFill>
                          <a:latin typeface="+mn-ea"/>
                          <a:cs typeface="+mn-ea"/>
                        </a:rPr>
                        <a:t>礼</a:t>
                      </a:r>
                      <a:r>
                        <a:rPr lang="zh-CN" altLang="en-US" sz="1400">
                          <a:solidFill>
                            <a:srgbClr val="000000"/>
                          </a:solidFill>
                          <a:latin typeface="+mn-ea"/>
                          <a:cs typeface="+mn-ea"/>
                        </a:rPr>
                        <a:t>”</a:t>
                      </a:r>
                      <a:r>
                        <a:rPr lang="zh-CN" sz="1400">
                          <a:solidFill>
                            <a:srgbClr val="000000"/>
                          </a:solidFill>
                          <a:latin typeface="+mn-ea"/>
                          <a:cs typeface="+mn-ea"/>
                        </a:rPr>
                        <a:t>来维持的社会秩序</a:t>
                      </a:r>
                      <a:endParaRPr lang="zh-CN" sz="1400">
                        <a:solidFill>
                          <a:srgbClr val="000000"/>
                        </a:solidFill>
                        <a:latin typeface="+mn-ea"/>
                        <a:cs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FF4C38"/>
                          </a:solidFill>
                          <a:latin typeface="+mn-ea"/>
                          <a:cs typeface="+mn-ea"/>
                        </a:rPr>
                        <a:t>法治秩序</a:t>
                      </a:r>
                      <a:r>
                        <a:rPr lang="en-US" altLang="zh-CN" sz="1400">
                          <a:solidFill>
                            <a:srgbClr val="000000"/>
                          </a:solidFill>
                          <a:latin typeface="+mn-ea"/>
                          <a:cs typeface="+mn-ea"/>
                        </a:rPr>
                        <a:t>：</a:t>
                      </a:r>
                      <a:r>
                        <a:rPr lang="zh-CN" sz="1400">
                          <a:solidFill>
                            <a:srgbClr val="000000"/>
                          </a:solidFill>
                          <a:latin typeface="+mn-ea"/>
                          <a:cs typeface="+mn-ea"/>
                        </a:rPr>
                        <a:t>主要以</a:t>
                      </a:r>
                      <a:r>
                        <a:rPr lang="zh-CN" altLang="en-US" sz="1400">
                          <a:solidFill>
                            <a:srgbClr val="000000"/>
                          </a:solidFill>
                          <a:latin typeface="+mn-ea"/>
                          <a:cs typeface="+mn-ea"/>
                        </a:rPr>
                        <a:t>“</a:t>
                      </a:r>
                      <a:r>
                        <a:rPr lang="zh-CN" sz="1400">
                          <a:solidFill>
                            <a:srgbClr val="000000"/>
                          </a:solidFill>
                          <a:latin typeface="+mn-ea"/>
                          <a:cs typeface="+mn-ea"/>
                        </a:rPr>
                        <a:t>法律</a:t>
                      </a:r>
                      <a:r>
                        <a:rPr lang="zh-CN" altLang="en-US" sz="1400">
                          <a:solidFill>
                            <a:srgbClr val="000000"/>
                          </a:solidFill>
                          <a:latin typeface="+mn-ea"/>
                          <a:cs typeface="+mn-ea"/>
                        </a:rPr>
                        <a:t>”</a:t>
                      </a:r>
                      <a:r>
                        <a:rPr lang="zh-CN" sz="1400">
                          <a:solidFill>
                            <a:srgbClr val="000000"/>
                          </a:solidFill>
                          <a:latin typeface="+mn-ea"/>
                          <a:cs typeface="+mn-ea"/>
                        </a:rPr>
                        <a:t>来维持的社会秩序</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830580">
                <a:tc>
                  <a:txBody>
                    <a:bodyPr/>
                    <a:p>
                      <a:pPr indent="0" fontAlgn="auto">
                        <a:lnSpc>
                          <a:spcPct val="150000"/>
                        </a:lnSpc>
                        <a:spcBef>
                          <a:spcPct val="0"/>
                        </a:spcBef>
                        <a:spcAft>
                          <a:spcPct val="0"/>
                        </a:spcAft>
                      </a:pPr>
                      <a:r>
                        <a:rPr lang="zh-CN" sz="1400">
                          <a:solidFill>
                            <a:srgbClr val="FF4C38"/>
                          </a:solidFill>
                          <a:latin typeface="+mn-ea"/>
                        </a:rPr>
                        <a:t>无讼</a:t>
                      </a:r>
                      <a:r>
                        <a:rPr lang="en-US" altLang="zh-CN" sz="1400">
                          <a:solidFill>
                            <a:srgbClr val="000000"/>
                          </a:solidFill>
                          <a:latin typeface="+mn-ea"/>
                        </a:rPr>
                        <a:t>：</a:t>
                      </a:r>
                      <a:r>
                        <a:rPr lang="zh-CN" sz="1400">
                          <a:solidFill>
                            <a:srgbClr val="000000"/>
                          </a:solidFill>
                          <a:latin typeface="+mn-ea"/>
                        </a:rPr>
                        <a:t>社会矛盾纠纷主要靠长老的调解</a:t>
                      </a:r>
                      <a:r>
                        <a:rPr lang="en-US" altLang="zh-CN" sz="1400">
                          <a:solidFill>
                            <a:srgbClr val="000000"/>
                          </a:solidFill>
                          <a:latin typeface="+mn-ea"/>
                        </a:rPr>
                        <a:t>，</a:t>
                      </a:r>
                      <a:r>
                        <a:rPr lang="zh-CN" sz="1400">
                          <a:solidFill>
                            <a:srgbClr val="000000"/>
                          </a:solidFill>
                          <a:latin typeface="+mn-ea"/>
                        </a:rPr>
                        <a:t>其实是一种教育过程</a:t>
                      </a:r>
                      <a:endParaRPr lang="zh-CN" sz="1400">
                        <a:solidFill>
                          <a:srgbClr val="000000"/>
                        </a:solidFill>
                        <a:latin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FF4C38"/>
                          </a:solidFill>
                          <a:latin typeface="+mn-ea"/>
                        </a:rPr>
                        <a:t>司法诉讼体系</a:t>
                      </a:r>
                      <a:r>
                        <a:rPr lang="en-US" altLang="zh-CN" sz="1400">
                          <a:solidFill>
                            <a:srgbClr val="000000"/>
                          </a:solidFill>
                          <a:latin typeface="+mn-ea"/>
                        </a:rPr>
                        <a:t>：</a:t>
                      </a:r>
                      <a:r>
                        <a:rPr lang="zh-CN" sz="1400">
                          <a:solidFill>
                            <a:srgbClr val="000000"/>
                          </a:solidFill>
                          <a:latin typeface="+mn-ea"/>
                        </a:rPr>
                        <a:t>按照法律保护权利不受侵犯。刑罚的用意是保护个人的权利和社会的安全</a:t>
                      </a:r>
                      <a:r>
                        <a:rPr lang="en-US" altLang="zh-CN" sz="1400">
                          <a:solidFill>
                            <a:srgbClr val="000000"/>
                          </a:solidFill>
                          <a:latin typeface="+mn-ea"/>
                        </a:rPr>
                        <a:t>，</a:t>
                      </a:r>
                      <a:r>
                        <a:rPr lang="zh-CN" sz="1400">
                          <a:solidFill>
                            <a:srgbClr val="000000"/>
                          </a:solidFill>
                          <a:latin typeface="+mn-ea"/>
                        </a:rPr>
                        <a:t>并不教化人</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918845">
                <a:tc>
                  <a:txBody>
                    <a:bodyPr/>
                    <a:p>
                      <a:pPr indent="0" fontAlgn="auto">
                        <a:lnSpc>
                          <a:spcPct val="150000"/>
                        </a:lnSpc>
                        <a:spcBef>
                          <a:spcPct val="0"/>
                        </a:spcBef>
                        <a:spcAft>
                          <a:spcPct val="0"/>
                        </a:spcAft>
                      </a:pPr>
                      <a:r>
                        <a:rPr lang="zh-CN" sz="1400">
                          <a:solidFill>
                            <a:srgbClr val="FF4C38"/>
                          </a:solidFill>
                          <a:latin typeface="+mn-ea"/>
                          <a:cs typeface="+mn-ea"/>
                        </a:rPr>
                        <a:t>无为政治</a:t>
                      </a:r>
                      <a:r>
                        <a:rPr lang="en-US" altLang="zh-CN" sz="1400">
                          <a:solidFill>
                            <a:srgbClr val="000000"/>
                          </a:solidFill>
                          <a:latin typeface="+mn-ea"/>
                          <a:cs typeface="+mn-ea"/>
                        </a:rPr>
                        <a:t>：</a:t>
                      </a:r>
                      <a:r>
                        <a:rPr lang="zh-CN" sz="1400">
                          <a:solidFill>
                            <a:srgbClr val="000000"/>
                          </a:solidFill>
                          <a:latin typeface="+mn-ea"/>
                          <a:cs typeface="+mn-ea"/>
                        </a:rPr>
                        <a:t>乡土社会因不具备横暴权力所追求的经济效益和同意权力所要求的分工体系而形成的微弱、松弛的</a:t>
                      </a:r>
                      <a:r>
                        <a:rPr lang="zh-CN" altLang="en-US" sz="1400">
                          <a:solidFill>
                            <a:srgbClr val="000000"/>
                          </a:solidFill>
                          <a:latin typeface="+mn-ea"/>
                          <a:cs typeface="+mn-ea"/>
                        </a:rPr>
                        <a:t>“</a:t>
                      </a:r>
                      <a:r>
                        <a:rPr lang="zh-CN" sz="1400">
                          <a:solidFill>
                            <a:srgbClr val="000000"/>
                          </a:solidFill>
                          <a:latin typeface="+mn-ea"/>
                          <a:cs typeface="+mn-ea"/>
                        </a:rPr>
                        <a:t>统治</a:t>
                      </a:r>
                      <a:r>
                        <a:rPr lang="zh-CN" altLang="en-US" sz="1400">
                          <a:solidFill>
                            <a:srgbClr val="000000"/>
                          </a:solidFill>
                          <a:latin typeface="+mn-ea"/>
                          <a:cs typeface="+mn-ea"/>
                        </a:rPr>
                        <a:t>”</a:t>
                      </a:r>
                      <a:r>
                        <a:rPr lang="zh-CN" sz="1400">
                          <a:solidFill>
                            <a:srgbClr val="000000"/>
                          </a:solidFill>
                          <a:latin typeface="+mn-ea"/>
                          <a:cs typeface="+mn-ea"/>
                        </a:rPr>
                        <a:t>形态</a:t>
                      </a:r>
                      <a:endParaRPr lang="zh-CN" sz="1400">
                        <a:solidFill>
                          <a:srgbClr val="000000"/>
                        </a:solidFill>
                        <a:latin typeface="+mn-ea"/>
                        <a:cs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FF4C38"/>
                          </a:solidFill>
                          <a:latin typeface="+mn-ea"/>
                        </a:rPr>
                        <a:t>有为政治</a:t>
                      </a:r>
                      <a:r>
                        <a:rPr lang="en-US" altLang="zh-CN" sz="1400">
                          <a:solidFill>
                            <a:srgbClr val="000000"/>
                          </a:solidFill>
                          <a:latin typeface="+mn-ea"/>
                        </a:rPr>
                        <a:t>：</a:t>
                      </a:r>
                      <a:r>
                        <a:rPr lang="zh-CN" sz="1400">
                          <a:solidFill>
                            <a:srgbClr val="000000"/>
                          </a:solidFill>
                          <a:latin typeface="+mn-ea"/>
                        </a:rPr>
                        <a:t>权力结构在人民生活实际中是有约束性的</a:t>
                      </a:r>
                      <a:r>
                        <a:rPr lang="en-US" altLang="zh-CN" sz="1400">
                          <a:solidFill>
                            <a:srgbClr val="000000"/>
                          </a:solidFill>
                          <a:latin typeface="+mn-ea"/>
                        </a:rPr>
                        <a:t>，</a:t>
                      </a:r>
                      <a:r>
                        <a:rPr lang="zh-CN" sz="1400">
                          <a:solidFill>
                            <a:srgbClr val="000000"/>
                          </a:solidFill>
                          <a:latin typeface="+mn-ea"/>
                        </a:rPr>
                        <a:t>同意权力、横暴权力都属于有为政治</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545465">
                <a:tc>
                  <a:txBody>
                    <a:bodyPr/>
                    <a:p>
                      <a:pPr indent="0" fontAlgn="auto">
                        <a:lnSpc>
                          <a:spcPct val="150000"/>
                        </a:lnSpc>
                        <a:spcBef>
                          <a:spcPct val="0"/>
                        </a:spcBef>
                        <a:spcAft>
                          <a:spcPct val="0"/>
                        </a:spcAft>
                      </a:pPr>
                      <a:r>
                        <a:rPr lang="zh-CN" sz="1400">
                          <a:solidFill>
                            <a:srgbClr val="FF4C38"/>
                          </a:solidFill>
                          <a:latin typeface="+mn-ea"/>
                        </a:rPr>
                        <a:t>血缘社会</a:t>
                      </a:r>
                      <a:r>
                        <a:rPr lang="en-US" altLang="zh-CN" sz="1400">
                          <a:solidFill>
                            <a:srgbClr val="000000"/>
                          </a:solidFill>
                          <a:latin typeface="+mn-ea"/>
                        </a:rPr>
                        <a:t>：</a:t>
                      </a:r>
                      <a:r>
                        <a:rPr lang="zh-CN" sz="1400">
                          <a:solidFill>
                            <a:srgbClr val="000000"/>
                          </a:solidFill>
                          <a:latin typeface="+mn-ea"/>
                        </a:rPr>
                        <a:t>人与人的权利和义务根据亲属关系来决定的社会</a:t>
                      </a:r>
                      <a:endParaRPr lang="zh-CN" sz="1400">
                        <a:solidFill>
                          <a:srgbClr val="000000"/>
                        </a:solidFill>
                        <a:latin typeface="+mn-ea"/>
                      </a:endParaRPr>
                    </a:p>
                  </a:txBody>
                  <a:tcPr marL="26670" marR="26670"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c>
                  <a:txBody>
                    <a:bodyPr/>
                    <a:p>
                      <a:pPr indent="0" fontAlgn="auto">
                        <a:lnSpc>
                          <a:spcPct val="150000"/>
                        </a:lnSpc>
                        <a:spcBef>
                          <a:spcPct val="0"/>
                        </a:spcBef>
                        <a:spcAft>
                          <a:spcPct val="0"/>
                        </a:spcAft>
                      </a:pPr>
                      <a:r>
                        <a:rPr lang="zh-CN" sz="1400">
                          <a:solidFill>
                            <a:srgbClr val="FF4C38"/>
                          </a:solidFill>
                          <a:latin typeface="+mn-ea"/>
                        </a:rPr>
                        <a:t>地缘社会</a:t>
                      </a:r>
                      <a:r>
                        <a:rPr lang="en-US" altLang="zh-CN" sz="1400">
                          <a:solidFill>
                            <a:srgbClr val="000000"/>
                          </a:solidFill>
                          <a:latin typeface="+mn-ea"/>
                        </a:rPr>
                        <a:t>：</a:t>
                      </a:r>
                      <a:r>
                        <a:rPr lang="zh-CN" sz="1400">
                          <a:solidFill>
                            <a:srgbClr val="000000"/>
                          </a:solidFill>
                          <a:latin typeface="+mn-ea"/>
                        </a:rPr>
                        <a:t>没有血缘关系的人因为地理位置而结成的社群</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
        <p:nvSpPr>
          <p:cNvPr id="2" name="文本框 1"/>
          <p:cNvSpPr txBox="1"/>
          <p:nvPr/>
        </p:nvSpPr>
        <p:spPr>
          <a:xfrm>
            <a:off x="6565265" y="1200785"/>
            <a:ext cx="4064000" cy="368300"/>
          </a:xfrm>
          <a:prstGeom prst="rect">
            <a:avLst/>
          </a:prstGeom>
          <a:noFill/>
        </p:spPr>
        <p:txBody>
          <a:bodyPr wrap="square" rtlCol="0">
            <a:spAutoFit/>
          </a:bodyPr>
          <a:p>
            <a:pPr algn="r"/>
            <a:r>
              <a:rPr lang="zh-CN" altLang="en-US"/>
              <a:t>续表</a:t>
            </a:r>
            <a:endParaRPr lang="zh-CN" altLang="en-US"/>
          </a:p>
        </p:txBody>
      </p:sp>
    </p:spTree>
    <p:custDataLst>
      <p:tags r:id="rId3"/>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0" algn="just" fontAlgn="auto">
              <a:lnSpc>
                <a:spcPct val="150000"/>
              </a:lnSpc>
            </a:pPr>
            <a:r>
              <a:rPr lang="zh-CN" altLang="en-US" b="1">
                <a:latin typeface="微软雅黑" panose="020B0503020204020204" charset="-122"/>
                <a:ea typeface="微软雅黑" panose="020B0503020204020204" charset="-122"/>
                <a:cs typeface="微软雅黑" panose="020B0503020204020204" charset="-122"/>
              </a:rPr>
              <a:t>任务</a:t>
            </a:r>
            <a:r>
              <a:rPr lang="en-US" altLang="zh-CN" b="1">
                <a:latin typeface="微软雅黑" panose="020B0503020204020204" charset="-122"/>
                <a:ea typeface="微软雅黑" panose="020B0503020204020204" charset="-122"/>
                <a:cs typeface="微软雅黑" panose="020B0503020204020204" charset="-122"/>
              </a:rPr>
              <a:t>2：</a:t>
            </a:r>
            <a:r>
              <a:rPr lang="zh-CN" altLang="en-US" b="1">
                <a:latin typeface="微软雅黑" panose="020B0503020204020204" charset="-122"/>
                <a:ea typeface="微软雅黑" panose="020B0503020204020204" charset="-122"/>
                <a:cs typeface="微软雅黑" panose="020B0503020204020204" charset="-122"/>
              </a:rPr>
              <a:t>分析整体框架</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把握知识体系</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学术著作具有较强的逻辑性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各个篇章共同呈现出一个相对完整的学术知识体系</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比如《乡土中国》中的</a:t>
            </a:r>
            <a:r>
              <a:rPr lang="en-US" altLang="zh-CN">
                <a:latin typeface="微软雅黑" panose="020B0503020204020204" charset="-122"/>
                <a:ea typeface="微软雅黑" panose="020B0503020204020204" charset="-122"/>
                <a:cs typeface="微软雅黑" panose="020B0503020204020204" charset="-122"/>
              </a:rPr>
              <a:t>14</a:t>
            </a:r>
            <a:r>
              <a:rPr lang="zh-CN" altLang="en-US">
                <a:latin typeface="微软雅黑" panose="020B0503020204020204" charset="-122"/>
                <a:ea typeface="微软雅黑" panose="020B0503020204020204" charset="-122"/>
                <a:cs typeface="微软雅黑" panose="020B0503020204020204" charset="-122"/>
              </a:rPr>
              <a:t>篇文章相互关联</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综合分析阐述了中国乡村社会的结构和特点。在阅读文章的基础上</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归纳各篇主旨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撰写相应的内容摘要。注意摘录和使用文中关键的概念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简洁、准确地概括作者的学术观点。之后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明确各篇之间的内在联系</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尝试把握这本书的知识体系。</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1080135" y="1142365"/>
            <a:ext cx="10031095" cy="479425"/>
          </a:xfrm>
          <a:prstGeom prst="rect">
            <a:avLst/>
          </a:prstGeom>
          <a:noFill/>
        </p:spPr>
        <p:txBody>
          <a:bodyPr wrap="square" rtlCol="0">
            <a:noAutofit/>
          </a:bodyPr>
          <a:p>
            <a:pPr indent="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1.</a:t>
            </a:r>
            <a:r>
              <a:rPr lang="zh-CN" altLang="en-US">
                <a:latin typeface="微软雅黑" panose="020B0503020204020204" charset="-122"/>
                <a:ea typeface="微软雅黑" panose="020B0503020204020204" charset="-122"/>
                <a:cs typeface="微软雅黑" panose="020B0503020204020204" charset="-122"/>
              </a:rPr>
              <a:t>各章主旨、要点示例</a:t>
            </a:r>
            <a:endParaRPr lang="zh-CN" altLang="en-US">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2"/>
            </p:custDataLst>
          </p:nvPr>
        </p:nvGraphicFramePr>
        <p:xfrm>
          <a:off x="746760" y="1698625"/>
          <a:ext cx="10919460" cy="4121150"/>
        </p:xfrm>
        <a:graphic>
          <a:graphicData uri="http://schemas.openxmlformats.org/drawingml/2006/table">
            <a:tbl>
              <a:tblPr/>
              <a:tblGrid>
                <a:gridCol w="1541780"/>
                <a:gridCol w="4053205"/>
                <a:gridCol w="5324475"/>
              </a:tblGrid>
              <a:tr h="242570">
                <a:tc>
                  <a:txBody>
                    <a:bodyPr/>
                    <a:p>
                      <a:pPr marL="0" indent="0" algn="ctr">
                        <a:spcBef>
                          <a:spcPct val="0"/>
                        </a:spcBef>
                        <a:spcAft>
                          <a:spcPct val="0"/>
                        </a:spcAft>
                      </a:pPr>
                      <a:r>
                        <a:rPr lang="zh-CN" sz="1400">
                          <a:solidFill>
                            <a:srgbClr val="000000"/>
                          </a:solidFill>
                          <a:latin typeface="+mn-ea"/>
                        </a:rPr>
                        <a:t>篇</a:t>
                      </a:r>
                      <a:r>
                        <a:rPr lang="zh-CN" sz="1400">
                          <a:solidFill>
                            <a:srgbClr val="000000"/>
                          </a:solidFill>
                          <a:latin typeface="+mn-ea"/>
                        </a:rPr>
                        <a:t>　名</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lgn="ctr">
                        <a:spcBef>
                          <a:spcPct val="0"/>
                        </a:spcBef>
                        <a:spcAft>
                          <a:spcPct val="0"/>
                        </a:spcAft>
                      </a:pPr>
                      <a:r>
                        <a:rPr lang="zh-CN" sz="1400">
                          <a:solidFill>
                            <a:srgbClr val="000000"/>
                          </a:solidFill>
                          <a:latin typeface="+mn-ea"/>
                        </a:rPr>
                        <a:t>核心内容</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lgn="ctr">
                        <a:spcBef>
                          <a:spcPct val="0"/>
                        </a:spcBef>
                        <a:spcAft>
                          <a:spcPct val="0"/>
                        </a:spcAft>
                      </a:pPr>
                      <a:r>
                        <a:rPr lang="zh-CN" sz="1400">
                          <a:solidFill>
                            <a:srgbClr val="000000"/>
                          </a:solidFill>
                          <a:latin typeface="+mn-ea"/>
                        </a:rPr>
                        <a:t>要</a:t>
                      </a:r>
                      <a:r>
                        <a:rPr lang="zh-CN" sz="1400">
                          <a:solidFill>
                            <a:srgbClr val="000000"/>
                          </a:solidFill>
                          <a:latin typeface="+mn-ea"/>
                        </a:rPr>
                        <a:t>　点</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566420">
                <a:tc>
                  <a:txBody>
                    <a:bodyPr/>
                    <a:p>
                      <a:pPr marL="0" indent="0" algn="ctr">
                        <a:spcBef>
                          <a:spcPct val="0"/>
                        </a:spcBef>
                        <a:spcAft>
                          <a:spcPct val="0"/>
                        </a:spcAft>
                      </a:pPr>
                      <a:r>
                        <a:rPr lang="zh-CN" sz="1400">
                          <a:solidFill>
                            <a:srgbClr val="000000"/>
                          </a:solidFill>
                          <a:latin typeface="+mn-ea"/>
                        </a:rPr>
                        <a:t>第一章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乡土本色</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描述了乡土社会的本质特征</a:t>
                      </a:r>
                      <a:r>
                        <a:rPr lang="en-US" altLang="zh-CN" sz="1400">
                          <a:solidFill>
                            <a:srgbClr val="000000"/>
                          </a:solidFill>
                          <a:latin typeface="+mn-ea"/>
                        </a:rPr>
                        <a:t>，</a:t>
                      </a:r>
                      <a:r>
                        <a:rPr lang="zh-CN" sz="1400">
                          <a:solidFill>
                            <a:srgbClr val="000000"/>
                          </a:solidFill>
                          <a:latin typeface="+mn-ea"/>
                        </a:rPr>
                        <a:t>包括乡下人对土地的依赖、乡土社会的不流动性以及熟人社会的特点</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乡下人以种地为生</a:t>
                      </a:r>
                      <a:r>
                        <a:rPr lang="en-US" altLang="zh-CN" sz="1400">
                          <a:solidFill>
                            <a:srgbClr val="000000"/>
                          </a:solidFill>
                          <a:latin typeface="+mn-ea"/>
                        </a:rPr>
                        <a:t>，</a:t>
                      </a:r>
                      <a:r>
                        <a:rPr lang="zh-CN" sz="1400">
                          <a:solidFill>
                            <a:srgbClr val="000000"/>
                          </a:solidFill>
                          <a:latin typeface="+mn-ea"/>
                        </a:rPr>
                        <a:t>生于斯</a:t>
                      </a:r>
                      <a:r>
                        <a:rPr lang="en-US" altLang="zh-CN" sz="1400">
                          <a:solidFill>
                            <a:srgbClr val="000000"/>
                          </a:solidFill>
                          <a:latin typeface="+mn-ea"/>
                        </a:rPr>
                        <a:t>，</a:t>
                      </a:r>
                      <a:r>
                        <a:rPr lang="zh-CN" sz="1400">
                          <a:solidFill>
                            <a:srgbClr val="000000"/>
                          </a:solidFill>
                          <a:latin typeface="+mn-ea"/>
                        </a:rPr>
                        <a:t>长于斯</a:t>
                      </a:r>
                      <a:r>
                        <a:rPr lang="en-US" altLang="zh-CN" sz="1400">
                          <a:solidFill>
                            <a:srgbClr val="000000"/>
                          </a:solidFill>
                          <a:latin typeface="+mn-ea"/>
                        </a:rPr>
                        <a:t>，</a:t>
                      </a:r>
                      <a:r>
                        <a:rPr lang="zh-CN" sz="1400">
                          <a:solidFill>
                            <a:srgbClr val="000000"/>
                          </a:solidFill>
                          <a:latin typeface="+mn-ea"/>
                        </a:rPr>
                        <a:t>形成了稳定而熟悉的社会关系网络</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669290">
                <a:tc>
                  <a:txBody>
                    <a:bodyPr/>
                    <a:p>
                      <a:pPr marL="0" indent="0" algn="ctr">
                        <a:spcBef>
                          <a:spcPct val="0"/>
                        </a:spcBef>
                        <a:spcAft>
                          <a:spcPct val="0"/>
                        </a:spcAft>
                      </a:pPr>
                      <a:r>
                        <a:rPr lang="zh-CN" sz="1400">
                          <a:solidFill>
                            <a:srgbClr val="000000"/>
                          </a:solidFill>
                          <a:latin typeface="+mn-ea"/>
                        </a:rPr>
                        <a:t>第二章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文字下乡</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cs typeface="+mn-ea"/>
                        </a:rPr>
                        <a:t>探讨了文字在乡土社会中的作用和局限性</a:t>
                      </a:r>
                      <a:r>
                        <a:rPr lang="en-US" altLang="zh-CN" sz="1400">
                          <a:solidFill>
                            <a:srgbClr val="000000"/>
                          </a:solidFill>
                          <a:latin typeface="+mn-ea"/>
                          <a:cs typeface="+mn-ea"/>
                        </a:rPr>
                        <a:t>，</a:t>
                      </a:r>
                      <a:r>
                        <a:rPr lang="zh-CN" sz="1400">
                          <a:solidFill>
                            <a:srgbClr val="000000"/>
                          </a:solidFill>
                          <a:latin typeface="+mn-ea"/>
                          <a:cs typeface="+mn-ea"/>
                        </a:rPr>
                        <a:t>指出乡下人并非因为</a:t>
                      </a:r>
                      <a:r>
                        <a:rPr lang="zh-CN" altLang="en-US" sz="1400">
                          <a:solidFill>
                            <a:srgbClr val="000000"/>
                          </a:solidFill>
                          <a:latin typeface="+mn-ea"/>
                          <a:cs typeface="+mn-ea"/>
                        </a:rPr>
                        <a:t>“</a:t>
                      </a:r>
                      <a:r>
                        <a:rPr lang="zh-CN" sz="1400">
                          <a:solidFill>
                            <a:srgbClr val="000000"/>
                          </a:solidFill>
                          <a:latin typeface="+mn-ea"/>
                          <a:cs typeface="+mn-ea"/>
                        </a:rPr>
                        <a:t>愚</a:t>
                      </a:r>
                      <a:r>
                        <a:rPr lang="zh-CN" altLang="en-US" sz="1400">
                          <a:solidFill>
                            <a:srgbClr val="000000"/>
                          </a:solidFill>
                          <a:latin typeface="+mn-ea"/>
                          <a:cs typeface="+mn-ea"/>
                        </a:rPr>
                        <a:t>”</a:t>
                      </a:r>
                      <a:r>
                        <a:rPr lang="zh-CN" sz="1400">
                          <a:solidFill>
                            <a:srgbClr val="000000"/>
                          </a:solidFill>
                          <a:latin typeface="+mn-ea"/>
                          <a:cs typeface="+mn-ea"/>
                        </a:rPr>
                        <a:t>而不识字</a:t>
                      </a:r>
                      <a:r>
                        <a:rPr lang="en-US" altLang="zh-CN" sz="1400">
                          <a:solidFill>
                            <a:srgbClr val="000000"/>
                          </a:solidFill>
                          <a:latin typeface="+mn-ea"/>
                          <a:cs typeface="+mn-ea"/>
                        </a:rPr>
                        <a:t>，</a:t>
                      </a:r>
                      <a:r>
                        <a:rPr lang="zh-CN" sz="1400">
                          <a:solidFill>
                            <a:srgbClr val="000000"/>
                          </a:solidFill>
                          <a:latin typeface="+mn-ea"/>
                          <a:cs typeface="+mn-ea"/>
                        </a:rPr>
                        <a:t>而是因为乡土社会的本质特点使得文字并非必需</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乡土社会是一个面对面接触的社会</a:t>
                      </a:r>
                      <a:r>
                        <a:rPr lang="en-US" altLang="zh-CN" sz="1400">
                          <a:solidFill>
                            <a:srgbClr val="000000"/>
                          </a:solidFill>
                          <a:latin typeface="+mn-ea"/>
                        </a:rPr>
                        <a:t>，</a:t>
                      </a:r>
                      <a:r>
                        <a:rPr lang="zh-CN" sz="1400">
                          <a:solidFill>
                            <a:srgbClr val="000000"/>
                          </a:solidFill>
                          <a:latin typeface="+mn-ea"/>
                        </a:rPr>
                        <a:t>人们通过语言、表情、动作等多种方式交流</a:t>
                      </a:r>
                      <a:r>
                        <a:rPr lang="en-US" altLang="zh-CN" sz="1400">
                          <a:solidFill>
                            <a:srgbClr val="000000"/>
                          </a:solidFill>
                          <a:latin typeface="+mn-ea"/>
                        </a:rPr>
                        <a:t>，</a:t>
                      </a:r>
                      <a:r>
                        <a:rPr lang="zh-CN" sz="1400">
                          <a:solidFill>
                            <a:srgbClr val="000000"/>
                          </a:solidFill>
                          <a:latin typeface="+mn-ea"/>
                        </a:rPr>
                        <a:t>文字在信息传递中的作用有限</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567055">
                <a:tc>
                  <a:txBody>
                    <a:bodyPr/>
                    <a:p>
                      <a:pPr marL="0" indent="0" algn="ctr">
                        <a:spcBef>
                          <a:spcPct val="0"/>
                        </a:spcBef>
                        <a:spcAft>
                          <a:spcPct val="0"/>
                        </a:spcAft>
                      </a:pPr>
                      <a:r>
                        <a:rPr lang="zh-CN" sz="1400">
                          <a:solidFill>
                            <a:srgbClr val="000000"/>
                          </a:solidFill>
                          <a:latin typeface="+mn-ea"/>
                        </a:rPr>
                        <a:t>第三章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再论文字下乡</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进一步阐述了文字与乡土社会的关系</a:t>
                      </a:r>
                      <a:r>
                        <a:rPr lang="en-US" altLang="zh-CN" sz="1400">
                          <a:solidFill>
                            <a:srgbClr val="000000"/>
                          </a:solidFill>
                          <a:latin typeface="+mn-ea"/>
                        </a:rPr>
                        <a:t>，</a:t>
                      </a:r>
                      <a:r>
                        <a:rPr lang="zh-CN" sz="1400">
                          <a:solidFill>
                            <a:srgbClr val="000000"/>
                          </a:solidFill>
                          <a:latin typeface="+mn-ea"/>
                        </a:rPr>
                        <a:t>从时间格局的角度分析了文字在乡土社会中缺乏需求的原因</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乡土社会的生活形态定型</a:t>
                      </a:r>
                      <a:r>
                        <a:rPr lang="en-US" altLang="zh-CN" sz="1400">
                          <a:solidFill>
                            <a:srgbClr val="000000"/>
                          </a:solidFill>
                          <a:latin typeface="+mn-ea"/>
                        </a:rPr>
                        <a:t>，</a:t>
                      </a:r>
                      <a:r>
                        <a:rPr lang="zh-CN" sz="1400">
                          <a:solidFill>
                            <a:srgbClr val="000000"/>
                          </a:solidFill>
                          <a:latin typeface="+mn-ea"/>
                        </a:rPr>
                        <a:t>缺乏变化</a:t>
                      </a:r>
                      <a:r>
                        <a:rPr lang="en-US" altLang="zh-CN" sz="1400">
                          <a:solidFill>
                            <a:srgbClr val="000000"/>
                          </a:solidFill>
                          <a:latin typeface="+mn-ea"/>
                        </a:rPr>
                        <a:t>，</a:t>
                      </a:r>
                      <a:r>
                        <a:rPr lang="zh-CN" sz="1400">
                          <a:solidFill>
                            <a:srgbClr val="000000"/>
                          </a:solidFill>
                          <a:latin typeface="+mn-ea"/>
                        </a:rPr>
                        <a:t>因此个人和社会的记忆足以满足需求</a:t>
                      </a:r>
                      <a:r>
                        <a:rPr lang="en-US" altLang="zh-CN" sz="1400">
                          <a:solidFill>
                            <a:srgbClr val="000000"/>
                          </a:solidFill>
                          <a:latin typeface="+mn-ea"/>
                        </a:rPr>
                        <a:t>，</a:t>
                      </a:r>
                      <a:r>
                        <a:rPr lang="zh-CN" sz="1400">
                          <a:solidFill>
                            <a:srgbClr val="000000"/>
                          </a:solidFill>
                          <a:latin typeface="+mn-ea"/>
                        </a:rPr>
                        <a:t>无须依赖文字来传承经验</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546735">
                <a:tc>
                  <a:txBody>
                    <a:bodyPr/>
                    <a:p>
                      <a:pPr marL="0" indent="0" algn="ctr">
                        <a:spcBef>
                          <a:spcPct val="0"/>
                        </a:spcBef>
                        <a:spcAft>
                          <a:spcPct val="0"/>
                        </a:spcAft>
                      </a:pPr>
                      <a:r>
                        <a:rPr lang="zh-CN" sz="1400">
                          <a:solidFill>
                            <a:srgbClr val="000000"/>
                          </a:solidFill>
                          <a:latin typeface="+mn-ea"/>
                        </a:rPr>
                        <a:t>第四章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差序格局</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提出了差序格局的概念</a:t>
                      </a:r>
                      <a:r>
                        <a:rPr lang="en-US" altLang="zh-CN" sz="1400">
                          <a:solidFill>
                            <a:srgbClr val="000000"/>
                          </a:solidFill>
                          <a:latin typeface="+mn-ea"/>
                        </a:rPr>
                        <a:t>，</a:t>
                      </a:r>
                      <a:r>
                        <a:rPr lang="zh-CN" sz="1400">
                          <a:solidFill>
                            <a:srgbClr val="000000"/>
                          </a:solidFill>
                          <a:latin typeface="+mn-ea"/>
                        </a:rPr>
                        <a:t>用于解释乡土社会中的人际关系结构</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差序格局以自我为中心</a:t>
                      </a:r>
                      <a:r>
                        <a:rPr lang="en-US" altLang="zh-CN" sz="1400">
                          <a:solidFill>
                            <a:srgbClr val="000000"/>
                          </a:solidFill>
                          <a:latin typeface="+mn-ea"/>
                        </a:rPr>
                        <a:t>，</a:t>
                      </a:r>
                      <a:r>
                        <a:rPr lang="zh-CN" sz="1400">
                          <a:solidFill>
                            <a:srgbClr val="000000"/>
                          </a:solidFill>
                          <a:latin typeface="+mn-ea"/>
                        </a:rPr>
                        <a:t>像水的波纹一样向外扩散</a:t>
                      </a:r>
                      <a:r>
                        <a:rPr lang="en-US" altLang="zh-CN" sz="1400">
                          <a:solidFill>
                            <a:srgbClr val="000000"/>
                          </a:solidFill>
                          <a:latin typeface="+mn-ea"/>
                        </a:rPr>
                        <a:t>，</a:t>
                      </a:r>
                      <a:r>
                        <a:rPr lang="zh-CN" sz="1400">
                          <a:solidFill>
                            <a:srgbClr val="000000"/>
                          </a:solidFill>
                          <a:latin typeface="+mn-ea"/>
                        </a:rPr>
                        <a:t>形成具有伸缩性的社会关系网络</a:t>
                      </a:r>
                      <a:r>
                        <a:rPr lang="en-US" altLang="zh-CN" sz="1400">
                          <a:solidFill>
                            <a:srgbClr val="000000"/>
                          </a:solidFill>
                          <a:latin typeface="+mn-ea"/>
                        </a:rPr>
                        <a:t>，</a:t>
                      </a:r>
                      <a:r>
                        <a:rPr lang="zh-CN" sz="1400">
                          <a:solidFill>
                            <a:srgbClr val="000000"/>
                          </a:solidFill>
                          <a:latin typeface="+mn-ea"/>
                        </a:rPr>
                        <a:t>与西方社会的团体格局形成鲜明对比</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526415">
                <a:tc>
                  <a:txBody>
                    <a:bodyPr/>
                    <a:p>
                      <a:pPr marL="0" indent="0" algn="ctr">
                        <a:spcBef>
                          <a:spcPct val="0"/>
                        </a:spcBef>
                        <a:spcAft>
                          <a:spcPct val="0"/>
                        </a:spcAft>
                      </a:pPr>
                      <a:r>
                        <a:rPr lang="zh-CN" sz="1400">
                          <a:solidFill>
                            <a:srgbClr val="000000"/>
                          </a:solidFill>
                          <a:latin typeface="+mn-ea"/>
                        </a:rPr>
                        <a:t>第五章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系维着私人的道德</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讨论了差序格局下的道德观念</a:t>
                      </a:r>
                      <a:r>
                        <a:rPr lang="en-US" altLang="zh-CN" sz="1400">
                          <a:solidFill>
                            <a:srgbClr val="000000"/>
                          </a:solidFill>
                          <a:latin typeface="+mn-ea"/>
                        </a:rPr>
                        <a:t>，</a:t>
                      </a:r>
                      <a:r>
                        <a:rPr lang="zh-CN" sz="1400">
                          <a:solidFill>
                            <a:srgbClr val="000000"/>
                          </a:solidFill>
                          <a:latin typeface="+mn-ea"/>
                        </a:rPr>
                        <a:t>指出乡土社会的道德是以私人关系为基础的</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在差序格局中</a:t>
                      </a:r>
                      <a:r>
                        <a:rPr lang="en-US" altLang="zh-CN" sz="1400">
                          <a:solidFill>
                            <a:srgbClr val="000000"/>
                          </a:solidFill>
                          <a:latin typeface="+mn-ea"/>
                        </a:rPr>
                        <a:t>，</a:t>
                      </a:r>
                      <a:r>
                        <a:rPr lang="zh-CN" sz="1400">
                          <a:solidFill>
                            <a:srgbClr val="000000"/>
                          </a:solidFill>
                          <a:latin typeface="+mn-ea"/>
                        </a:rPr>
                        <a:t>每个人的道德行为都受到与自己关系亲疏远近的人的影响</a:t>
                      </a:r>
                      <a:r>
                        <a:rPr lang="en-US" altLang="zh-CN" sz="1400">
                          <a:solidFill>
                            <a:srgbClr val="000000"/>
                          </a:solidFill>
                          <a:latin typeface="+mn-ea"/>
                        </a:rPr>
                        <a:t>，</a:t>
                      </a:r>
                      <a:r>
                        <a:rPr lang="zh-CN" sz="1400">
                          <a:solidFill>
                            <a:srgbClr val="000000"/>
                          </a:solidFill>
                          <a:latin typeface="+mn-ea"/>
                        </a:rPr>
                        <a:t>形成了具有伸缩性的道德标准</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546735">
                <a:tc>
                  <a:txBody>
                    <a:bodyPr/>
                    <a:p>
                      <a:pPr marL="0" indent="0" algn="ctr">
                        <a:spcBef>
                          <a:spcPct val="0"/>
                        </a:spcBef>
                        <a:spcAft>
                          <a:spcPct val="0"/>
                        </a:spcAft>
                      </a:pPr>
                      <a:r>
                        <a:rPr lang="zh-CN" sz="1400">
                          <a:solidFill>
                            <a:srgbClr val="000000"/>
                          </a:solidFill>
                          <a:latin typeface="+mn-ea"/>
                        </a:rPr>
                        <a:t>第六章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家族</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分析了乡土社会中的家族制度及其功能</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家族在乡土社会中不仅是生育单位</a:t>
                      </a:r>
                      <a:r>
                        <a:rPr lang="en-US" altLang="zh-CN" sz="1400">
                          <a:solidFill>
                            <a:srgbClr val="000000"/>
                          </a:solidFill>
                          <a:latin typeface="+mn-ea"/>
                        </a:rPr>
                        <a:t>，</a:t>
                      </a:r>
                      <a:r>
                        <a:rPr lang="zh-CN" sz="1400">
                          <a:solidFill>
                            <a:srgbClr val="000000"/>
                          </a:solidFill>
                          <a:latin typeface="+mn-ea"/>
                        </a:rPr>
                        <a:t>更是事业组织。家族主轴在父子之间</a:t>
                      </a:r>
                      <a:r>
                        <a:rPr lang="en-US" altLang="zh-CN" sz="1400">
                          <a:solidFill>
                            <a:srgbClr val="000000"/>
                          </a:solidFill>
                          <a:latin typeface="+mn-ea"/>
                        </a:rPr>
                        <a:t>，</a:t>
                      </a:r>
                      <a:r>
                        <a:rPr lang="zh-CN" sz="1400">
                          <a:solidFill>
                            <a:srgbClr val="000000"/>
                          </a:solidFill>
                          <a:latin typeface="+mn-ea"/>
                        </a:rPr>
                        <a:t>强调纪律和事业的重要性</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455930">
                <a:tc>
                  <a:txBody>
                    <a:bodyPr/>
                    <a:p>
                      <a:pPr marL="0" indent="0" algn="ctr">
                        <a:spcBef>
                          <a:spcPct val="0"/>
                        </a:spcBef>
                        <a:spcAft>
                          <a:spcPct val="0"/>
                        </a:spcAft>
                      </a:pPr>
                      <a:r>
                        <a:rPr lang="zh-CN" sz="1400">
                          <a:solidFill>
                            <a:srgbClr val="000000"/>
                          </a:solidFill>
                          <a:latin typeface="+mn-ea"/>
                        </a:rPr>
                        <a:t>第七章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男女有别</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探讨了乡土社会中男女关系的特点及其成因</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乡土社会是一个安稳的社会</a:t>
                      </a:r>
                      <a:r>
                        <a:rPr lang="en-US" altLang="zh-CN" sz="1400">
                          <a:solidFill>
                            <a:srgbClr val="000000"/>
                          </a:solidFill>
                          <a:latin typeface="+mn-ea"/>
                        </a:rPr>
                        <a:t>，</a:t>
                      </a:r>
                      <a:r>
                        <a:rPr lang="zh-CN" sz="1400">
                          <a:solidFill>
                            <a:srgbClr val="000000"/>
                          </a:solidFill>
                          <a:latin typeface="+mn-ea"/>
                        </a:rPr>
                        <a:t>为了避免因感情激动而破坏稳定的社会关系</a:t>
                      </a:r>
                      <a:r>
                        <a:rPr lang="en-US" altLang="zh-CN" sz="1400">
                          <a:solidFill>
                            <a:srgbClr val="000000"/>
                          </a:solidFill>
                          <a:latin typeface="+mn-ea"/>
                        </a:rPr>
                        <a:t>，</a:t>
                      </a:r>
                      <a:r>
                        <a:rPr lang="zh-CN" sz="1400">
                          <a:solidFill>
                            <a:srgbClr val="000000"/>
                          </a:solidFill>
                          <a:latin typeface="+mn-ea"/>
                        </a:rPr>
                        <a:t>男女之间在生活上加以隔离</a:t>
                      </a:r>
                      <a:r>
                        <a:rPr lang="en-US" altLang="zh-CN" sz="1400">
                          <a:solidFill>
                            <a:srgbClr val="000000"/>
                          </a:solidFill>
                          <a:latin typeface="+mn-ea"/>
                        </a:rPr>
                        <a:t>，</a:t>
                      </a:r>
                      <a:r>
                        <a:rPr lang="zh-CN" sz="1400">
                          <a:solidFill>
                            <a:srgbClr val="000000"/>
                          </a:solidFill>
                          <a:latin typeface="+mn-ea"/>
                        </a:rPr>
                        <a:t>形成了男女有别的现象</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graphicFrame>
        <p:nvGraphicFramePr>
          <p:cNvPr id="2" name="表格 1"/>
          <p:cNvGraphicFramePr/>
          <p:nvPr>
            <p:custDataLst>
              <p:tags r:id="rId2"/>
            </p:custDataLst>
          </p:nvPr>
        </p:nvGraphicFramePr>
        <p:xfrm>
          <a:off x="717550" y="1448435"/>
          <a:ext cx="10918825" cy="4458335"/>
        </p:xfrm>
        <a:graphic>
          <a:graphicData uri="http://schemas.openxmlformats.org/drawingml/2006/table">
            <a:tbl>
              <a:tblPr/>
              <a:tblGrid>
                <a:gridCol w="1454785"/>
                <a:gridCol w="3235960"/>
                <a:gridCol w="6228080"/>
              </a:tblGrid>
              <a:tr h="323215">
                <a:tc>
                  <a:txBody>
                    <a:bodyPr/>
                    <a:p>
                      <a:pPr marL="0" indent="0" algn="ctr">
                        <a:spcBef>
                          <a:spcPct val="0"/>
                        </a:spcBef>
                        <a:spcAft>
                          <a:spcPct val="0"/>
                        </a:spcAft>
                      </a:pPr>
                      <a:r>
                        <a:rPr lang="zh-CN" sz="1400">
                          <a:solidFill>
                            <a:srgbClr val="000000"/>
                          </a:solidFill>
                          <a:latin typeface="+mn-ea"/>
                        </a:rPr>
                        <a:t>篇</a:t>
                      </a:r>
                      <a:r>
                        <a:rPr lang="zh-CN" sz="1400">
                          <a:solidFill>
                            <a:srgbClr val="000000"/>
                          </a:solidFill>
                          <a:latin typeface="+mn-ea"/>
                        </a:rPr>
                        <a:t>　名</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lgn="ctr">
                        <a:spcBef>
                          <a:spcPct val="0"/>
                        </a:spcBef>
                        <a:spcAft>
                          <a:spcPct val="0"/>
                        </a:spcAft>
                      </a:pPr>
                      <a:r>
                        <a:rPr lang="zh-CN" sz="1400">
                          <a:solidFill>
                            <a:srgbClr val="000000"/>
                          </a:solidFill>
                          <a:latin typeface="+mn-ea"/>
                        </a:rPr>
                        <a:t>核心内容</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lgn="ctr">
                        <a:spcBef>
                          <a:spcPct val="0"/>
                        </a:spcBef>
                        <a:spcAft>
                          <a:spcPct val="0"/>
                        </a:spcAft>
                      </a:pPr>
                      <a:r>
                        <a:rPr lang="zh-CN" sz="1400">
                          <a:solidFill>
                            <a:srgbClr val="000000"/>
                          </a:solidFill>
                          <a:latin typeface="+mn-ea"/>
                        </a:rPr>
                        <a:t>要</a:t>
                      </a:r>
                      <a:r>
                        <a:rPr lang="zh-CN" sz="1400">
                          <a:solidFill>
                            <a:srgbClr val="000000"/>
                          </a:solidFill>
                          <a:latin typeface="+mn-ea"/>
                        </a:rPr>
                        <a:t>　点</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952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r>
              <a:tr h="469265">
                <a:tc>
                  <a:txBody>
                    <a:bodyPr/>
                    <a:p>
                      <a:pPr marL="0" indent="0" algn="ctr">
                        <a:spcBef>
                          <a:spcPct val="0"/>
                        </a:spcBef>
                        <a:spcAft>
                          <a:spcPct val="0"/>
                        </a:spcAft>
                      </a:pPr>
                      <a:r>
                        <a:rPr lang="zh-CN" sz="1400">
                          <a:solidFill>
                            <a:srgbClr val="000000"/>
                          </a:solidFill>
                          <a:latin typeface="+mn-ea"/>
                        </a:rPr>
                        <a:t>第八章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礼治秩序</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阐述了乡土社会的礼治秩序及其维持机制</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与现代社会追求法治不同</a:t>
                      </a:r>
                      <a:r>
                        <a:rPr lang="en-US" altLang="zh-CN" sz="1400">
                          <a:solidFill>
                            <a:srgbClr val="000000"/>
                          </a:solidFill>
                          <a:latin typeface="+mn-ea"/>
                        </a:rPr>
                        <a:t>，</a:t>
                      </a:r>
                      <a:r>
                        <a:rPr lang="zh-CN" sz="1400">
                          <a:solidFill>
                            <a:srgbClr val="000000"/>
                          </a:solidFill>
                          <a:latin typeface="+mn-ea"/>
                        </a:rPr>
                        <a:t>乡土社会是礼治社会。礼是一种行为规范</a:t>
                      </a:r>
                      <a:r>
                        <a:rPr lang="en-US" altLang="zh-CN" sz="1400">
                          <a:solidFill>
                            <a:srgbClr val="000000"/>
                          </a:solidFill>
                          <a:latin typeface="+mn-ea"/>
                        </a:rPr>
                        <a:t>，</a:t>
                      </a:r>
                      <a:r>
                        <a:rPr lang="zh-CN" sz="1400">
                          <a:solidFill>
                            <a:srgbClr val="000000"/>
                          </a:solidFill>
                          <a:latin typeface="+mn-ea"/>
                        </a:rPr>
                        <a:t>通过教化使人主动服从</a:t>
                      </a:r>
                      <a:r>
                        <a:rPr lang="en-US" altLang="zh-CN" sz="1400">
                          <a:solidFill>
                            <a:srgbClr val="000000"/>
                          </a:solidFill>
                          <a:latin typeface="+mn-ea"/>
                        </a:rPr>
                        <a:t>，</a:t>
                      </a:r>
                      <a:r>
                        <a:rPr lang="zh-CN" sz="1400">
                          <a:solidFill>
                            <a:srgbClr val="000000"/>
                          </a:solidFill>
                          <a:latin typeface="+mn-ea"/>
                        </a:rPr>
                        <a:t>维持社会秩序的稳定</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469900">
                <a:tc>
                  <a:txBody>
                    <a:bodyPr/>
                    <a:p>
                      <a:pPr marL="0" indent="0" algn="ctr">
                        <a:spcBef>
                          <a:spcPct val="0"/>
                        </a:spcBef>
                        <a:spcAft>
                          <a:spcPct val="0"/>
                        </a:spcAft>
                      </a:pPr>
                      <a:r>
                        <a:rPr lang="zh-CN" sz="1400">
                          <a:solidFill>
                            <a:srgbClr val="000000"/>
                          </a:solidFill>
                          <a:latin typeface="+mn-ea"/>
                        </a:rPr>
                        <a:t>第九章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无讼</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讨论了乡土社会中诉讼观念的淡薄及其原因</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在乡土社会中</a:t>
                      </a:r>
                      <a:r>
                        <a:rPr lang="en-US" altLang="zh-CN" sz="1400">
                          <a:solidFill>
                            <a:srgbClr val="000000"/>
                          </a:solidFill>
                          <a:latin typeface="+mn-ea"/>
                        </a:rPr>
                        <a:t>，</a:t>
                      </a:r>
                      <a:r>
                        <a:rPr lang="zh-CN" sz="1400">
                          <a:solidFill>
                            <a:srgbClr val="000000"/>
                          </a:solidFill>
                          <a:latin typeface="+mn-ea"/>
                        </a:rPr>
                        <a:t>人们追求无讼的理想状态</a:t>
                      </a:r>
                      <a:r>
                        <a:rPr lang="en-US" altLang="zh-CN" sz="1400">
                          <a:solidFill>
                            <a:srgbClr val="000000"/>
                          </a:solidFill>
                          <a:latin typeface="+mn-ea"/>
                        </a:rPr>
                        <a:t>，</a:t>
                      </a:r>
                      <a:r>
                        <a:rPr lang="zh-CN" sz="1400">
                          <a:solidFill>
                            <a:srgbClr val="000000"/>
                          </a:solidFill>
                          <a:latin typeface="+mn-ea"/>
                        </a:rPr>
                        <a:t>认为打官司是一种可耻的行为。调解和教化是维持秩序的主要手段</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763905">
                <a:tc>
                  <a:txBody>
                    <a:bodyPr/>
                    <a:p>
                      <a:pPr marL="0" indent="0" algn="ctr">
                        <a:spcBef>
                          <a:spcPct val="0"/>
                        </a:spcBef>
                        <a:spcAft>
                          <a:spcPct val="0"/>
                        </a:spcAft>
                      </a:pPr>
                      <a:r>
                        <a:rPr lang="zh-CN" sz="1400">
                          <a:solidFill>
                            <a:srgbClr val="000000"/>
                          </a:solidFill>
                          <a:latin typeface="+mn-ea"/>
                        </a:rPr>
                        <a:t>第十章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无为政治</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分析了乡土社会中的权力结构及其特点</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cs typeface="+mn-ea"/>
                        </a:rPr>
                        <a:t>由于乡土社会自身农业社会的社会性质和小农经济的经济特点</a:t>
                      </a:r>
                      <a:r>
                        <a:rPr lang="en-US" altLang="zh-CN" sz="1400">
                          <a:solidFill>
                            <a:srgbClr val="000000"/>
                          </a:solidFill>
                          <a:latin typeface="+mn-ea"/>
                          <a:cs typeface="+mn-ea"/>
                        </a:rPr>
                        <a:t>，</a:t>
                      </a:r>
                      <a:r>
                        <a:rPr lang="zh-CN" sz="1400">
                          <a:solidFill>
                            <a:srgbClr val="000000"/>
                          </a:solidFill>
                          <a:latin typeface="+mn-ea"/>
                          <a:cs typeface="+mn-ea"/>
                        </a:rPr>
                        <a:t>现实中的权力通常是横暴权力和同意权力的混合。在乡土社会中</a:t>
                      </a:r>
                      <a:r>
                        <a:rPr lang="en-US" altLang="zh-CN" sz="1400">
                          <a:solidFill>
                            <a:srgbClr val="000000"/>
                          </a:solidFill>
                          <a:latin typeface="+mn-ea"/>
                          <a:cs typeface="+mn-ea"/>
                        </a:rPr>
                        <a:t>，</a:t>
                      </a:r>
                      <a:r>
                        <a:rPr lang="zh-CN" sz="1400">
                          <a:solidFill>
                            <a:srgbClr val="000000"/>
                          </a:solidFill>
                          <a:latin typeface="+mn-ea"/>
                          <a:cs typeface="+mn-ea"/>
                        </a:rPr>
                        <a:t>这两种权力在实际行使至基层的过程中会遇到诸多阻力</a:t>
                      </a:r>
                      <a:r>
                        <a:rPr lang="en-US" altLang="zh-CN" sz="1400">
                          <a:solidFill>
                            <a:srgbClr val="000000"/>
                          </a:solidFill>
                          <a:latin typeface="+mn-ea"/>
                          <a:cs typeface="+mn-ea"/>
                        </a:rPr>
                        <a:t>，</a:t>
                      </a:r>
                      <a:r>
                        <a:rPr lang="zh-CN" sz="1400">
                          <a:solidFill>
                            <a:srgbClr val="000000"/>
                          </a:solidFill>
                          <a:latin typeface="+mn-ea"/>
                          <a:cs typeface="+mn-ea"/>
                        </a:rPr>
                        <a:t>从而形成了</a:t>
                      </a:r>
                      <a:r>
                        <a:rPr lang="zh-CN" altLang="en-US" sz="1400">
                          <a:solidFill>
                            <a:srgbClr val="000000"/>
                          </a:solidFill>
                          <a:latin typeface="+mn-ea"/>
                          <a:cs typeface="+mn-ea"/>
                        </a:rPr>
                        <a:t>“</a:t>
                      </a:r>
                      <a:r>
                        <a:rPr lang="zh-CN" sz="1400">
                          <a:solidFill>
                            <a:srgbClr val="000000"/>
                          </a:solidFill>
                          <a:latin typeface="+mn-ea"/>
                          <a:cs typeface="+mn-ea"/>
                        </a:rPr>
                        <a:t>无为政治</a:t>
                      </a:r>
                      <a:r>
                        <a:rPr lang="zh-CN" altLang="en-US" sz="1400">
                          <a:solidFill>
                            <a:srgbClr val="000000"/>
                          </a:solidFill>
                          <a:latin typeface="+mn-ea"/>
                          <a:cs typeface="+mn-ea"/>
                        </a:rPr>
                        <a:t>”</a:t>
                      </a:r>
                      <a:r>
                        <a:rPr lang="zh-CN" sz="1400">
                          <a:solidFill>
                            <a:srgbClr val="000000"/>
                          </a:solidFill>
                          <a:latin typeface="+mn-ea"/>
                          <a:cs typeface="+mn-ea"/>
                        </a:rPr>
                        <a:t>的模式</a:t>
                      </a:r>
                      <a:endParaRPr lang="zh-CN" sz="1400">
                        <a:solidFill>
                          <a:srgbClr val="000000"/>
                        </a:solidFill>
                        <a:latin typeface="+mn-ea"/>
                        <a:cs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469265">
                <a:tc>
                  <a:txBody>
                    <a:bodyPr/>
                    <a:p>
                      <a:pPr marL="0" indent="0" algn="ctr">
                        <a:spcBef>
                          <a:spcPct val="0"/>
                        </a:spcBef>
                        <a:spcAft>
                          <a:spcPct val="0"/>
                        </a:spcAft>
                      </a:pPr>
                      <a:r>
                        <a:rPr lang="zh-CN" sz="1400">
                          <a:solidFill>
                            <a:srgbClr val="000000"/>
                          </a:solidFill>
                          <a:latin typeface="+mn-ea"/>
                        </a:rPr>
                        <a:t>第十一章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长老统治</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探讨了长老在乡土社会中的地位和作用</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在乡土社会中</a:t>
                      </a:r>
                      <a:r>
                        <a:rPr lang="en-US" altLang="zh-CN" sz="1400">
                          <a:solidFill>
                            <a:srgbClr val="000000"/>
                          </a:solidFill>
                          <a:latin typeface="+mn-ea"/>
                        </a:rPr>
                        <a:t>，</a:t>
                      </a:r>
                      <a:r>
                        <a:rPr lang="zh-CN" sz="1400">
                          <a:solidFill>
                            <a:srgbClr val="000000"/>
                          </a:solidFill>
                          <a:latin typeface="+mn-ea"/>
                        </a:rPr>
                        <a:t>长老因其丰富的经验和威望而具有特殊的地位。他们通过传统的教化方式来维持社会秩序的稳定</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583565">
                <a:tc>
                  <a:txBody>
                    <a:bodyPr/>
                    <a:p>
                      <a:pPr marL="0" indent="0" algn="ctr">
                        <a:spcBef>
                          <a:spcPct val="0"/>
                        </a:spcBef>
                        <a:spcAft>
                          <a:spcPct val="0"/>
                        </a:spcAft>
                      </a:pPr>
                      <a:r>
                        <a:rPr lang="zh-CN" sz="1400">
                          <a:solidFill>
                            <a:srgbClr val="000000"/>
                          </a:solidFill>
                          <a:latin typeface="+mn-ea"/>
                        </a:rPr>
                        <a:t>第十二章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血缘和地缘</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讨论了血缘和地缘关系在乡土社会中的重要性及其影响</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血缘和地缘是乡土社会中人际关系的重要基础。它们不仅决定了人们的居住方式和社交圈子</a:t>
                      </a:r>
                      <a:r>
                        <a:rPr lang="en-US" altLang="zh-CN" sz="1400">
                          <a:solidFill>
                            <a:srgbClr val="000000"/>
                          </a:solidFill>
                          <a:latin typeface="+mn-ea"/>
                        </a:rPr>
                        <a:t>，</a:t>
                      </a:r>
                      <a:r>
                        <a:rPr lang="zh-CN" sz="1400">
                          <a:solidFill>
                            <a:srgbClr val="000000"/>
                          </a:solidFill>
                          <a:latin typeface="+mn-ea"/>
                        </a:rPr>
                        <a:t>还影响了人们的行为规范和社会秩序</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689610">
                <a:tc>
                  <a:txBody>
                    <a:bodyPr/>
                    <a:p>
                      <a:pPr marL="0" indent="0" algn="ctr">
                        <a:spcBef>
                          <a:spcPct val="0"/>
                        </a:spcBef>
                        <a:spcAft>
                          <a:spcPct val="0"/>
                        </a:spcAft>
                      </a:pPr>
                      <a:r>
                        <a:rPr lang="zh-CN" sz="1400">
                          <a:solidFill>
                            <a:srgbClr val="000000"/>
                          </a:solidFill>
                          <a:latin typeface="+mn-ea"/>
                        </a:rPr>
                        <a:t>第十三章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名实的分离</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分析了乡土社会中名与实之间的关系及其变化</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在乡土社会中</a:t>
                      </a:r>
                      <a:r>
                        <a:rPr lang="en-US" altLang="zh-CN" sz="1400">
                          <a:solidFill>
                            <a:srgbClr val="000000"/>
                          </a:solidFill>
                          <a:latin typeface="+mn-ea"/>
                        </a:rPr>
                        <a:t>，</a:t>
                      </a:r>
                      <a:r>
                        <a:rPr lang="zh-CN" sz="1400">
                          <a:solidFill>
                            <a:srgbClr val="000000"/>
                          </a:solidFill>
                          <a:latin typeface="+mn-ea"/>
                        </a:rPr>
                        <a:t>名与实之间往往存在一定的差距。这种差距可能源于社会变迁、文化传承等多种因素。名实的分离反映了乡土社会在适应现代化过程中所面临的挑战和困境</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3175" cap="flat" cmpd="sng">
                      <a:solidFill>
                        <a:srgbClr val="999999"/>
                      </a:solidFill>
                      <a:prstDash val="solid"/>
                      <a:headEnd type="none" w="med" len="med"/>
                      <a:tailEnd type="none" w="med" len="med"/>
                    </a:lnB>
                    <a:noFill/>
                  </a:tcPr>
                </a:tc>
              </a:tr>
              <a:tr h="689610">
                <a:tc>
                  <a:txBody>
                    <a:bodyPr/>
                    <a:p>
                      <a:pPr marL="0" indent="0" algn="ctr">
                        <a:spcBef>
                          <a:spcPct val="0"/>
                        </a:spcBef>
                        <a:spcAft>
                          <a:spcPct val="0"/>
                        </a:spcAft>
                      </a:pPr>
                      <a:r>
                        <a:rPr lang="zh-CN" sz="1400">
                          <a:solidFill>
                            <a:srgbClr val="000000"/>
                          </a:solidFill>
                          <a:latin typeface="+mn-ea"/>
                        </a:rPr>
                        <a:t>第十四章</a:t>
                      </a:r>
                      <a:endParaRPr lang="zh-CN" sz="1400">
                        <a:solidFill>
                          <a:srgbClr val="000000"/>
                        </a:solidFill>
                        <a:latin typeface="+mn-ea"/>
                      </a:endParaRPr>
                    </a:p>
                    <a:p>
                      <a:pPr marL="0" indent="0" algn="ctr">
                        <a:spcBef>
                          <a:spcPct val="0"/>
                        </a:spcBef>
                        <a:spcAft>
                          <a:spcPct val="0"/>
                        </a:spcAft>
                      </a:pPr>
                      <a:r>
                        <a:rPr lang="zh-CN" sz="1400">
                          <a:solidFill>
                            <a:srgbClr val="000000"/>
                          </a:solidFill>
                          <a:latin typeface="+mn-ea"/>
                        </a:rPr>
                        <a:t>从欲望到需要</a:t>
                      </a:r>
                      <a:endParaRPr lang="zh-CN" sz="1400">
                        <a:solidFill>
                          <a:srgbClr val="000000"/>
                        </a:solidFill>
                        <a:latin typeface="+mn-ea"/>
                      </a:endParaRPr>
                    </a:p>
                  </a:txBody>
                  <a:tcPr marL="14604" marR="14604" marT="14604" marB="14604" anchor="ctr" anchorCtr="0">
                    <a:lnL w="952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solidFill>
                      <a:srgbClr val="DBEEF3"/>
                    </a:solidFill>
                  </a:tcPr>
                </a:tc>
                <a:tc>
                  <a:txBody>
                    <a:bodyPr/>
                    <a:p>
                      <a:pPr marL="0" indent="0">
                        <a:spcBef>
                          <a:spcPct val="0"/>
                        </a:spcBef>
                        <a:spcAft>
                          <a:spcPct val="0"/>
                        </a:spcAft>
                      </a:pPr>
                      <a:r>
                        <a:rPr lang="zh-CN" sz="1400">
                          <a:solidFill>
                            <a:srgbClr val="000000"/>
                          </a:solidFill>
                          <a:latin typeface="+mn-ea"/>
                        </a:rPr>
                        <a:t>探讨了乡土社会中人们行为动机的转变过程</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317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c>
                  <a:txBody>
                    <a:bodyPr/>
                    <a:p>
                      <a:pPr marL="0" indent="0">
                        <a:spcBef>
                          <a:spcPct val="0"/>
                        </a:spcBef>
                        <a:spcAft>
                          <a:spcPct val="0"/>
                        </a:spcAft>
                      </a:pPr>
                      <a:r>
                        <a:rPr lang="zh-CN" sz="1400">
                          <a:solidFill>
                            <a:srgbClr val="000000"/>
                          </a:solidFill>
                          <a:latin typeface="+mn-ea"/>
                        </a:rPr>
                        <a:t>在传统乡土社会中</a:t>
                      </a:r>
                      <a:r>
                        <a:rPr lang="en-US" altLang="zh-CN" sz="1400">
                          <a:solidFill>
                            <a:srgbClr val="000000"/>
                          </a:solidFill>
                          <a:latin typeface="+mn-ea"/>
                        </a:rPr>
                        <a:t>，</a:t>
                      </a:r>
                      <a:r>
                        <a:rPr lang="zh-CN" sz="1400">
                          <a:solidFill>
                            <a:srgbClr val="000000"/>
                          </a:solidFill>
                          <a:latin typeface="+mn-ea"/>
                        </a:rPr>
                        <a:t>人们的行为往往受欲望驱动</a:t>
                      </a:r>
                      <a:r>
                        <a:rPr lang="en-US" altLang="zh-CN" sz="1400">
                          <a:solidFill>
                            <a:srgbClr val="000000"/>
                          </a:solidFill>
                          <a:latin typeface="+mn-ea"/>
                        </a:rPr>
                        <a:t>；</a:t>
                      </a:r>
                      <a:r>
                        <a:rPr lang="zh-CN" sz="1400">
                          <a:solidFill>
                            <a:srgbClr val="000000"/>
                          </a:solidFill>
                          <a:latin typeface="+mn-ea"/>
                        </a:rPr>
                        <a:t>而随着社会的发展和变迁</a:t>
                      </a:r>
                      <a:r>
                        <a:rPr lang="en-US" altLang="zh-CN" sz="1400">
                          <a:solidFill>
                            <a:srgbClr val="000000"/>
                          </a:solidFill>
                          <a:latin typeface="+mn-ea"/>
                        </a:rPr>
                        <a:t>，</a:t>
                      </a:r>
                      <a:r>
                        <a:rPr lang="zh-CN" sz="1400">
                          <a:solidFill>
                            <a:srgbClr val="000000"/>
                          </a:solidFill>
                          <a:latin typeface="+mn-ea"/>
                        </a:rPr>
                        <a:t>人们的行为逐渐转向基于需要的理性选择。这一转变反映了乡土社会在现代化进程中的深刻变化</a:t>
                      </a:r>
                      <a:endParaRPr lang="zh-CN" sz="1400">
                        <a:solidFill>
                          <a:srgbClr val="000000"/>
                        </a:solidFill>
                        <a:latin typeface="+mn-ea"/>
                      </a:endParaRPr>
                    </a:p>
                  </a:txBody>
                  <a:tcPr marL="26670" marR="26670" marT="14604" marB="14604" anchor="ctr" anchorCtr="0">
                    <a:lnL w="3175" cap="flat" cmpd="sng">
                      <a:solidFill>
                        <a:srgbClr val="999999"/>
                      </a:solidFill>
                      <a:prstDash val="solid"/>
                      <a:headEnd type="none" w="med" len="med"/>
                      <a:tailEnd type="none" w="med" len="med"/>
                    </a:lnL>
                    <a:lnR w="9525" cap="flat" cmpd="sng">
                      <a:solidFill>
                        <a:srgbClr val="999999"/>
                      </a:solidFill>
                      <a:prstDash val="solid"/>
                      <a:headEnd type="none" w="med" len="med"/>
                      <a:tailEnd type="none" w="med" len="med"/>
                    </a:lnR>
                    <a:lnT w="3175" cap="flat" cmpd="sng">
                      <a:solidFill>
                        <a:srgbClr val="999999"/>
                      </a:solidFill>
                      <a:prstDash val="solid"/>
                      <a:headEnd type="none" w="med" len="med"/>
                      <a:tailEnd type="none" w="med" len="med"/>
                    </a:lnT>
                    <a:lnB w="9525" cap="flat" cmpd="sng">
                      <a:solidFill>
                        <a:srgbClr val="999999"/>
                      </a:solidFill>
                      <a:prstDash val="solid"/>
                      <a:headEnd type="none" w="med" len="med"/>
                      <a:tailEnd type="none" w="med" len="med"/>
                    </a:lnB>
                    <a:noFill/>
                  </a:tcPr>
                </a:tc>
              </a:tr>
            </a:tbl>
          </a:graphicData>
        </a:graphic>
      </p:graphicFrame>
      <p:sp>
        <p:nvSpPr>
          <p:cNvPr id="3" name="文本框 2"/>
          <p:cNvSpPr txBox="1"/>
          <p:nvPr/>
        </p:nvSpPr>
        <p:spPr>
          <a:xfrm>
            <a:off x="7167880" y="1080135"/>
            <a:ext cx="4064000" cy="368300"/>
          </a:xfrm>
          <a:prstGeom prst="rect">
            <a:avLst/>
          </a:prstGeom>
          <a:noFill/>
        </p:spPr>
        <p:txBody>
          <a:bodyPr wrap="square" rtlCol="0">
            <a:spAutoFit/>
          </a:bodyPr>
          <a:p>
            <a:pPr algn="r"/>
            <a:r>
              <a:rPr lang="zh-CN" altLang="en-US"/>
              <a:t>续表</a:t>
            </a:r>
            <a:endParaRPr lang="zh-CN" altLang="en-US"/>
          </a:p>
        </p:txBody>
      </p:sp>
    </p:spTree>
    <p:custDataLst>
      <p:tags r:id="rId3"/>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整本书结构体系</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21" name="image209.jpeg"/>
          <p:cNvPicPr>
            <a:picLocks noChangeAspect="1"/>
          </p:cNvPicPr>
          <p:nvPr/>
        </p:nvPicPr>
        <p:blipFill>
          <a:blip r:embed="rId2"/>
          <a:stretch>
            <a:fillRect/>
          </a:stretch>
        </p:blipFill>
        <p:spPr>
          <a:xfrm>
            <a:off x="2096135" y="2279650"/>
            <a:ext cx="7505700" cy="3335020"/>
          </a:xfrm>
          <a:prstGeom prst="rect">
            <a:avLst/>
          </a:prstGeom>
        </p:spPr>
      </p:pic>
    </p:spTree>
    <p:custDataLst>
      <p:tags r:id="rId3"/>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0" algn="just" fontAlgn="auto">
              <a:lnSpc>
                <a:spcPct val="150000"/>
              </a:lnSpc>
            </a:pPr>
            <a:r>
              <a:rPr lang="zh-CN" altLang="en-US" b="1">
                <a:latin typeface="微软雅黑" panose="020B0503020204020204" charset="-122"/>
                <a:ea typeface="微软雅黑" panose="020B0503020204020204" charset="-122"/>
                <a:cs typeface="微软雅黑" panose="020B0503020204020204" charset="-122"/>
              </a:rPr>
              <a:t>任务</a:t>
            </a:r>
            <a:r>
              <a:rPr lang="en-US" altLang="zh-CN" b="1">
                <a:latin typeface="微软雅黑" panose="020B0503020204020204" charset="-122"/>
                <a:ea typeface="微软雅黑" panose="020B0503020204020204" charset="-122"/>
                <a:cs typeface="微软雅黑" panose="020B0503020204020204" charset="-122"/>
              </a:rPr>
              <a:t>3：</a:t>
            </a:r>
            <a:r>
              <a:rPr lang="zh-CN" altLang="en-US" b="1">
                <a:latin typeface="微软雅黑" panose="020B0503020204020204" charset="-122"/>
                <a:ea typeface="微软雅黑" panose="020B0503020204020204" charset="-122"/>
                <a:cs typeface="微软雅黑" panose="020B0503020204020204" charset="-122"/>
              </a:rPr>
              <a:t>关注</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问题</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学以致用</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试以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今日中国乡村的变迁</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为话题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从居住环境、精神风貌、文化生活、风俗习惯、乡村管理等角度中任选一个</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开展调查访问</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写一篇不少于</a:t>
            </a:r>
            <a:r>
              <a:rPr lang="en-US" altLang="zh-CN">
                <a:latin typeface="微软雅黑" panose="020B0503020204020204" charset="-122"/>
                <a:ea typeface="微软雅黑" panose="020B0503020204020204" charset="-122"/>
                <a:cs typeface="微软雅黑" panose="020B0503020204020204" charset="-122"/>
              </a:rPr>
              <a:t>1 000</a:t>
            </a:r>
            <a:r>
              <a:rPr lang="zh-CN" altLang="en-US">
                <a:latin typeface="微软雅黑" panose="020B0503020204020204" charset="-122"/>
                <a:ea typeface="微软雅黑" panose="020B0503020204020204" charset="-122"/>
                <a:cs typeface="微软雅黑" panose="020B0503020204020204" charset="-122"/>
              </a:rPr>
              <a:t>字的调查报告。</a:t>
            </a:r>
            <a:endParaRPr lang="zh-CN" altLang="en-US">
              <a:latin typeface="微软雅黑" panose="020B0503020204020204" charset="-122"/>
              <a:ea typeface="微软雅黑" panose="020B0503020204020204" charset="-122"/>
              <a:cs typeface="微软雅黑" panose="020B0503020204020204" charset="-122"/>
            </a:endParaRPr>
          </a:p>
          <a:p>
            <a:pPr indent="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审题指导</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本题要求以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今日中国乡村的变迁</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为话题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从居住环境、精神风貌、文化生活、风俗习惯、乡村管理等角度中任选一个</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开展调查访问。可围绕调查目的、调查主题、调查日程安排、调查流程、调查发现的问题以及对应的解决方法来写。比如调查农村的居住环境</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发现秸秆焚烧使空气污染严重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分析原因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发现农民利用收割机收割小麦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留下的麦茬相当高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如不作处理必然对秋季作物的生长造成影响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于是采取焚烧的办法</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造成的严重后果</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如</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玉米秸秆不能充分燃烧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产生大量的烟雾弥散于空气中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使空气中的二氧化碳、一氧化碳浓度急剧升高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造成了严重的空气污染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解决的办法</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如秸秆粉碎返田再利用。作为调查报告</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要详细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要有问题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同时也要有解决问题的办法。</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1080135" y="1313815"/>
            <a:ext cx="10031095" cy="5059045"/>
          </a:xfrm>
          <a:prstGeom prst="rect">
            <a:avLst/>
          </a:prstGeom>
          <a:noFill/>
        </p:spPr>
        <p:txBody>
          <a:bodyPr wrap="square" rtlCol="0">
            <a:noAutofit/>
          </a:bodyPr>
          <a:p>
            <a:pPr indent="0" algn="just" fontAlgn="auto">
              <a:lnSpc>
                <a:spcPct val="150000"/>
              </a:lnSpc>
            </a:pPr>
            <a:r>
              <a:rPr lang="zh-CN" altLang="en-US" b="1">
                <a:latin typeface="微软雅黑" panose="020B0503020204020204" charset="-122"/>
                <a:ea typeface="微软雅黑" panose="020B0503020204020204" charset="-122"/>
                <a:cs typeface="微软雅黑" panose="020B0503020204020204" charset="-122"/>
              </a:rPr>
              <a:t>范文</a:t>
            </a:r>
            <a:r>
              <a:rPr lang="en-US" altLang="zh-CN" b="1">
                <a:latin typeface="微软雅黑" panose="020B0503020204020204" charset="-122"/>
                <a:ea typeface="微软雅黑" panose="020B0503020204020204" charset="-122"/>
                <a:cs typeface="微软雅黑" panose="020B0503020204020204" charset="-122"/>
              </a:rPr>
              <a:t>：</a:t>
            </a:r>
            <a:endParaRPr lang="en-US" altLang="zh-CN" b="1">
              <a:latin typeface="微软雅黑" panose="020B0503020204020204" charset="-122"/>
              <a:ea typeface="微软雅黑" panose="020B0503020204020204" charset="-122"/>
              <a:cs typeface="微软雅黑" panose="020B0503020204020204" charset="-122"/>
            </a:endParaRPr>
          </a:p>
          <a:p>
            <a:pPr indent="0" algn="ctr" fontAlgn="auto">
              <a:lnSpc>
                <a:spcPct val="150000"/>
              </a:lnSpc>
            </a:pPr>
            <a:r>
              <a:rPr lang="zh-CN" altLang="en-US">
                <a:latin typeface="隶书" panose="02010509060101010101" charset="-122"/>
                <a:ea typeface="隶书" panose="02010509060101010101" charset="-122"/>
                <a:cs typeface="微软雅黑" panose="020B0503020204020204" charset="-122"/>
              </a:rPr>
              <a:t>关于农村环境状况的调查报告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改革开放四十多年来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我国发生了巨大变化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无论是人们的生活水平还是文化水平都得到了巨大的提高。而农业和农村经济更是发生了翻天覆地的变化。伴随着经济发展</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环境问题逐渐进入人们的视野。为了解农村的经济发展给环境带来的变化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我利用暑假时间对盐城市亭湖区袁庄村环境的实际情况及村民的生活情况展开了调查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在发现相关问题后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进行了适当的分析和总结并给出了相关建议。</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主题简介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本次调查主要针对农村的环境变化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在进行走访之后得出结论并给出建议。</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二</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活动日程</a:t>
            </a:r>
            <a:r>
              <a:rPr lang="en-US" altLang="zh-CN">
                <a:latin typeface="微软雅黑" panose="020B0503020204020204" charset="-122"/>
                <a:ea typeface="微软雅黑" panose="020B0503020204020204" charset="-122"/>
                <a:cs typeface="微软雅黑" panose="020B0503020204020204" charset="-122"/>
                <a:sym typeface="+mn-ea"/>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sym typeface="+mn-ea"/>
              </a:rPr>
              <a:t>做好相关准备工作</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包括准备好纸张、笔和调查问卷</a:t>
            </a:r>
            <a:r>
              <a:rPr lang="en-US" altLang="zh-CN">
                <a:latin typeface="微软雅黑" panose="020B0503020204020204" charset="-122"/>
                <a:ea typeface="微软雅黑" panose="020B0503020204020204" charset="-122"/>
                <a:cs typeface="微软雅黑" panose="020B0503020204020204" charset="-122"/>
                <a:sym typeface="+mn-ea"/>
              </a:rPr>
              <a:t>，</a:t>
            </a:r>
            <a:r>
              <a:rPr lang="zh-CN" altLang="en-US">
                <a:latin typeface="微软雅黑" panose="020B0503020204020204" charset="-122"/>
                <a:ea typeface="微软雅黑" panose="020B0503020204020204" charset="-122"/>
                <a:cs typeface="微软雅黑" panose="020B0503020204020204" charset="-122"/>
                <a:sym typeface="+mn-ea"/>
              </a:rPr>
              <a:t>确定要走访的相关单位和人员。</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947420" y="1022985"/>
            <a:ext cx="10347960" cy="5544185"/>
          </a:xfrm>
          <a:prstGeom prst="rect">
            <a:avLst/>
          </a:prstGeom>
          <a:noFill/>
        </p:spPr>
        <p:txBody>
          <a:bodyPr wrap="square" rtlCol="0">
            <a:noAutofit/>
          </a:bodyPr>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进行调查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到有关单位进行现场访问</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了解相关问题的实际情况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并适当询问和采纳一部分建议。</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整理手头资料</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分析之后得出结论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并针对了解到的实际情况给出合理的建议。</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起草报告</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修改之后打印成稿。</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调查情况</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1.</a:t>
            </a:r>
            <a:r>
              <a:rPr lang="zh-CN" altLang="en-US">
                <a:latin typeface="微软雅黑" panose="020B0503020204020204" charset="-122"/>
                <a:ea typeface="微软雅黑" panose="020B0503020204020204" charset="-122"/>
                <a:cs typeface="微软雅黑" panose="020B0503020204020204" charset="-122"/>
              </a:rPr>
              <a:t>调查背景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随着我国经济的飞速发展、人民生活水平的不断提高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环境污染日趋严重。作为占中国相当大地域的农村</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其环境污染现状更要引起我们的高度重视。为发现当今农村环境问题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思考农村环境问题的成因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探索农村环境治理的有效途径而进行相关调查并拟写调查报告。</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调查目的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了解当今农村环境问题</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思考农村环境问题的成因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探索农村环境治理的有效途径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认真贯彻关于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三下乡</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活动的相关要求。</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调查对象</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盐城市亭湖区袁庄村服装厂、污水处理厂、白马交易市场以及周围的居民。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4.</a:t>
            </a:r>
            <a:r>
              <a:rPr lang="zh-CN" altLang="en-US">
                <a:latin typeface="微软雅黑" panose="020B0503020204020204" charset="-122"/>
                <a:ea typeface="微软雅黑" panose="020B0503020204020204" charset="-122"/>
                <a:cs typeface="微软雅黑" panose="020B0503020204020204" charset="-122"/>
              </a:rPr>
              <a:t>调查方法</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实地考察、走访、座谈。</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1080135" y="1313815"/>
            <a:ext cx="10031095" cy="4168140"/>
          </a:xfrm>
          <a:prstGeom prst="rect">
            <a:avLst/>
          </a:prstGeom>
          <a:noFill/>
        </p:spPr>
        <p:txBody>
          <a:bodyPr wrap="square" rtlCol="0">
            <a:noAutofit/>
          </a:bodyPr>
          <a:p>
            <a:pPr indent="45720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四</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现状与问题分析</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en-US">
                <a:latin typeface="微软雅黑" panose="020B0503020204020204" charset="-122"/>
                <a:ea typeface="微软雅黑" panose="020B0503020204020204" charset="-122"/>
                <a:cs typeface="微软雅黑" panose="020B0503020204020204" charset="-122"/>
              </a:rPr>
              <a:t>①</a:t>
            </a:r>
            <a:r>
              <a:rPr lang="zh-CN" altLang="en-US">
                <a:latin typeface="微软雅黑" panose="020B0503020204020204" charset="-122"/>
                <a:ea typeface="微软雅黑" panose="020B0503020204020204" charset="-122"/>
                <a:cs typeface="微软雅黑" panose="020B0503020204020204" charset="-122"/>
              </a:rPr>
              <a:t>化肥、农药的不合理使用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改革开放以来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我国农业科技得到了迅速发展</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化肥、农药等化学物品的种类大量增加。化肥、农药等的使用量大幅度增长</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导致土壤有机质降低、肥力下降。化肥的不合理使用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还对大气造成了污染。氮肥浅施、撒施后造成氮的逸失</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硝态氮在通气不良的情况下进行反硝化作用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生成气态氮而逸入大气</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对大气造成污染。农药在农业生产中因其使用见效快、防治效果好、防治面广</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促进了作物的丰产、增产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因此在全球范围内被迅速推广使用。但农药的大量使用会造成生态平衡失调</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物种多样性减少</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使农村的农业生态系统更加脆弱。在使用杀虫剂时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一些农业害虫的天敌如青蛙、七星瓢虫、赤眼蜂</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甚至一些食虫鸟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也直接或由于食物链的关系间接被毒害而大量死亡</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使得生态平衡遭到破坏。</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1680210" y="3044825"/>
            <a:ext cx="8832215" cy="768350"/>
          </a:xfrm>
          <a:prstGeom prst="rect">
            <a:avLst/>
          </a:prstGeom>
          <a:noFill/>
        </p:spPr>
        <p:txBody>
          <a:bodyPr wrap="square" rtlCol="0">
            <a:spAutoFit/>
          </a:bodyPr>
          <a:p>
            <a:pPr algn="ctr"/>
            <a:r>
              <a:rPr lang="zh-CN" altLang="en-US" sz="4400" b="1">
                <a:solidFill>
                  <a:schemeClr val="bg1"/>
                </a:solidFill>
                <a:effectLst/>
              </a:rPr>
              <a:t>《乡土中国》：入乡土寻中国基因</a:t>
            </a:r>
            <a:endParaRPr lang="zh-CN" altLang="en-US" sz="4400" b="1">
              <a:solidFill>
                <a:schemeClr val="bg1"/>
              </a:solidFill>
              <a:effectLst/>
            </a:endParaRPr>
          </a:p>
        </p:txBody>
      </p:sp>
      <p:sp>
        <p:nvSpPr>
          <p:cNvPr id="4" name="文本框 3"/>
          <p:cNvSpPr txBox="1"/>
          <p:nvPr/>
        </p:nvSpPr>
        <p:spPr>
          <a:xfrm>
            <a:off x="3463925" y="1447800"/>
            <a:ext cx="5263515" cy="922020"/>
          </a:xfrm>
          <a:prstGeom prst="rect">
            <a:avLst/>
          </a:prstGeom>
          <a:noFill/>
        </p:spPr>
        <p:txBody>
          <a:bodyPr wrap="square" rtlCol="0">
            <a:spAutoFit/>
          </a:bodyPr>
          <a:p>
            <a:pPr algn="ctr"/>
            <a:r>
              <a:rPr lang="zh-CN" altLang="en-US" sz="5400" b="1">
                <a:solidFill>
                  <a:srgbClr val="E73279"/>
                </a:solidFill>
                <a:effectLst/>
              </a:rPr>
              <a:t>整本书阅读攻略</a:t>
            </a:r>
            <a:endParaRPr lang="zh-CN" altLang="en-US" sz="5400" b="1">
              <a:solidFill>
                <a:srgbClr val="E73279"/>
              </a:solidFill>
              <a:effectLst/>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pPr>
            <a:r>
              <a:rPr lang="en-US" altLang="en-US">
                <a:latin typeface="微软雅黑" panose="020B0503020204020204" charset="-122"/>
                <a:ea typeface="微软雅黑" panose="020B0503020204020204" charset="-122"/>
                <a:cs typeface="微软雅黑" panose="020B0503020204020204" charset="-122"/>
              </a:rPr>
              <a:t>②</a:t>
            </a:r>
            <a:r>
              <a:rPr lang="zh-CN" altLang="en-US">
                <a:latin typeface="微软雅黑" panose="020B0503020204020204" charset="-122"/>
                <a:ea typeface="微软雅黑" panose="020B0503020204020204" charset="-122"/>
                <a:cs typeface="微软雅黑" panose="020B0503020204020204" charset="-122"/>
              </a:rPr>
              <a:t>城市污染向农村转嫁加速农村的环境污染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随着城市产业结构调整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一些耗能高、污染重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难以治理的企业迁移到农村</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给农村环境带来严重污染。由于工厂条件简陋</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设备不完善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大量的污水被直接排入河流或路边灌溉渠道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造成了一定的水体污染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一方面</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受到污染的水用于灌溉会使农作物生长受到影响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另一方面</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污水入河使河流中的水生植物及水生动物遭到了灭顶之灾。此外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还有很多城市垃圾在郊外农村填埋或堆放</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城市垃圾和工业固体废物不仅占用了宝贵的土地资源</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同时也污染了周围的水体、土壤和大气</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极大地影响了附近居民的身体健康</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破坏了农村生态环境。</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pP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五</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解决当前农村环境问题的对策</a:t>
            </a:r>
            <a:r>
              <a:rPr lang="en-US" altLang="zh-CN">
                <a:latin typeface="微软雅黑" panose="020B0503020204020204" charset="-122"/>
                <a:ea typeface="微软雅黑" panose="020B0503020204020204" charset="-122"/>
                <a:cs typeface="微软雅黑" panose="020B0503020204020204" charset="-122"/>
              </a:rPr>
              <a:t>：</a:t>
            </a:r>
            <a:endParaRPr lang="en-US" altLang="zh-CN">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en-US">
                <a:latin typeface="微软雅黑" panose="020B0503020204020204" charset="-122"/>
                <a:ea typeface="微软雅黑" panose="020B0503020204020204" charset="-122"/>
                <a:cs typeface="微软雅黑" panose="020B0503020204020204" charset="-122"/>
              </a:rPr>
              <a:t>①</a:t>
            </a:r>
            <a:r>
              <a:rPr lang="zh-CN" altLang="en-US">
                <a:latin typeface="微软雅黑" panose="020B0503020204020204" charset="-122"/>
                <a:ea typeface="微软雅黑" panose="020B0503020204020204" charset="-122"/>
                <a:cs typeface="微软雅黑" panose="020B0503020204020204" charset="-122"/>
              </a:rPr>
              <a:t>加强农业科技的攻关和推广工作</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大力发展生态农业。加大先进农业生产技术的科研攻关力度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积极推广先进的耕作制度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使用高效、低毒、低残留的新农药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推广病虫草害综合防治和秸秆综合利用技术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努力实现农业产业结构合理化、生产技术生态化、生产过程清洁化、生产产品无害化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开展生态农业建设是控制农村环境污染的有效途径。</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en-US">
                <a:latin typeface="微软雅黑" panose="020B0503020204020204" charset="-122"/>
                <a:ea typeface="微软雅黑" panose="020B0503020204020204" charset="-122"/>
                <a:cs typeface="微软雅黑" panose="020B0503020204020204" charset="-122"/>
              </a:rPr>
              <a:t>②</a:t>
            </a:r>
            <a:r>
              <a:rPr lang="zh-CN" altLang="en-US">
                <a:latin typeface="微软雅黑" panose="020B0503020204020204" charset="-122"/>
                <a:ea typeface="微软雅黑" panose="020B0503020204020204" charset="-122"/>
                <a:cs typeface="微软雅黑" panose="020B0503020204020204" charset="-122"/>
              </a:rPr>
              <a:t>强化乡镇企业环境管理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控制工业污染。乡镇工业要适当集中建设</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建立工业园区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实行集中管理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集中处理污染。对于污染企业要限制其发展</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对产业结构不合理、污染排放严重、不能实现集中处理污染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或污染物不能达标排放的企业要关停</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逐步在乡镇工业企业中推行清洁生产。</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457200" algn="just" fontAlgn="auto">
              <a:lnSpc>
                <a:spcPct val="150000"/>
              </a:lnSpc>
            </a:pPr>
            <a:r>
              <a:rPr lang="en-US" altLang="en-US">
                <a:latin typeface="微软雅黑" panose="020B0503020204020204" charset="-122"/>
                <a:ea typeface="微软雅黑" panose="020B0503020204020204" charset="-122"/>
                <a:cs typeface="微软雅黑" panose="020B0503020204020204" charset="-122"/>
              </a:rPr>
              <a:t>③</a:t>
            </a:r>
            <a:r>
              <a:rPr lang="zh-CN" altLang="en-US">
                <a:latin typeface="微软雅黑" panose="020B0503020204020204" charset="-122"/>
                <a:ea typeface="微软雅黑" panose="020B0503020204020204" charset="-122"/>
                <a:cs typeface="微软雅黑" panose="020B0503020204020204" charset="-122"/>
              </a:rPr>
              <a:t>完善政府职能</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健全环境管理体系</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加大环保执法力度。完善政府职能</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将环境整治与扶贫工作紧密结合</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加强对农村环境的管理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逐步建立健全农村环境保护的法规与标准体系</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在已有的法规基础上</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逐步制定、完善与农村环境保护工作有关的技术规范。</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en-US" altLang="en-US">
                <a:latin typeface="微软雅黑" panose="020B0503020204020204" charset="-122"/>
                <a:ea typeface="微软雅黑" panose="020B0503020204020204" charset="-122"/>
                <a:cs typeface="微软雅黑" panose="020B0503020204020204" charset="-122"/>
              </a:rPr>
              <a:t>④</a:t>
            </a:r>
            <a:r>
              <a:rPr lang="zh-CN" altLang="en-US">
                <a:latin typeface="微软雅黑" panose="020B0503020204020204" charset="-122"/>
                <a:ea typeface="微软雅黑" panose="020B0503020204020204" charset="-122"/>
                <a:cs typeface="微软雅黑" panose="020B0503020204020204" charset="-122"/>
              </a:rPr>
              <a:t>加大农村生态建设、环境保护工作的资金投入和政策扶持力度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坚持</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谁污染、谁付费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谁受益、谁负担</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谁开发、谁保护</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的原则</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不断拓宽投资渠道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保证稳定有效的环保资金投入。财政政策逐步向农村环境保护工作倾斜。另外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还需根据</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工业反哺农业</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有关精神</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研究制定相关的优惠政策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逐步建立和完善政府、集体和个人多渠道融资机制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保证稳定有效的农村环境综合整治资金投入。</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908050" y="1038225"/>
            <a:ext cx="10617200" cy="5076825"/>
          </a:xfrm>
          <a:prstGeom prst="rect">
            <a:avLst/>
          </a:prstGeom>
          <a:noFill/>
        </p:spPr>
        <p:txBody>
          <a:bodyPr wrap="square" rtlCol="0">
            <a:noAutofit/>
          </a:bodyPr>
          <a:p>
            <a:pPr indent="0" algn="just" fontAlgn="auto">
              <a:lnSpc>
                <a:spcPct val="150000"/>
              </a:lnSpc>
            </a:pPr>
            <a:r>
              <a:rPr lang="zh-CN" altLang="en-US" b="1">
                <a:latin typeface="微软雅黑" panose="020B0503020204020204" charset="-122"/>
                <a:ea typeface="微软雅黑" panose="020B0503020204020204" charset="-122"/>
                <a:cs typeface="微软雅黑" panose="020B0503020204020204" charset="-122"/>
              </a:rPr>
              <a:t>任务</a:t>
            </a:r>
            <a:r>
              <a:rPr lang="en-US" altLang="zh-CN" b="1">
                <a:latin typeface="微软雅黑" panose="020B0503020204020204" charset="-122"/>
                <a:ea typeface="微软雅黑" panose="020B0503020204020204" charset="-122"/>
                <a:cs typeface="微软雅黑" panose="020B0503020204020204" charset="-122"/>
              </a:rPr>
              <a:t>4：</a:t>
            </a:r>
            <a:r>
              <a:rPr lang="zh-CN" altLang="en-US" b="1">
                <a:latin typeface="微软雅黑" panose="020B0503020204020204" charset="-122"/>
                <a:ea typeface="微软雅黑" panose="020B0503020204020204" charset="-122"/>
                <a:cs typeface="微软雅黑" panose="020B0503020204020204" charset="-122"/>
              </a:rPr>
              <a:t>拓展阅读</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知人论世</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拓展阅读费孝通的《中华民族多元一体格局》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节选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中华民族作为一个自觉的民族实体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是在近百年来中国和西方列强对抗中出现的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但作为一个自在的民族实体则是几千年的历史过程所形成的。它的主流是由许许多多分散孤立存在的民族单位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经过接触、混杂、联结和融合</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同时也有分裂和消亡</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形成一个你来我去、我来你去</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我中有你、你中有我</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而又各具个性的多元统一体。这也许是世界各地民族形成的共同过程。中华民族这个多元一体格局的形成还有它的特色</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在相当早的时期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距今</a:t>
            </a:r>
            <a:r>
              <a:rPr lang="en-US" altLang="zh-CN">
                <a:latin typeface="微软雅黑" panose="020B0503020204020204" charset="-122"/>
                <a:ea typeface="微软雅黑" panose="020B0503020204020204" charset="-122"/>
                <a:cs typeface="微软雅黑" panose="020B0503020204020204" charset="-122"/>
              </a:rPr>
              <a:t>3 000</a:t>
            </a:r>
            <a:r>
              <a:rPr lang="zh-CN" altLang="en-US">
                <a:latin typeface="微软雅黑" panose="020B0503020204020204" charset="-122"/>
                <a:ea typeface="微软雅黑" panose="020B0503020204020204" charset="-122"/>
                <a:cs typeface="微软雅黑" panose="020B0503020204020204" charset="-122"/>
              </a:rPr>
              <a:t>年前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在黄河中游出现了一个由若干民族集团汇集和逐步融合的核心</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被称为华夏</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像滚雪球一般地越滚越大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把周围的异族吸收进这个核心。它在拥有黄河和长江中下游的东亚平原之后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被其他民族称为汉族。汉族继续不断吸收其他民族的成分而日益壮大</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而且渗入其他民族的聚居区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构成起着凝聚和联系作用的网络</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奠定了以这个疆域内许多民族联合成的不可分割的统一体的基础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成为一个自在的民族实体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经过民族自觉而称为中华民族。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汉族的形成是中华民族形成中的一个重要阶段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在多元一体的格局中产生了一个凝聚的核心。</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攻略知识</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1.</a:t>
            </a:r>
            <a:r>
              <a:rPr lang="zh-CN" altLang="en-US">
                <a:latin typeface="微软雅黑" panose="020B0503020204020204" charset="-122"/>
                <a:ea typeface="微软雅黑" panose="020B0503020204020204" charset="-122"/>
                <a:cs typeface="微软雅黑" panose="020B0503020204020204" charset="-122"/>
              </a:rPr>
              <a:t>作者简介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中国农民的代言人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费孝通</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费孝通</a:t>
            </a:r>
            <a:r>
              <a:rPr lang="en-US" altLang="zh-CN">
                <a:latin typeface="微软雅黑" panose="020B0503020204020204" charset="-122"/>
                <a:ea typeface="微软雅黑" panose="020B0503020204020204" charset="-122"/>
                <a:cs typeface="微软雅黑" panose="020B0503020204020204" charset="-122"/>
              </a:rPr>
              <a:t>(1910-2005)，</a:t>
            </a:r>
            <a:r>
              <a:rPr lang="zh-CN" altLang="en-US">
                <a:latin typeface="微软雅黑" panose="020B0503020204020204" charset="-122"/>
                <a:ea typeface="微软雅黑" panose="020B0503020204020204" charset="-122"/>
                <a:cs typeface="微软雅黑" panose="020B0503020204020204" charset="-122"/>
              </a:rPr>
              <a:t>江苏吴江人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是著名的社会学家、人类学家、民族学家和社会活动家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中国社会学和人类学的奠基人之一。</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他的学术生涯成就斐然。他曾深入中国多地进行社会调查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获取了大量的一手资料</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为其学术研究奠定了坚实基础。其代表作品有《江村经济》《生育制度》《乡土中国》等。他提出的一系列思想理论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在学术界引起强烈反响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先后获国际应用人类学会马林诺斯基名誉奖、英国皇家人类学会的赫胥黎纪念奖章和</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大英百科全书奖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等。</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攻略知识</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创作背景</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《乡土中国》是费孝通所著的一部研究中国乡村社会特点的学术著作。此书写于</a:t>
            </a:r>
            <a:r>
              <a:rPr lang="en-US" altLang="zh-CN">
                <a:latin typeface="微软雅黑" panose="020B0503020204020204" charset="-122"/>
                <a:ea typeface="微软雅黑" panose="020B0503020204020204" charset="-122"/>
                <a:cs typeface="微软雅黑" panose="020B0503020204020204" charset="-122"/>
              </a:rPr>
              <a:t>20</a:t>
            </a:r>
            <a:r>
              <a:rPr lang="zh-CN" altLang="en-US">
                <a:latin typeface="微软雅黑" panose="020B0503020204020204" charset="-122"/>
                <a:ea typeface="微软雅黑" panose="020B0503020204020204" charset="-122"/>
                <a:cs typeface="微软雅黑" panose="020B0503020204020204" charset="-122"/>
              </a:rPr>
              <a:t>世纪</a:t>
            </a:r>
            <a:r>
              <a:rPr lang="en-US" altLang="zh-CN">
                <a:latin typeface="微软雅黑" panose="020B0503020204020204" charset="-122"/>
                <a:ea typeface="微软雅黑" panose="020B0503020204020204" charset="-122"/>
                <a:cs typeface="微软雅黑" panose="020B0503020204020204" charset="-122"/>
              </a:rPr>
              <a:t>40</a:t>
            </a:r>
            <a:r>
              <a:rPr lang="zh-CN" altLang="en-US">
                <a:latin typeface="微软雅黑" panose="020B0503020204020204" charset="-122"/>
                <a:ea typeface="微软雅黑" panose="020B0503020204020204" charset="-122"/>
                <a:cs typeface="微软雅黑" panose="020B0503020204020204" charset="-122"/>
              </a:rPr>
              <a:t>年代后期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缘起于作者在云南大学和西南联大讲授</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乡村社会学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课程的经历。最初费孝通参考美国的教材授课</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上过几轮后</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他利用自己的社会调查成果重起炉灶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以中国基层传统社会</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农村为对象</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边研究边授课</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并撰写了</a:t>
            </a:r>
            <a:r>
              <a:rPr lang="en-US" altLang="zh-CN">
                <a:latin typeface="微软雅黑" panose="020B0503020204020204" charset="-122"/>
                <a:ea typeface="微软雅黑" panose="020B0503020204020204" charset="-122"/>
                <a:cs typeface="微软雅黑" panose="020B0503020204020204" charset="-122"/>
              </a:rPr>
              <a:t>14</a:t>
            </a:r>
            <a:r>
              <a:rPr lang="zh-CN" altLang="en-US">
                <a:latin typeface="微软雅黑" panose="020B0503020204020204" charset="-122"/>
                <a:ea typeface="微软雅黑" panose="020B0503020204020204" charset="-122"/>
                <a:cs typeface="微软雅黑" panose="020B0503020204020204" charset="-122"/>
              </a:rPr>
              <a:t>篇文章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之后整理汇成此书。</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攻略知识</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全书概论</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在《乡土中国》中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作者基于自己田野调查的丰富积累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对中国传统社会结构进行了充分的思考和分析</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尝试回答</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作为中国基层社会的乡土社会究竟是个什么样的社会</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这个问题。书中提出的不少观点</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大胆朴素</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在学术上富有开拓价值。对于社会学这门产生于西方社会的学科来说</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作者以自己的研究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实践了该学科的本土化探索</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其中</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差序格局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等概念的提出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更丰富了具有中国风格的社会学理论的成果。</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《乡土中国》用语通俗、自然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深入浅出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把学术问题讲得透彻明了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出版后得到读者的广泛认可。作为社会学本土化的重要论著</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《乡土中国》对中国乡土社会传统文化和社会结构理论研究具有开创性意义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对当下城市化进程中的社会现实也有诸多启示作用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不仅是社会学领域的必读书目</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也是常读常新的学术著作</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攻略知识</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4.</a:t>
            </a:r>
            <a:r>
              <a:rPr lang="zh-CN" altLang="en-US">
                <a:latin typeface="微软雅黑" panose="020B0503020204020204" charset="-122"/>
                <a:ea typeface="微软雅黑" panose="020B0503020204020204" charset="-122"/>
                <a:cs typeface="微软雅黑" panose="020B0503020204020204" charset="-122"/>
              </a:rPr>
              <a:t>阅读方法指导</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(1)</a:t>
            </a:r>
            <a:r>
              <a:rPr lang="zh-CN" altLang="en-US">
                <a:latin typeface="微软雅黑" panose="020B0503020204020204" charset="-122"/>
                <a:ea typeface="微软雅黑" panose="020B0503020204020204" charset="-122"/>
                <a:cs typeface="微软雅黑" panose="020B0503020204020204" charset="-122"/>
              </a:rPr>
              <a:t>精读与略读、浏览相结合。</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对不同的内容可以运用不同的阅读方法</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重要章节要精读</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多读几遍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比如《乡土本色》《文字下乡》《再论文字下乡》《差序格局》《家族》《礼治秩序》《无为政治》等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在阅读中要提取关键词</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把握核心概念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梳理文本思路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理解内容大意。</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其他章节可以略读或浏览</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可以利用《旧著</a:t>
            </a:r>
            <a:r>
              <a:rPr lang="en-US" altLang="zh-CN">
                <a:latin typeface="微软雅黑" panose="020B0503020204020204" charset="-122"/>
                <a:ea typeface="微软雅黑" panose="020B0503020204020204" charset="-122"/>
                <a:cs typeface="微软雅黑" panose="020B0503020204020204" charset="-122"/>
              </a:rPr>
              <a:t>&lt;</a:t>
            </a:r>
            <a:r>
              <a:rPr lang="zh-CN" altLang="en-US">
                <a:latin typeface="微软雅黑" panose="020B0503020204020204" charset="-122"/>
                <a:ea typeface="微软雅黑" panose="020B0503020204020204" charset="-122"/>
                <a:cs typeface="微软雅黑" panose="020B0503020204020204" charset="-122"/>
              </a:rPr>
              <a:t>乡土中国</a:t>
            </a:r>
            <a:r>
              <a:rPr lang="en-US" altLang="zh-CN">
                <a:latin typeface="微软雅黑" panose="020B0503020204020204" charset="-122"/>
                <a:ea typeface="微软雅黑" panose="020B0503020204020204" charset="-122"/>
                <a:cs typeface="微软雅黑" panose="020B0503020204020204" charset="-122"/>
              </a:rPr>
              <a:t>&gt;</a:t>
            </a:r>
            <a:r>
              <a:rPr lang="zh-CN" altLang="en-US">
                <a:latin typeface="微软雅黑" panose="020B0503020204020204" charset="-122"/>
                <a:ea typeface="微软雅黑" panose="020B0503020204020204" charset="-122"/>
                <a:cs typeface="微软雅黑" panose="020B0503020204020204" charset="-122"/>
              </a:rPr>
              <a:t>重刊序言》、《后记》、目录等</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了解本书的创作背景和创作目的</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大致了解全书的主要内容和结构体例。</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浏览学界对《乡土中国》的相关评论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可以帮助了解本书的学术思想与学术价值</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但一定注意把握好</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不必求之过深</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更不能</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钻牛角尖</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攻略知识</a:t>
            </a:r>
            <a:endParaRPr lang="zh-CN" altLang="en-US" sz="2000" b="1">
              <a:solidFill>
                <a:schemeClr val="bg1"/>
              </a:solidFill>
            </a:endParaRPr>
          </a:p>
        </p:txBody>
      </p:sp>
      <p:sp>
        <p:nvSpPr>
          <p:cNvPr id="6" name="文本框 5"/>
          <p:cNvSpPr txBox="1"/>
          <p:nvPr/>
        </p:nvSpPr>
        <p:spPr>
          <a:xfrm>
            <a:off x="1080135" y="1684655"/>
            <a:ext cx="10031095" cy="3488690"/>
          </a:xfrm>
          <a:prstGeom prst="rect">
            <a:avLst/>
          </a:prstGeom>
          <a:noFill/>
        </p:spPr>
        <p:txBody>
          <a:bodyPr wrap="square" rtlCol="0">
            <a:noAutofit/>
          </a:bodyPr>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阅读与思考相结合。</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阅读必须与思考结合起来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学生才能学到切实有用的知识</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否则收效甚微。可以边阅读边思考</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自己动手画出每章节的导图。</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阅读与写作相结合。</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中学生阅读《乡土中国》不是为了研究社会学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而是将其作为语文学习的材料。这就需要把阅读与写作结合起来</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把自己在阅读过程中的所思所想</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及时用笔记录下来。</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en-US" altLang="zh-CN">
                <a:latin typeface="微软雅黑" panose="020B0503020204020204" charset="-122"/>
                <a:ea typeface="微软雅黑" panose="020B0503020204020204" charset="-122"/>
                <a:cs typeface="微软雅黑" panose="020B0503020204020204" charset="-122"/>
              </a:rPr>
              <a:t>(4)</a:t>
            </a:r>
            <a:r>
              <a:rPr lang="zh-CN" altLang="en-US">
                <a:latin typeface="微软雅黑" panose="020B0503020204020204" charset="-122"/>
                <a:ea typeface="微软雅黑" panose="020B0503020204020204" charset="-122"/>
                <a:cs typeface="微软雅黑" panose="020B0503020204020204" charset="-122"/>
              </a:rPr>
              <a:t>读书与实践相结合。</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古人所谓</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读万卷书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行万里路</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说的就是读书与实践的关系。读书的目的在于运用</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从阅读中汲取前人的智慧并加以实践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才能丰富自己、完善自己</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sp>
        <p:nvSpPr>
          <p:cNvPr id="6" name="文本框 5"/>
          <p:cNvSpPr txBox="1"/>
          <p:nvPr/>
        </p:nvSpPr>
        <p:spPr>
          <a:xfrm>
            <a:off x="1080135" y="1313815"/>
            <a:ext cx="10031095" cy="3488690"/>
          </a:xfrm>
          <a:prstGeom prst="rect">
            <a:avLst/>
          </a:prstGeom>
          <a:noFill/>
        </p:spPr>
        <p:txBody>
          <a:bodyPr wrap="square" rtlCol="0">
            <a:noAutofit/>
          </a:bodyPr>
          <a:p>
            <a:pPr indent="0" algn="just" fontAlgn="auto">
              <a:lnSpc>
                <a:spcPct val="150000"/>
              </a:lnSpc>
            </a:pPr>
            <a:r>
              <a:rPr lang="zh-CN" altLang="en-US" b="1">
                <a:latin typeface="微软雅黑" panose="020B0503020204020204" charset="-122"/>
                <a:ea typeface="微软雅黑" panose="020B0503020204020204" charset="-122"/>
                <a:cs typeface="微软雅黑" panose="020B0503020204020204" charset="-122"/>
              </a:rPr>
              <a:t>任务</a:t>
            </a:r>
            <a:r>
              <a:rPr lang="en-US" altLang="zh-CN" b="1">
                <a:latin typeface="微软雅黑" panose="020B0503020204020204" charset="-122"/>
                <a:ea typeface="微软雅黑" panose="020B0503020204020204" charset="-122"/>
                <a:cs typeface="微软雅黑" panose="020B0503020204020204" charset="-122"/>
              </a:rPr>
              <a:t>1：</a:t>
            </a:r>
            <a:r>
              <a:rPr lang="zh-CN" altLang="en-US" b="1">
                <a:latin typeface="微软雅黑" panose="020B0503020204020204" charset="-122"/>
                <a:ea typeface="微软雅黑" panose="020B0503020204020204" charset="-122"/>
                <a:cs typeface="微软雅黑" panose="020B0503020204020204" charset="-122"/>
              </a:rPr>
              <a:t>抓住核心概念</a:t>
            </a:r>
            <a:r>
              <a:rPr lang="en-US" altLang="zh-CN" b="1">
                <a:latin typeface="微软雅黑" panose="020B0503020204020204" charset="-122"/>
                <a:ea typeface="微软雅黑" panose="020B0503020204020204" charset="-122"/>
                <a:cs typeface="微软雅黑" panose="020B0503020204020204" charset="-122"/>
              </a:rPr>
              <a:t>，</a:t>
            </a:r>
            <a:r>
              <a:rPr lang="zh-CN" altLang="en-US" b="1">
                <a:latin typeface="微软雅黑" panose="020B0503020204020204" charset="-122"/>
                <a:ea typeface="微软雅黑" panose="020B0503020204020204" charset="-122"/>
                <a:cs typeface="微软雅黑" panose="020B0503020204020204" charset="-122"/>
              </a:rPr>
              <a:t>理解作者观点</a:t>
            </a:r>
            <a:endParaRPr lang="zh-CN" altLang="en-US" b="1">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pPr>
            <a:r>
              <a:rPr lang="zh-CN" altLang="en-US">
                <a:latin typeface="微软雅黑" panose="020B0503020204020204" charset="-122"/>
                <a:ea typeface="微软雅黑" panose="020B0503020204020204" charset="-122"/>
                <a:cs typeface="微软雅黑" panose="020B0503020204020204" charset="-122"/>
              </a:rPr>
              <a:t>费孝通在《乡土中国》的序言中说</a:t>
            </a:r>
            <a:r>
              <a:rPr lang="en-US" altLang="zh-CN">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它不是一个具体社会的描写</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而是从具体社会里提炼出的一些概念。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差序格局</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就是他提出的一个重要概念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指的是由亲属关系和地缘关系所决定的有差等的次序关系。作者在解释这个抽象概念时</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运用了比喻等方法。联系全书</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梳理作者用以指称乡土社会的概念和与之相对应的指称其他社会的概念</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填写下面的表格</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并结合作者的论述和相关资料理解其含义。</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圆角矩形 3"/>
          <p:cNvSpPr/>
          <p:nvPr/>
        </p:nvSpPr>
        <p:spPr>
          <a:xfrm>
            <a:off x="545465" y="338455"/>
            <a:ext cx="1788795" cy="548640"/>
          </a:xfrm>
          <a:prstGeom prst="roundRect">
            <a:avLst>
              <a:gd name="adj" fmla="val 50000"/>
            </a:avLst>
          </a:prstGeom>
          <a:solidFill>
            <a:srgbClr val="E73279"/>
          </a:solidFill>
        </p:spPr>
        <p:style>
          <a:lnRef idx="3">
            <a:schemeClr val="accent1"/>
          </a:lnRef>
          <a:fillRef idx="0">
            <a:srgbClr val="FFFFFF"/>
          </a:fillRef>
          <a:effectRef idx="0">
            <a:srgbClr val="FFFFFF"/>
          </a:effectRef>
          <a:fontRef idx="minor">
            <a:schemeClr val="tx1"/>
          </a:fontRef>
        </p:style>
        <p:txBody>
          <a:bodyPr rtlCol="0" anchor="ctr"/>
          <a:p>
            <a:pPr lvl="0" algn="dist">
              <a:lnSpc>
                <a:spcPct val="100000"/>
              </a:lnSpc>
            </a:pPr>
            <a:r>
              <a:rPr lang="zh-CN" altLang="en-US" sz="2000" b="1">
                <a:solidFill>
                  <a:schemeClr val="bg1"/>
                </a:solidFill>
              </a:rPr>
              <a:t>攻略任务</a:t>
            </a:r>
            <a:endParaRPr lang="zh-CN" altLang="en-US" sz="2000" b="1">
              <a:solidFill>
                <a:schemeClr val="bg1"/>
              </a:solidFill>
            </a:endParaRPr>
          </a:p>
        </p:txBody>
      </p:sp>
      <p:graphicFrame>
        <p:nvGraphicFramePr>
          <p:cNvPr id="2" name="表格 1"/>
          <p:cNvGraphicFramePr/>
          <p:nvPr>
            <p:custDataLst>
              <p:tags r:id="rId2"/>
            </p:custDataLst>
          </p:nvPr>
        </p:nvGraphicFramePr>
        <p:xfrm>
          <a:off x="1991995" y="1388745"/>
          <a:ext cx="8208645" cy="4582160"/>
        </p:xfrm>
        <a:graphic>
          <a:graphicData uri="http://schemas.openxmlformats.org/drawingml/2006/table">
            <a:tbl>
              <a:tblPr/>
              <a:tblGrid>
                <a:gridCol w="4182110"/>
                <a:gridCol w="4026535"/>
              </a:tblGrid>
              <a:tr h="416560">
                <a:tc>
                  <a:txBody>
                    <a:bodyPr/>
                    <a:p>
                      <a:pPr indent="0" algn="ctr" fontAlgn="auto">
                        <a:lnSpc>
                          <a:spcPct val="150000"/>
                        </a:lnSpc>
                        <a:spcBef>
                          <a:spcPct val="0"/>
                        </a:spcBef>
                        <a:spcAft>
                          <a:spcPct val="0"/>
                        </a:spcAft>
                      </a:pPr>
                      <a:r>
                        <a:rPr lang="zh-CN" sz="1400">
                          <a:solidFill>
                            <a:srgbClr val="000000"/>
                          </a:solidFill>
                          <a:latin typeface="+mn-ea"/>
                        </a:rPr>
                        <a:t>指称乡土社会的概念</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DBEEF3"/>
                    </a:solidFill>
                  </a:tcPr>
                </a:tc>
                <a:tc>
                  <a:txBody>
                    <a:bodyPr/>
                    <a:p>
                      <a:pPr indent="0" algn="ctr" fontAlgn="auto">
                        <a:lnSpc>
                          <a:spcPct val="150000"/>
                        </a:lnSpc>
                        <a:spcBef>
                          <a:spcPct val="0"/>
                        </a:spcBef>
                        <a:spcAft>
                          <a:spcPct val="0"/>
                        </a:spcAft>
                      </a:pPr>
                      <a:r>
                        <a:rPr lang="zh-CN" sz="1400">
                          <a:solidFill>
                            <a:srgbClr val="000000"/>
                          </a:solidFill>
                          <a:latin typeface="+mn-ea"/>
                        </a:rPr>
                        <a:t>指称其他社会的对应概念</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DBEEF3"/>
                    </a:solidFill>
                  </a:tcPr>
                </a:tc>
              </a:tr>
              <a:tr h="416560">
                <a:tc>
                  <a:txBody>
                    <a:bodyPr/>
                    <a:p>
                      <a:pPr indent="0" algn="ctr" fontAlgn="auto">
                        <a:lnSpc>
                          <a:spcPct val="150000"/>
                        </a:lnSpc>
                        <a:spcBef>
                          <a:spcPct val="0"/>
                        </a:spcBef>
                        <a:spcAft>
                          <a:spcPct val="0"/>
                        </a:spcAft>
                      </a:pPr>
                      <a:r>
                        <a:rPr lang="zh-CN" sz="1400">
                          <a:solidFill>
                            <a:srgbClr val="000000"/>
                          </a:solidFill>
                          <a:latin typeface="+mn-ea"/>
                        </a:rPr>
                        <a:t>礼俗社会</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fontAlgn="auto">
                        <a:lnSpc>
                          <a:spcPct val="150000"/>
                        </a:lnSpc>
                        <a:spcBef>
                          <a:spcPct val="0"/>
                        </a:spcBef>
                        <a:spcAft>
                          <a:spcPct val="0"/>
                        </a:spcAft>
                      </a:pPr>
                      <a:r>
                        <a:rPr lang="en-US" altLang="zh-CN" sz="1400">
                          <a:latin typeface="+mn-ea"/>
                        </a:rPr>
                        <a:t> </a:t>
                      </a:r>
                      <a:endParaRPr lang="en-US" altLang="zh-CN" sz="1400">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416560">
                <a:tc>
                  <a:txBody>
                    <a:bodyPr/>
                    <a:p>
                      <a:pPr indent="0" fontAlgn="auto">
                        <a:lnSpc>
                          <a:spcPct val="150000"/>
                        </a:lnSpc>
                        <a:spcBef>
                          <a:spcPct val="0"/>
                        </a:spcBef>
                        <a:spcAft>
                          <a:spcPct val="0"/>
                        </a:spcAft>
                      </a:pPr>
                      <a:r>
                        <a:rPr lang="en-US" altLang="zh-CN" sz="1400">
                          <a:latin typeface="+mn-ea"/>
                        </a:rPr>
                        <a:t> </a:t>
                      </a:r>
                      <a:endParaRPr lang="en-US" altLang="zh-CN" sz="1400">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algn="ctr" fontAlgn="auto">
                        <a:lnSpc>
                          <a:spcPct val="150000"/>
                        </a:lnSpc>
                        <a:spcBef>
                          <a:spcPct val="0"/>
                        </a:spcBef>
                        <a:spcAft>
                          <a:spcPct val="0"/>
                        </a:spcAft>
                      </a:pPr>
                      <a:r>
                        <a:rPr lang="zh-CN" sz="1400">
                          <a:solidFill>
                            <a:srgbClr val="000000"/>
                          </a:solidFill>
                          <a:latin typeface="+mn-ea"/>
                        </a:rPr>
                        <a:t>借助文字的社会</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416560">
                <a:tc>
                  <a:txBody>
                    <a:bodyPr/>
                    <a:p>
                      <a:pPr indent="0" algn="ctr" fontAlgn="auto">
                        <a:lnSpc>
                          <a:spcPct val="150000"/>
                        </a:lnSpc>
                        <a:spcBef>
                          <a:spcPct val="0"/>
                        </a:spcBef>
                        <a:spcAft>
                          <a:spcPct val="0"/>
                        </a:spcAft>
                      </a:pPr>
                      <a:r>
                        <a:rPr lang="zh-CN" sz="1400">
                          <a:solidFill>
                            <a:srgbClr val="000000"/>
                          </a:solidFill>
                          <a:latin typeface="+mn-ea"/>
                        </a:rPr>
                        <a:t>差序格局</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fontAlgn="auto">
                        <a:lnSpc>
                          <a:spcPct val="150000"/>
                        </a:lnSpc>
                        <a:spcBef>
                          <a:spcPct val="0"/>
                        </a:spcBef>
                        <a:spcAft>
                          <a:spcPct val="0"/>
                        </a:spcAft>
                      </a:pPr>
                      <a:r>
                        <a:rPr lang="en-US" altLang="zh-CN" sz="1400">
                          <a:latin typeface="+mn-ea"/>
                        </a:rPr>
                        <a:t> </a:t>
                      </a:r>
                      <a:endParaRPr lang="en-US" altLang="zh-CN" sz="1400">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416560">
                <a:tc>
                  <a:txBody>
                    <a:bodyPr/>
                    <a:p>
                      <a:pPr indent="0" algn="ctr" fontAlgn="auto">
                        <a:lnSpc>
                          <a:spcPct val="150000"/>
                        </a:lnSpc>
                        <a:spcBef>
                          <a:spcPct val="0"/>
                        </a:spcBef>
                        <a:spcAft>
                          <a:spcPct val="0"/>
                        </a:spcAft>
                      </a:pPr>
                      <a:r>
                        <a:rPr lang="zh-CN" sz="1400">
                          <a:solidFill>
                            <a:srgbClr val="000000"/>
                          </a:solidFill>
                          <a:latin typeface="+mn-ea"/>
                        </a:rPr>
                        <a:t>系维着私人的道德</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fontAlgn="auto">
                        <a:lnSpc>
                          <a:spcPct val="150000"/>
                        </a:lnSpc>
                        <a:spcBef>
                          <a:spcPct val="0"/>
                        </a:spcBef>
                        <a:spcAft>
                          <a:spcPct val="0"/>
                        </a:spcAft>
                      </a:pPr>
                      <a:r>
                        <a:rPr lang="en-US" altLang="zh-CN" sz="1400">
                          <a:latin typeface="+mn-ea"/>
                        </a:rPr>
                        <a:t> </a:t>
                      </a:r>
                      <a:endParaRPr lang="en-US" altLang="zh-CN" sz="1400">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416560">
                <a:tc>
                  <a:txBody>
                    <a:bodyPr/>
                    <a:p>
                      <a:pPr indent="0" fontAlgn="auto">
                        <a:lnSpc>
                          <a:spcPct val="150000"/>
                        </a:lnSpc>
                        <a:spcBef>
                          <a:spcPct val="0"/>
                        </a:spcBef>
                        <a:spcAft>
                          <a:spcPct val="0"/>
                        </a:spcAft>
                      </a:pPr>
                      <a:r>
                        <a:rPr lang="en-US" altLang="zh-CN" sz="1400">
                          <a:latin typeface="+mn-ea"/>
                        </a:rPr>
                        <a:t> </a:t>
                      </a:r>
                      <a:endParaRPr lang="en-US" altLang="zh-CN" sz="1400">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algn="ctr" fontAlgn="auto">
                        <a:lnSpc>
                          <a:spcPct val="150000"/>
                        </a:lnSpc>
                        <a:spcBef>
                          <a:spcPct val="0"/>
                        </a:spcBef>
                        <a:spcAft>
                          <a:spcPct val="0"/>
                        </a:spcAft>
                      </a:pPr>
                      <a:r>
                        <a:rPr lang="zh-CN" sz="1400">
                          <a:solidFill>
                            <a:srgbClr val="000000"/>
                          </a:solidFill>
                          <a:latin typeface="+mn-ea"/>
                        </a:rPr>
                        <a:t>家庭</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416560">
                <a:tc>
                  <a:txBody>
                    <a:bodyPr/>
                    <a:p>
                      <a:pPr indent="0" algn="ctr" fontAlgn="auto">
                        <a:lnSpc>
                          <a:spcPct val="150000"/>
                        </a:lnSpc>
                        <a:spcBef>
                          <a:spcPct val="0"/>
                        </a:spcBef>
                        <a:spcAft>
                          <a:spcPct val="0"/>
                        </a:spcAft>
                      </a:pPr>
                      <a:r>
                        <a:rPr lang="zh-CN" sz="1400">
                          <a:solidFill>
                            <a:srgbClr val="000000"/>
                          </a:solidFill>
                          <a:latin typeface="+mn-ea"/>
                        </a:rPr>
                        <a:t>男女有别</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fontAlgn="auto">
                        <a:lnSpc>
                          <a:spcPct val="150000"/>
                        </a:lnSpc>
                        <a:spcBef>
                          <a:spcPct val="0"/>
                        </a:spcBef>
                        <a:spcAft>
                          <a:spcPct val="0"/>
                        </a:spcAft>
                      </a:pPr>
                      <a:r>
                        <a:rPr lang="en-US" altLang="zh-CN" sz="1400">
                          <a:latin typeface="+mn-ea"/>
                        </a:rPr>
                        <a:t> </a:t>
                      </a:r>
                      <a:endParaRPr lang="en-US" altLang="zh-CN" sz="1400">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416560">
                <a:tc>
                  <a:txBody>
                    <a:bodyPr/>
                    <a:p>
                      <a:pPr indent="0" fontAlgn="auto">
                        <a:lnSpc>
                          <a:spcPct val="150000"/>
                        </a:lnSpc>
                        <a:spcBef>
                          <a:spcPct val="0"/>
                        </a:spcBef>
                        <a:spcAft>
                          <a:spcPct val="0"/>
                        </a:spcAft>
                      </a:pPr>
                      <a:r>
                        <a:rPr lang="en-US" altLang="zh-CN" sz="1400">
                          <a:latin typeface="+mn-ea"/>
                        </a:rPr>
                        <a:t> </a:t>
                      </a:r>
                      <a:endParaRPr lang="en-US" altLang="zh-CN" sz="1400">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algn="ctr" fontAlgn="auto">
                        <a:lnSpc>
                          <a:spcPct val="150000"/>
                        </a:lnSpc>
                        <a:spcBef>
                          <a:spcPct val="0"/>
                        </a:spcBef>
                        <a:spcAft>
                          <a:spcPct val="0"/>
                        </a:spcAft>
                      </a:pPr>
                      <a:r>
                        <a:rPr lang="zh-CN" sz="1400">
                          <a:solidFill>
                            <a:srgbClr val="000000"/>
                          </a:solidFill>
                          <a:latin typeface="+mn-ea"/>
                        </a:rPr>
                        <a:t>法治秩序</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416560">
                <a:tc>
                  <a:txBody>
                    <a:bodyPr/>
                    <a:p>
                      <a:pPr indent="0" fontAlgn="auto">
                        <a:lnSpc>
                          <a:spcPct val="150000"/>
                        </a:lnSpc>
                        <a:spcBef>
                          <a:spcPct val="0"/>
                        </a:spcBef>
                        <a:spcAft>
                          <a:spcPct val="0"/>
                        </a:spcAft>
                      </a:pPr>
                      <a:r>
                        <a:rPr lang="en-US" altLang="zh-CN" sz="1400">
                          <a:latin typeface="+mn-ea"/>
                        </a:rPr>
                        <a:t> </a:t>
                      </a:r>
                      <a:endParaRPr lang="en-US" altLang="zh-CN" sz="1400">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algn="ctr" fontAlgn="auto">
                        <a:lnSpc>
                          <a:spcPct val="150000"/>
                        </a:lnSpc>
                        <a:spcBef>
                          <a:spcPct val="0"/>
                        </a:spcBef>
                        <a:spcAft>
                          <a:spcPct val="0"/>
                        </a:spcAft>
                      </a:pPr>
                      <a:r>
                        <a:rPr lang="zh-CN" sz="1400">
                          <a:solidFill>
                            <a:srgbClr val="000000"/>
                          </a:solidFill>
                          <a:latin typeface="+mn-ea"/>
                        </a:rPr>
                        <a:t>司法诉讼体系</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416560">
                <a:tc>
                  <a:txBody>
                    <a:bodyPr/>
                    <a:p>
                      <a:pPr indent="0" fontAlgn="auto">
                        <a:lnSpc>
                          <a:spcPct val="150000"/>
                        </a:lnSpc>
                        <a:spcBef>
                          <a:spcPct val="0"/>
                        </a:spcBef>
                        <a:spcAft>
                          <a:spcPct val="0"/>
                        </a:spcAft>
                      </a:pPr>
                      <a:r>
                        <a:rPr lang="en-US" altLang="zh-CN" sz="1400">
                          <a:latin typeface="+mn-ea"/>
                        </a:rPr>
                        <a:t> </a:t>
                      </a:r>
                      <a:endParaRPr lang="en-US" altLang="zh-CN" sz="1400">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algn="ctr" fontAlgn="auto">
                        <a:lnSpc>
                          <a:spcPct val="150000"/>
                        </a:lnSpc>
                        <a:spcBef>
                          <a:spcPct val="0"/>
                        </a:spcBef>
                        <a:spcAft>
                          <a:spcPct val="0"/>
                        </a:spcAft>
                      </a:pPr>
                      <a:r>
                        <a:rPr lang="zh-CN" sz="1400">
                          <a:solidFill>
                            <a:srgbClr val="000000"/>
                          </a:solidFill>
                          <a:latin typeface="+mn-ea"/>
                        </a:rPr>
                        <a:t>有为政治</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416560">
                <a:tc>
                  <a:txBody>
                    <a:bodyPr/>
                    <a:p>
                      <a:pPr indent="0" algn="ctr" fontAlgn="auto">
                        <a:lnSpc>
                          <a:spcPct val="150000"/>
                        </a:lnSpc>
                        <a:spcBef>
                          <a:spcPct val="0"/>
                        </a:spcBef>
                        <a:spcAft>
                          <a:spcPct val="0"/>
                        </a:spcAft>
                      </a:pPr>
                      <a:r>
                        <a:rPr lang="zh-CN" sz="1400">
                          <a:solidFill>
                            <a:srgbClr val="000000"/>
                          </a:solidFill>
                          <a:latin typeface="+mn-ea"/>
                        </a:rPr>
                        <a:t>血缘社会</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p>
                      <a:pPr indent="0" fontAlgn="auto">
                        <a:lnSpc>
                          <a:spcPct val="150000"/>
                        </a:lnSpc>
                        <a:spcBef>
                          <a:spcPct val="0"/>
                        </a:spcBef>
                        <a:spcAft>
                          <a:spcPct val="0"/>
                        </a:spcAft>
                      </a:pPr>
                      <a:endParaRPr sz="1400">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TABLE_ENDDRAG_ORIGIN_RECT" val="646*360"/>
  <p:tag name="TABLE_ENDDRAG_RECT" val="150*109*646*360"/>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TABLE_ENDDRAG_ORIGIN_RECT" val="799*514"/>
  <p:tag name="TABLE_ENDDRAG_RECT" val="97*98*799*514"/>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TABLE_ENDDRAG_ORIGIN_RECT" val="767*356"/>
  <p:tag name="TABLE_ENDDRAG_RECT" val="93*118*767*356"/>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TABLE_ENDDRAG_ORIGIN_RECT" val="875*304"/>
  <p:tag name="TABLE_ENDDRAG_RECT" val="42*149*875*304"/>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TABLE_ENDDRAG_ORIGIN_RECT" val="859*351"/>
  <p:tag name="TABLE_ENDDRAG_RECT" val="63*114*859*35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commondata" val="eyJoZGlkIjoiMDkxZjZiMGUxZjVhNWRlODlmODBiNjlkN2UzMjcxZDEifQ=="/>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6560</Words>
  <Application>WPS 演示</Application>
  <PresentationFormat>宽屏</PresentationFormat>
  <Paragraphs>325</Paragraphs>
  <Slides>23</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Arial</vt:lpstr>
      <vt:lpstr>宋体</vt:lpstr>
      <vt:lpstr>Wingdings</vt:lpstr>
      <vt:lpstr>Wingdings</vt:lpstr>
      <vt:lpstr>黑体</vt:lpstr>
      <vt:lpstr>微软雅黑</vt:lpstr>
      <vt:lpstr>Arial Unicode MS</vt:lpstr>
      <vt:lpstr>Calibri</vt:lpstr>
      <vt:lpstr>隶书</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197</cp:revision>
  <dcterms:created xsi:type="dcterms:W3CDTF">2019-06-19T02:08:00Z</dcterms:created>
  <dcterms:modified xsi:type="dcterms:W3CDTF">2025-05-27T00:53:10Z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EDF45910191D4D9795457E3838C2340B_13</vt:lpwstr>
  </property>
</Properties>
</file>