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3"/>
    <p:sldId id="266" r:id="rId4"/>
    <p:sldId id="267" r:id="rId5"/>
    <p:sldId id="293" r:id="rId6"/>
    <p:sldId id="286" r:id="rId7"/>
    <p:sldId id="287" r:id="rId8"/>
    <p:sldId id="294" r:id="rId9"/>
    <p:sldId id="278" r:id="rId10"/>
    <p:sldId id="289" r:id="rId11"/>
    <p:sldId id="290" r:id="rId12"/>
    <p:sldId id="291" r:id="rId13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DBEEF3"/>
    <a:srgbClr val="FFFFFF"/>
    <a:srgbClr val="E7327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5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74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6357620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青葱岁月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青春美好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活泼灵动如飞鸟</a:t>
            </a:r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⓫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青春芬芳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似酝酿中的花香</a:t>
            </a:r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⓬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你是初升的朝阳迸发万丈光芒</a:t>
            </a:r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⓭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你是人间四月天四处洋溢香甜</a:t>
            </a:r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⓮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你是汩汩的小溪流淌着向上与积极</a:t>
            </a:r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⓯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你是翠竹、劲松是洁白的百合花</a:t>
            </a:r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⓰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是一幅浓墨重彩风光旖旎的画儿</a:t>
            </a:r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⓱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是永恒美好、纯真质朴最好的释义</a:t>
            </a:r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⓲</a:t>
            </a:r>
            <a:endParaRPr lang="en-US" altLang="zh-CN">
              <a:solidFill>
                <a:srgbClr val="00A0AF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6835" y="1391285"/>
            <a:ext cx="3641090" cy="4625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/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⓫</a:t>
            </a:r>
            <a:r>
              <a:rPr lang="zh-CN" altLang="en-US">
                <a:sym typeface="+mn-ea"/>
              </a:rPr>
              <a:t>以飞鸟比喻青春的活泼与灵动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形象生动。</a:t>
            </a:r>
            <a:endParaRPr lang="zh-CN" altLang="en-US">
              <a:sym typeface="+mn-ea"/>
            </a:endParaRPr>
          </a:p>
          <a:p>
            <a:pPr indent="0" algn="just" fontAlgn="auto"/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⓬</a:t>
            </a:r>
            <a:r>
              <a:rPr lang="zh-CN" altLang="en-US">
                <a:sym typeface="+mn-ea"/>
              </a:rPr>
              <a:t>将青春比作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酝酿中的花香</a:t>
            </a:r>
            <a:r>
              <a:rPr lang="en-US" altLang="zh-CN">
                <a:sym typeface="+mn-ea"/>
              </a:rPr>
              <a:t>”，</a:t>
            </a:r>
            <a:r>
              <a:rPr lang="zh-CN" altLang="en-US">
                <a:sym typeface="+mn-ea"/>
              </a:rPr>
              <a:t>表达了青春的芬芳与魅力。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 indent="0" algn="just" fontAlgn="auto"/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⓭</a:t>
            </a:r>
            <a:r>
              <a:rPr lang="zh-CN" altLang="en-US">
                <a:sym typeface="+mn-ea"/>
              </a:rPr>
              <a:t>以初升朝阳比喻青春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强调了青春的光明与希望。</a:t>
            </a:r>
            <a:endParaRPr lang="zh-CN" altLang="en-US"/>
          </a:p>
          <a:p>
            <a:pPr indent="0" algn="just" fontAlgn="auto"/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⓮</a:t>
            </a:r>
            <a:r>
              <a:rPr lang="zh-CN" altLang="en-US">
                <a:sym typeface="+mn-ea"/>
              </a:rPr>
              <a:t>将青春比作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人间四月天</a:t>
            </a:r>
            <a:r>
              <a:rPr lang="en-US" altLang="zh-CN">
                <a:sym typeface="+mn-ea"/>
              </a:rPr>
              <a:t>”，</a:t>
            </a:r>
            <a:r>
              <a:rPr lang="zh-CN" altLang="en-US">
                <a:sym typeface="+mn-ea"/>
              </a:rPr>
              <a:t>描绘了青春的温暖与美好。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 indent="0" algn="just" fontAlgn="auto"/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⓯</a:t>
            </a:r>
            <a:r>
              <a:rPr lang="zh-CN" altLang="en-US">
                <a:sym typeface="+mn-ea"/>
              </a:rPr>
              <a:t>以小溪比喻青春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展现了青春的不断前进与积极向上。</a:t>
            </a:r>
            <a:endParaRPr lang="zh-CN" altLang="en-US"/>
          </a:p>
          <a:p>
            <a:pPr indent="0" algn="just" fontAlgn="auto"/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⓰</a:t>
            </a:r>
            <a:r>
              <a:rPr lang="zh-CN" altLang="en-US">
                <a:sym typeface="+mn-ea"/>
              </a:rPr>
              <a:t>通过翠竹、劲松、百合花的比喻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赞美了青春的高洁、坚韧与美丽。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 indent="0" algn="just" fontAlgn="auto"/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⓱</a:t>
            </a:r>
            <a:r>
              <a:rPr lang="zh-CN" altLang="en-US">
                <a:sym typeface="+mn-ea"/>
              </a:rPr>
              <a:t>将青春比作一幅画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形象地描绘了青春的丰富多彩与美丽风光。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  <a:p>
            <a:pPr indent="0" algn="just" fontAlgn="auto"/>
            <a:r>
              <a:rPr lang="en-US" altLang="zh-CN">
                <a:solidFill>
                  <a:srgbClr val="00A0A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⓲</a:t>
            </a:r>
            <a:r>
              <a:rPr lang="zh-CN" altLang="en-US">
                <a:sym typeface="+mn-ea"/>
              </a:rPr>
              <a:t>总结了青春的美好与纯真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强调了青春的价值与意义。</a:t>
            </a:r>
            <a:endParaRPr lang="zh-CN" altLang="en-US"/>
          </a:p>
          <a:p>
            <a:pPr indent="0" algn="just" fontAlgn="auto"/>
            <a:endParaRPr lang="zh-CN" altLang="en-US"/>
          </a:p>
          <a:p>
            <a:pPr indent="0" algn="just" fontAlgn="auto"/>
            <a:endParaRPr lang="zh-CN" altLang="en-US"/>
          </a:p>
          <a:p>
            <a:pPr indent="0" algn="just" fontAlgn="auto"/>
            <a:endParaRPr lang="zh-CN" altLang="en-US"/>
          </a:p>
          <a:p>
            <a:pPr indent="0" algn="just" fontAlgn="auto"/>
            <a:endParaRPr lang="zh-CN" altLang="en-US"/>
          </a:p>
          <a:p>
            <a:pPr indent="0" algn="just" fontAlgn="auto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pic>
        <p:nvPicPr>
          <p:cNvPr id="5" name="图片 4" descr="62b9dedf03c46977792decff3f9613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415" y="2365375"/>
            <a:ext cx="10631170" cy="25152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467100" y="3044825"/>
            <a:ext cx="52584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400" b="1">
                <a:solidFill>
                  <a:schemeClr val="bg1"/>
                </a:solidFill>
                <a:effectLst/>
              </a:rPr>
              <a:t>学写诗歌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写作攻略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2426335"/>
            <a:ext cx="10031095" cy="1812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意象是诗歌最基本的元素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意境是诗情表达最直接的呈现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意境要靠意象组合而成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且没有意象就不成诗歌。写作新诗首先要找到最能够寄托诗情的典型意象。全诗可以只选择一个典型意象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借这个典型意象托物言志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也可以选择几个不相同的意象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营造出一个与诗情高度匹配的意境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借景抒情。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76152024d2fed1951a7dded9b3ab15b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75" y="1444625"/>
            <a:ext cx="10713085" cy="7575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4238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意象选择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选择具有独特性和表现力的意象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借之准确传达主题和情感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可以从自然景物、生活场景、人物形象等方面选择意象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运用象征、比喻等手法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赋予意象更深层次的含义。如《沁园春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长沙》中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万山红遍、层林尽染、漫江碧透、百舸争流、鹰击长空、鱼翔浅底等句包含的意象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既展现了湘江秋天的壮丽景色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又象征着作者和青年们的革命精神和奋斗精神。《红烛》中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红烛、蜡、火、灰、眼泪等意象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象征着作者的奉献精神和牺牲精神。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意境营造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通过对意象的组合和描写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营造出一种独特的氛围和情感境界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运用色彩、声音、触感等感官描写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增强意境的感染力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注意意境的整体性和连贯性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使诗歌具有内在的逻辑和美感。如《沁园春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长沙》通过对自然景观的描写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营造出一种宏伟、壮阔的意境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同时也表达了作者对未来的憧憬和对革命胜利的信心。《红烛》通过对红烛燃烧的描写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营造出一种甘于奉献、勇于牺牲的可歌可泣的意境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表达了作者对理想和信念的坚定追求。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223329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诗性的语言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意味着语言的美。语言的美体现在诗歌用词的精要简洁、凝练含蓄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体现在诗句的整齐灵动、意蕴丰富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还体现在诗歌语言风格的个性鲜明、别具一格。如《沁园春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长沙》用词精准而富有表现力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对仗工整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独立寒秋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湘江北去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橘子洲头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简洁明了地交代了时间、地点和人物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给人一种孤独而坚定的感觉。又如《红烛》的语言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既优美、含蓄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又富有感染力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红烛啊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你流一滴泪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灰一分心。灰心流泪你的果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创造光明你的因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在语言优美的同时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表现出深刻的寓意。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97d0971dc7677a1ca8f5a5b8d78b4bb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135" y="1398905"/>
            <a:ext cx="10079990" cy="6731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210883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诗言志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诗歌是情感的艺术。情感的激发需要生活的体验和积累。写作时应该注意以下几个方面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真诚地表达自己的情感体验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避免虚假和做作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通过具体的意象和细节描写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使情感更加深刻和动人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可以运用对比、衬托等手法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突出情感的强度和深度。如《沁园春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长沙》通过对湘江秋景的描绘和对青年时代革命斗争生活的回忆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表达了作者以天下为己任的博大胸怀和壮志豪情。《红烛》通过对红烛精神的赞美、对自我牺牲精神的歌颂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表达了作者对理想和信念的执着追求。这两首诗不提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却在字里行间清晰可见。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9257f718f925697d96dc651a2aefc67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830" y="1278890"/>
            <a:ext cx="10339070" cy="6362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写作指导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210883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新诗可以不受格律的限制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形式可以活泼自由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不拘一格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但新诗一样要具有音韵的美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一样要具有与诗歌所要表达的情感相一致的恰切的节律。根据诗情表达的需要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全诗可以只用一种节奏、一个韵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也可以用不同节奏、不同的韵。要在写完后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反复诵读、斟酌、调整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使之具有符合情感的音乐美。《沁园春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长沙》的每一句都入韵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且韵脚工整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等字押韵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使得整首词读起来音律和谐流畅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富有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音乐美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又如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看万山红遍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层林尽染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漫江碧透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百舸争流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字后面留一个较长的停顿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形成了鲜明的节奏划分。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143c6b63d203e745e98ae9495402b88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575" y="1463040"/>
            <a:ext cx="10551160" cy="7200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6357620" cy="45059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青春畅想</a:t>
            </a:r>
            <a:r>
              <a:rPr lang="en-US" altLang="zh-CN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	</a:t>
            </a:r>
            <a:endParaRPr lang="en-US" altLang="zh-CN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稚气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如春日初萌的榆钱儿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❶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娇嫩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如晨曦中含露的芳草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❷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羞涩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如夏夜将绽的垂蕊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❸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懵懂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如秋风中摇荡的石榴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❹</a:t>
            </a:r>
            <a:endParaRPr lang="en-US" altLang="en-US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有过困惑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面对试卷上鲜红的叉号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有过迷茫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面对友情裂痕的神伤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有过动摇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面对刺激诱人的游戏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有过黯然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面对八方期望的目光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❺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ctr" fontAlgn="auto">
              <a:lnSpc>
                <a:spcPct val="150000"/>
              </a:lnSpc>
            </a:pP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696835" y="1526540"/>
            <a:ext cx="3544570" cy="3498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/>
            <a:r>
              <a:rPr lang="en-US" altLang="en-US">
                <a:solidFill>
                  <a:srgbClr val="00A0AF"/>
                </a:solidFill>
              </a:rPr>
              <a:t>❶</a:t>
            </a:r>
            <a:r>
              <a:rPr lang="zh-CN" altLang="en-US"/>
              <a:t>以</a:t>
            </a:r>
            <a:r>
              <a:rPr lang="en-US" altLang="zh-CN"/>
              <a:t>“</a:t>
            </a:r>
            <a:r>
              <a:rPr lang="zh-CN" altLang="en-US"/>
              <a:t>春日初萌的榆钱儿</a:t>
            </a:r>
            <a:r>
              <a:rPr lang="en-US" altLang="zh-CN"/>
              <a:t>”</a:t>
            </a:r>
            <a:r>
              <a:rPr lang="zh-CN" altLang="en-US"/>
              <a:t>比喻青春的稚气</a:t>
            </a:r>
            <a:r>
              <a:rPr lang="en-US" altLang="zh-CN"/>
              <a:t>，</a:t>
            </a:r>
            <a:r>
              <a:rPr lang="zh-CN" altLang="en-US"/>
              <a:t>形象生动地描绘了青春初期的纯真。</a:t>
            </a:r>
            <a:endParaRPr lang="zh-CN" altLang="en-US"/>
          </a:p>
          <a:p>
            <a:pPr indent="0" algn="just" fontAlgn="auto"/>
            <a:r>
              <a:rPr lang="en-US" altLang="en-US">
                <a:solidFill>
                  <a:srgbClr val="00A0AF"/>
                </a:solidFill>
              </a:rPr>
              <a:t>❷</a:t>
            </a:r>
            <a:r>
              <a:rPr lang="zh-CN" altLang="en-US"/>
              <a:t>用</a:t>
            </a:r>
            <a:r>
              <a:rPr lang="en-US" altLang="zh-CN"/>
              <a:t>“</a:t>
            </a:r>
            <a:r>
              <a:rPr lang="zh-CN" altLang="en-US"/>
              <a:t>晨曦中含露的芳草</a:t>
            </a:r>
            <a:r>
              <a:rPr lang="en-US" altLang="zh-CN"/>
              <a:t>”</a:t>
            </a:r>
            <a:r>
              <a:rPr lang="zh-CN" altLang="en-US"/>
              <a:t>比喻青春的娇嫩</a:t>
            </a:r>
            <a:r>
              <a:rPr lang="en-US" altLang="zh-CN"/>
              <a:t>，</a:t>
            </a:r>
            <a:r>
              <a:rPr lang="zh-CN" altLang="en-US"/>
              <a:t>展现了青春如草木般需要呵护并会不断成长的特质。</a:t>
            </a:r>
            <a:endParaRPr lang="zh-CN" altLang="en-US"/>
          </a:p>
          <a:p>
            <a:pPr indent="0" algn="just" fontAlgn="auto"/>
            <a:r>
              <a:rPr lang="en-US" altLang="en-US">
                <a:solidFill>
                  <a:srgbClr val="00A0AF"/>
                </a:solidFill>
              </a:rPr>
              <a:t>❸</a:t>
            </a:r>
            <a:r>
              <a:rPr lang="zh-CN" altLang="en-US"/>
              <a:t>将夏夜即将绽放的花蕊与青春的羞涩相联系</a:t>
            </a:r>
            <a:r>
              <a:rPr lang="en-US" altLang="zh-CN"/>
              <a:t>，</a:t>
            </a:r>
            <a:r>
              <a:rPr lang="zh-CN" altLang="en-US"/>
              <a:t>细腻地描绘了青春的羞涩与内敛。</a:t>
            </a:r>
            <a:endParaRPr lang="zh-CN" altLang="en-US"/>
          </a:p>
          <a:p>
            <a:pPr indent="0" algn="just" fontAlgn="auto"/>
            <a:r>
              <a:rPr lang="en-US" altLang="en-US">
                <a:solidFill>
                  <a:srgbClr val="00A0AF"/>
                </a:solidFill>
              </a:rPr>
              <a:t>❹</a:t>
            </a:r>
            <a:r>
              <a:rPr lang="zh-CN" altLang="en-US"/>
              <a:t>以</a:t>
            </a:r>
            <a:r>
              <a:rPr lang="en-US" altLang="zh-CN"/>
              <a:t>“</a:t>
            </a:r>
            <a:r>
              <a:rPr lang="zh-CN" altLang="en-US"/>
              <a:t>秋风中摇荡的石榴</a:t>
            </a:r>
            <a:r>
              <a:rPr lang="en-US" altLang="zh-CN"/>
              <a:t>”</a:t>
            </a:r>
            <a:r>
              <a:rPr lang="zh-CN" altLang="en-US"/>
              <a:t>比喻青春的懵懂</a:t>
            </a:r>
            <a:r>
              <a:rPr lang="en-US" altLang="zh-CN"/>
              <a:t>，</a:t>
            </a:r>
            <a:r>
              <a:rPr lang="zh-CN" altLang="en-US"/>
              <a:t>形象地表达了青春时期对世界的不解与探索。</a:t>
            </a:r>
            <a:endParaRPr lang="zh-CN" altLang="en-US"/>
          </a:p>
          <a:p>
            <a:pPr indent="0" algn="just" fontAlgn="auto"/>
            <a:r>
              <a:rPr lang="en-US" altLang="en-US">
                <a:solidFill>
                  <a:srgbClr val="00A0AF"/>
                </a:solidFill>
                <a:sym typeface="+mn-ea"/>
              </a:rPr>
              <a:t>❺</a:t>
            </a:r>
            <a:r>
              <a:rPr lang="zh-CN" altLang="en-US">
                <a:sym typeface="+mn-ea"/>
              </a:rPr>
              <a:t>运用排比的句式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通过四个生动的场景</a:t>
            </a:r>
            <a:r>
              <a:rPr lang="en-US" altLang="zh-CN">
                <a:sym typeface="+mn-ea"/>
              </a:rPr>
              <a:t>，</a:t>
            </a:r>
            <a:r>
              <a:rPr lang="zh-CN" altLang="en-US">
                <a:sym typeface="+mn-ea"/>
              </a:rPr>
              <a:t>描绘了青春时期面对学业、友情、诱惑与期望时的情感波动与成长历程。</a:t>
            </a:r>
            <a:endParaRPr lang="zh-CN" altLang="en-US"/>
          </a:p>
          <a:p>
            <a:pPr indent="0" algn="just" fontAlgn="auto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攻略佳作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895" y="1781810"/>
            <a:ext cx="6753860" cy="3499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展望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当如踏雪缘冰的登山者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勇攀高峰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期盼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当如履地播种的农人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默默耕耘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祈愿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当如控球突进的球员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专一持恒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希求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当如伏案疾书的学者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孜孜矻矻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❻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走进梦想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荷笔当锄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让精神家园种满成熟的庄稼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❼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迈向成熟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岁月为舟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让生命风帆驶向高悬的灯塔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❽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担起责任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重任肩扛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让宽阔胸襟力挽既倒之狂澜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❾</a:t>
            </a:r>
            <a:endParaRPr lang="en-US" altLang="en-US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甘于奉献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播撒道义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让短暂人生拓展生命的宽度</a:t>
            </a:r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❿</a:t>
            </a:r>
            <a:endParaRPr lang="en-US" altLang="en-US">
              <a:solidFill>
                <a:srgbClr val="00A0A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6835" y="1781810"/>
            <a:ext cx="3544570" cy="3498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/>
            <a:r>
              <a:rPr lang="en-US" altLang="en-US">
                <a:solidFill>
                  <a:srgbClr val="00A0AF"/>
                </a:solidFill>
              </a:rPr>
              <a:t>❻</a:t>
            </a:r>
            <a:r>
              <a:rPr lang="zh-CN" altLang="en-US"/>
              <a:t>四个比喻构成排比句式</a:t>
            </a:r>
            <a:r>
              <a:rPr lang="en-US" altLang="zh-CN"/>
              <a:t>，</a:t>
            </a:r>
            <a:r>
              <a:rPr lang="zh-CN" altLang="en-US"/>
              <a:t>写出了对青春应有模样的期望。</a:t>
            </a:r>
            <a:endParaRPr lang="zh-CN" altLang="en-US"/>
          </a:p>
          <a:p>
            <a:pPr indent="0" algn="just" fontAlgn="auto"/>
            <a:r>
              <a:rPr lang="en-US" altLang="en-US">
                <a:solidFill>
                  <a:srgbClr val="00A0AF"/>
                </a:solidFill>
              </a:rPr>
              <a:t>❼</a:t>
            </a:r>
            <a:r>
              <a:rPr lang="zh-CN" altLang="en-US"/>
              <a:t>以笔为锄</a:t>
            </a:r>
            <a:r>
              <a:rPr lang="en-US" altLang="zh-CN"/>
              <a:t>，</a:t>
            </a:r>
            <a:r>
              <a:rPr lang="zh-CN" altLang="en-US"/>
              <a:t>形象地描绘了青春在追求梦想过程中的耕耘与收获。</a:t>
            </a:r>
            <a:r>
              <a:rPr lang="en-US" altLang="en-US">
                <a:solidFill>
                  <a:srgbClr val="00A0AF"/>
                </a:solidFill>
              </a:rPr>
              <a:t>❽</a:t>
            </a:r>
            <a:r>
              <a:rPr lang="zh-CN" altLang="en-US"/>
              <a:t>通过岁月为舟、风帆与灯塔的比喻</a:t>
            </a:r>
            <a:r>
              <a:rPr lang="en-US" altLang="zh-CN"/>
              <a:t>，</a:t>
            </a:r>
            <a:r>
              <a:rPr lang="zh-CN" altLang="en-US"/>
              <a:t>阐述了青春是走向成熟、指引人生的关键时期。</a:t>
            </a:r>
            <a:endParaRPr lang="zh-CN" altLang="en-US"/>
          </a:p>
          <a:p>
            <a:pPr indent="0" algn="just" fontAlgn="auto"/>
            <a:r>
              <a:rPr lang="en-US" altLang="en-US">
                <a:solidFill>
                  <a:srgbClr val="00A0AF"/>
                </a:solidFill>
              </a:rPr>
              <a:t>❾</a:t>
            </a:r>
            <a:r>
              <a:rPr lang="zh-CN" altLang="en-US"/>
              <a:t>强调了青春应承担的责任与使命</a:t>
            </a:r>
            <a:r>
              <a:rPr lang="en-US" altLang="zh-CN"/>
              <a:t>，</a:t>
            </a:r>
            <a:r>
              <a:rPr lang="zh-CN" altLang="en-US"/>
              <a:t>展现了青春的力量与担当。</a:t>
            </a:r>
            <a:endParaRPr lang="zh-CN" altLang="en-US"/>
          </a:p>
          <a:p>
            <a:pPr indent="0" algn="just" fontAlgn="auto"/>
            <a:r>
              <a:rPr lang="en-US" altLang="en-US">
                <a:solidFill>
                  <a:srgbClr val="00A0A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❿</a:t>
            </a:r>
            <a:r>
              <a:rPr lang="zh-CN" altLang="en-US"/>
              <a:t>通过播撒道义的比喻</a:t>
            </a:r>
            <a:r>
              <a:rPr lang="en-US" altLang="zh-CN"/>
              <a:t>，</a:t>
            </a:r>
            <a:r>
              <a:rPr lang="zh-CN" altLang="en-US"/>
              <a:t>鼓励青春积极参与社会</a:t>
            </a:r>
            <a:r>
              <a:rPr lang="en-US" altLang="zh-CN"/>
              <a:t>，</a:t>
            </a:r>
            <a:r>
              <a:rPr lang="zh-CN" altLang="en-US"/>
              <a:t>拓展生命的宽度</a:t>
            </a:r>
            <a:r>
              <a:rPr lang="en-US" altLang="zh-CN"/>
              <a:t>，</a:t>
            </a:r>
            <a:r>
              <a:rPr lang="zh-CN" altLang="en-US"/>
              <a:t>找寻人生的价值与意义。</a:t>
            </a:r>
            <a:endParaRPr lang="zh-CN" altLang="en-US"/>
          </a:p>
          <a:p>
            <a:pPr indent="0" algn="just" fontAlgn="auto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7567295" y="1391285"/>
            <a:ext cx="0" cy="45167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2293</Words>
  <Application>WPS 演示</Application>
  <PresentationFormat>宽屏</PresentationFormat>
  <Paragraphs>95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黑体</vt:lpstr>
      <vt:lpstr>微软雅黑</vt:lpstr>
      <vt:lpstr>隶书</vt:lpstr>
      <vt:lpstr>楷体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zw</cp:lastModifiedBy>
  <cp:revision>191</cp:revision>
  <dcterms:created xsi:type="dcterms:W3CDTF">2019-06-19T02:08:00Z</dcterms:created>
  <dcterms:modified xsi:type="dcterms:W3CDTF">2025-05-27T00:21:59Z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