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handoutMasterIdLst>
    <p:handoutMasterId r:id="rId16"/>
  </p:handoutMasterIdLst>
  <p:sldIdLst>
    <p:sldId id="256" r:id="rId3"/>
    <p:sldId id="266" r:id="rId4"/>
    <p:sldId id="267" r:id="rId5"/>
    <p:sldId id="268" r:id="rId6"/>
    <p:sldId id="287" r:id="rId7"/>
    <p:sldId id="274" r:id="rId8"/>
    <p:sldId id="290" r:id="rId9"/>
    <p:sldId id="278" r:id="rId10"/>
    <p:sldId id="291" r:id="rId11"/>
    <p:sldId id="292" r:id="rId12"/>
    <p:sldId id="293" r:id="rId13"/>
    <p:sldId id="285" r:id="rId14"/>
  </p:sldIdLst>
  <p:sldSz cx="12192000" cy="6858000"/>
  <p:notesSz cx="6858000" cy="9144000"/>
  <p:custDataLst>
    <p:tags r:id="rId2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39"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496190245" name="F" initials="F" lastIdx="6"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BEEF3"/>
    <a:srgbClr val="FFFFFF"/>
    <a:srgbClr val="E73279"/>
    <a:srgbClr val="00A0A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3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1" Type="http://schemas.openxmlformats.org/officeDocument/2006/relationships/tags" Target="tags/tag76.xml"/><Relationship Id="rId20" Type="http://schemas.openxmlformats.org/officeDocument/2006/relationships/commentAuthors" Target="commentAuthors.xml"/><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handoutMaster" Target="handoutMasters/handoutMaster1.xml"/><Relationship Id="rId15" Type="http://schemas.openxmlformats.org/officeDocument/2006/relationships/notesMaster" Target="notesMasters/notesMaster1.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3.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4.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5.xml"/><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4.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5.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6.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9.xml"/><Relationship Id="rId2" Type="http://schemas.openxmlformats.org/officeDocument/2006/relationships/image" Target="../media/image4.pn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0.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1.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2.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3064510" y="5417185"/>
            <a:ext cx="6063615" cy="645160"/>
          </a:xfrm>
          <a:prstGeom prst="rect">
            <a:avLst/>
          </a:prstGeom>
          <a:noFill/>
        </p:spPr>
        <p:txBody>
          <a:bodyPr wrap="square" rtlCol="0">
            <a:spAutoFit/>
          </a:bodyPr>
          <a:p>
            <a:pPr indent="0" algn="ctr" fontAlgn="auto">
              <a:lnSpc>
                <a:spcPct val="150000"/>
              </a:lnSpc>
            </a:pPr>
            <a:r>
              <a:rPr lang="zh-CN" altLang="en-US" sz="2400" b="1">
                <a:solidFill>
                  <a:schemeClr val="bg1"/>
                </a:solidFill>
                <a:latin typeface="黑体" panose="02010609060101010101" charset="-122"/>
                <a:ea typeface="黑体" panose="02010609060101010101" charset="-122"/>
                <a:cs typeface="黑体" panose="02010609060101010101" charset="-122"/>
              </a:rPr>
              <a:t>高中语文</a:t>
            </a:r>
            <a:r>
              <a:rPr lang="en-US" altLang="zh-CN" sz="2400" b="1">
                <a:solidFill>
                  <a:schemeClr val="bg1"/>
                </a:solidFill>
                <a:latin typeface="黑体" panose="02010609060101010101" charset="-122"/>
                <a:ea typeface="黑体" panose="02010609060101010101" charset="-122"/>
                <a:cs typeface="黑体" panose="02010609060101010101" charset="-122"/>
              </a:rPr>
              <a:t> </a:t>
            </a:r>
            <a:r>
              <a:rPr lang="zh-CN" sz="2400" b="1">
                <a:solidFill>
                  <a:schemeClr val="bg1"/>
                </a:solidFill>
                <a:latin typeface="黑体" panose="02010609060101010101" charset="-122"/>
                <a:ea typeface="黑体" panose="02010609060101010101" charset="-122"/>
                <a:cs typeface="黑体" panose="02010609060101010101" charset="-122"/>
              </a:rPr>
              <a:t>必修一</a:t>
            </a:r>
            <a:r>
              <a:rPr lang="en-US" altLang="zh-CN" sz="2400" b="1">
                <a:solidFill>
                  <a:schemeClr val="bg1"/>
                </a:solidFill>
                <a:latin typeface="黑体" panose="02010609060101010101" charset="-122"/>
                <a:ea typeface="黑体" panose="02010609060101010101" charset="-122"/>
                <a:cs typeface="黑体" panose="02010609060101010101" charset="-122"/>
              </a:rPr>
              <a:t> </a:t>
            </a:r>
            <a:r>
              <a:rPr lang="zh-CN" altLang="en-US" sz="2400" b="1">
                <a:solidFill>
                  <a:schemeClr val="bg1"/>
                </a:solidFill>
                <a:latin typeface="黑体" panose="02010609060101010101" charset="-122"/>
                <a:ea typeface="黑体" panose="02010609060101010101" charset="-122"/>
                <a:cs typeface="黑体" panose="02010609060101010101" charset="-122"/>
              </a:rPr>
              <a:t>上册</a:t>
            </a:r>
            <a:endParaRPr lang="zh-CN" altLang="en-US" sz="2400" b="1">
              <a:solidFill>
                <a:schemeClr val="bg1"/>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6337300" y="4043680"/>
            <a:ext cx="4064000" cy="368300"/>
          </a:xfrm>
          <a:prstGeom prst="rect">
            <a:avLst/>
          </a:prstGeom>
          <a:noFill/>
        </p:spPr>
        <p:txBody>
          <a:bodyPr wrap="square" rtlCol="0">
            <a:spAutoFit/>
          </a:bodyPr>
          <a:p>
            <a:endParaRPr lang="zh-CN" altLang="en-US"/>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高考见真章</a:t>
            </a:r>
            <a:endParaRPr lang="zh-CN" altLang="en-US" sz="2000" b="1">
              <a:solidFill>
                <a:schemeClr val="bg1"/>
              </a:solidFill>
            </a:endParaRPr>
          </a:p>
        </p:txBody>
      </p:sp>
      <p:sp>
        <p:nvSpPr>
          <p:cNvPr id="6" name="文本框 5"/>
          <p:cNvSpPr txBox="1"/>
          <p:nvPr/>
        </p:nvSpPr>
        <p:spPr>
          <a:xfrm>
            <a:off x="1080135" y="1384935"/>
            <a:ext cx="10031095" cy="4599940"/>
          </a:xfrm>
          <a:prstGeom prst="rect">
            <a:avLst/>
          </a:prstGeom>
          <a:noFill/>
        </p:spPr>
        <p:txBody>
          <a:bodyPr wrap="square" rtlCol="0">
            <a:noAutofit/>
          </a:bodyPr>
          <a:p>
            <a:pPr indent="0" algn="just" fontAlgn="auto">
              <a:lnSpc>
                <a:spcPct val="150000"/>
              </a:lnSpc>
            </a:pPr>
            <a:r>
              <a:rPr lang="zh-CN" altLang="en-US">
                <a:latin typeface="楷体" panose="02010609060101010101" charset="-122"/>
                <a:ea typeface="楷体" panose="02010609060101010101" charset="-122"/>
                <a:cs typeface="楷体" panose="02010609060101010101" charset="-122"/>
              </a:rPr>
              <a:t>道</a:t>
            </a:r>
            <a:r>
              <a:rPr lang="en-US" altLang="zh-CN">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农民非常高兴</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所有想吃藜麦的人仍然买得起这种食物。</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她还解释了另一个好处。之前</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秘鲁城里人往往认为他们这片区域吃藜麦的人</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很土</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。现在</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由于美国人和欧洲人的重视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食用藜麦被视作一种时尚。</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利马人终于开始尊重我们这些高原人和我们的传统了。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玻利维亚西南部有一片遥远而不适合居住的区域</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那里到处都是盐湖和休眠火山。在那里</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我看到了由藜麦资金支持的当地急需的开发和旅游项目。千百年来勉强能够养家糊口的自耕农开始为更加美好的未来而投资。我在</a:t>
            </a:r>
            <a:r>
              <a:rPr lang="en-US" altLang="zh-CN">
                <a:latin typeface="楷体" panose="02010609060101010101" charset="-122"/>
                <a:ea typeface="楷体" panose="02010609060101010101" charset="-122"/>
                <a:cs typeface="楷体" panose="02010609060101010101" charset="-122"/>
              </a:rPr>
              <a:t>2017</a:t>
            </a:r>
            <a:r>
              <a:rPr lang="zh-CN" altLang="en-US">
                <a:latin typeface="楷体" panose="02010609060101010101" charset="-122"/>
                <a:ea typeface="楷体" panose="02010609060101010101" charset="-122"/>
                <a:cs typeface="楷体" panose="02010609060101010101" charset="-122"/>
              </a:rPr>
              <a:t>年</a:t>
            </a:r>
            <a:r>
              <a:rPr lang="en-US" altLang="zh-CN">
                <a:latin typeface="楷体" panose="02010609060101010101" charset="-122"/>
                <a:ea typeface="楷体" panose="02010609060101010101" charset="-122"/>
                <a:cs typeface="楷体" panose="02010609060101010101" charset="-122"/>
              </a:rPr>
              <a:t>4</a:t>
            </a:r>
            <a:r>
              <a:rPr lang="zh-CN" altLang="en-US">
                <a:latin typeface="楷体" panose="02010609060101010101" charset="-122"/>
                <a:ea typeface="楷体" panose="02010609060101010101" charset="-122"/>
                <a:cs typeface="楷体" panose="02010609060101010101" charset="-122"/>
              </a:rPr>
              <a:t>月听到的玻利维亚人对于该作物的唯一抱怨是</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日益增长的供给正在拉低价格。玻利维亚的藜麦种植面积增长了两倍多</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从</a:t>
            </a:r>
            <a:r>
              <a:rPr lang="en-US" altLang="zh-CN">
                <a:latin typeface="楷体" panose="02010609060101010101" charset="-122"/>
                <a:ea typeface="楷体" panose="02010609060101010101" charset="-122"/>
                <a:cs typeface="楷体" panose="02010609060101010101" charset="-122"/>
              </a:rPr>
              <a:t>2007</a:t>
            </a:r>
            <a:r>
              <a:rPr lang="zh-CN" altLang="en-US">
                <a:latin typeface="楷体" panose="02010609060101010101" charset="-122"/>
                <a:ea typeface="楷体" panose="02010609060101010101" charset="-122"/>
                <a:cs typeface="楷体" panose="02010609060101010101" charset="-122"/>
              </a:rPr>
              <a:t>年的</a:t>
            </a:r>
            <a:r>
              <a:rPr lang="en-US" altLang="zh-CN">
                <a:latin typeface="楷体" panose="02010609060101010101" charset="-122"/>
                <a:ea typeface="楷体" panose="02010609060101010101" charset="-122"/>
                <a:cs typeface="楷体" panose="02010609060101010101" charset="-122"/>
              </a:rPr>
              <a:t>5</a:t>
            </a:r>
            <a:r>
              <a:rPr lang="zh-CN" altLang="en-US">
                <a:latin typeface="楷体" panose="02010609060101010101" charset="-122"/>
                <a:ea typeface="楷体" panose="02010609060101010101" charset="-122"/>
                <a:cs typeface="楷体" panose="02010609060101010101" charset="-122"/>
              </a:rPr>
              <a:t>万公顷增长到</a:t>
            </a:r>
            <a:r>
              <a:rPr lang="en-US" altLang="zh-CN">
                <a:latin typeface="楷体" panose="02010609060101010101" charset="-122"/>
                <a:ea typeface="楷体" panose="02010609060101010101" charset="-122"/>
                <a:cs typeface="楷体" panose="02010609060101010101" charset="-122"/>
              </a:rPr>
              <a:t>2016</a:t>
            </a:r>
            <a:r>
              <a:rPr lang="zh-CN" altLang="en-US">
                <a:latin typeface="楷体" panose="02010609060101010101" charset="-122"/>
                <a:ea typeface="楷体" panose="02010609060101010101" charset="-122"/>
                <a:cs typeface="楷体" panose="02010609060101010101" charset="-122"/>
              </a:rPr>
              <a:t>年的</a:t>
            </a:r>
            <a:r>
              <a:rPr lang="en-US" altLang="zh-CN">
                <a:latin typeface="楷体" panose="02010609060101010101" charset="-122"/>
                <a:ea typeface="楷体" panose="02010609060101010101" charset="-122"/>
                <a:cs typeface="楷体" panose="02010609060101010101" charset="-122"/>
              </a:rPr>
              <a:t>18</a:t>
            </a:r>
            <a:r>
              <a:rPr lang="zh-CN" altLang="en-US">
                <a:latin typeface="楷体" panose="02010609060101010101" charset="-122"/>
                <a:ea typeface="楷体" panose="02010609060101010101" charset="-122"/>
                <a:cs typeface="楷体" panose="02010609060101010101" charset="-122"/>
              </a:rPr>
              <a:t>万公顷。马克</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贝勒马尔后来对我说</a:t>
            </a:r>
            <a:r>
              <a:rPr lang="en-US" altLang="zh-CN">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这是一个令人悲伤的结局</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因为它的价格不太可能再度回升。</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在风景如画的科尔卡山谷</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当太阳落山时</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我问杰西卡</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欧洲和北美的消费者是否应该为吃掉秘鲁人和玻利维亚人的食物而感到内疚。我可以猜到答案</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但我想听到当地人的亲口否认。</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相信我</a:t>
            </a:r>
            <a:r>
              <a:rPr lang="en-US" altLang="zh-CN">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杰西卡笑道</a:t>
            </a:r>
            <a:r>
              <a:rPr lang="en-US" altLang="zh-CN">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我们有许多藜麦。</a:t>
            </a:r>
            <a:r>
              <a:rPr lang="en-US" altLang="zh-CN">
                <a:latin typeface="楷体" panose="02010609060101010101" charset="-122"/>
                <a:ea typeface="楷体" panose="02010609060101010101" charset="-122"/>
                <a:cs typeface="楷体" panose="02010609060101010101" charset="-122"/>
              </a:rPr>
              <a:t>”</a:t>
            </a:r>
            <a:endParaRPr lang="en-US" altLang="zh-CN">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高考见真章</a:t>
            </a:r>
            <a:endParaRPr lang="zh-CN" altLang="en-US" sz="2000" b="1">
              <a:solidFill>
                <a:schemeClr val="bg1"/>
              </a:solidFill>
            </a:endParaRPr>
          </a:p>
        </p:txBody>
      </p:sp>
      <p:sp>
        <p:nvSpPr>
          <p:cNvPr id="6" name="文本框 5"/>
          <p:cNvSpPr txBox="1"/>
          <p:nvPr/>
        </p:nvSpPr>
        <p:spPr>
          <a:xfrm>
            <a:off x="1080135" y="1384935"/>
            <a:ext cx="10031095" cy="459994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乍一看</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这一关于食物热潮、全球贸易和消费者忧虑的事件讲述了谎言被揭穿的过程。不过</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这些受到错误解读的真相可能会对当地的人们造成真正的伤害。各行各业有经验的沟通者会通过片面的事实、数字、背景呈现某种世界观</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从而影响现实。在这个例子中</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新闻工作者和博主出于高尚的理由引导消费者远离藜麦</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他们由衷地为一个贫困群体感到担忧</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害怕狂暴的全球贸易风潮会危及这一群体的利益。我们很早就知道这一点</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每个新手辩论者和犯错误的小学生都知道如何挑选最有利于自己的真相。不过</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我们可能不知道这些真相为沟通者提供了多大的灵活性。很多时候</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你可以通过许多方式描述一个人、一件事物或者一起事件</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这些描述可能具有同等的真实性。我将它们称为</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竞争性真相</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摘编自赫克托</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麦克唐纳《后真相时代》</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刘清山译</a:t>
            </a:r>
            <a:r>
              <a:rPr lang="en-US" altLang="zh-CN">
                <a:latin typeface="楷体" panose="02010609060101010101" charset="-122"/>
                <a:ea typeface="楷体" panose="02010609060101010101" charset="-122"/>
                <a:cs typeface="楷体" panose="02010609060101010101" charset="-122"/>
              </a:rPr>
              <a:t>)</a:t>
            </a:r>
            <a:endParaRPr lang="en-US" altLang="zh-CN">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sym typeface="+mn-ea"/>
              </a:rPr>
              <a:t>高考见真章</a:t>
            </a:r>
            <a:endParaRPr lang="zh-CN" altLang="en-US" sz="2000" b="1">
              <a:solidFill>
                <a:schemeClr val="bg1"/>
              </a:solidFill>
            </a:endParaRPr>
          </a:p>
        </p:txBody>
      </p:sp>
      <p:sp>
        <p:nvSpPr>
          <p:cNvPr id="6" name="文本框 5"/>
          <p:cNvSpPr txBox="1"/>
          <p:nvPr/>
        </p:nvSpPr>
        <p:spPr>
          <a:xfrm>
            <a:off x="1080135" y="1313815"/>
            <a:ext cx="10031095" cy="348869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下列对原文相关内容的理解和分析</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不正确的一项是</a:t>
            </a:r>
            <a:r>
              <a:rPr lang="en-US" altLang="zh-CN">
                <a:latin typeface="微软雅黑" panose="020B0503020204020204" charset="-122"/>
                <a:ea typeface="微软雅黑" panose="020B0503020204020204" charset="-122"/>
                <a:cs typeface="微软雅黑" panose="020B0503020204020204" charset="-122"/>
              </a:rPr>
              <a:t>(3</a:t>
            </a:r>
            <a:r>
              <a:rPr lang="zh-CN" altLang="en-US">
                <a:latin typeface="微软雅黑" panose="020B0503020204020204" charset="-122"/>
                <a:ea typeface="微软雅黑" panose="020B0503020204020204" charset="-122"/>
                <a:cs typeface="微软雅黑" panose="020B0503020204020204" charset="-122"/>
              </a:rPr>
              <a:t>分</a:t>
            </a:r>
            <a:r>
              <a:rPr lang="en-US" altLang="zh-CN">
                <a:latin typeface="微软雅黑" panose="020B0503020204020204" charset="-122"/>
                <a:ea typeface="微软雅黑" panose="020B0503020204020204" charset="-122"/>
                <a:cs typeface="微软雅黑" panose="020B0503020204020204" charset="-122"/>
              </a:rPr>
              <a:t>)	(</a:t>
            </a:r>
            <a:r>
              <a:rPr lang="zh-CN" altLang="en-US">
                <a:latin typeface="微软雅黑" panose="020B0503020204020204" charset="-122"/>
                <a:ea typeface="微软雅黑" panose="020B0503020204020204" charset="-122"/>
                <a:cs typeface="微软雅黑" panose="020B0503020204020204" charset="-122"/>
              </a:rPr>
              <a:t>　　</a:t>
            </a:r>
            <a:r>
              <a:rPr lang="en-US" altLang="zh-CN">
                <a:latin typeface="微软雅黑" panose="020B0503020204020204" charset="-122"/>
                <a:ea typeface="微软雅黑" panose="020B0503020204020204" charset="-122"/>
                <a:cs typeface="微软雅黑" panose="020B0503020204020204" charset="-122"/>
              </a:rPr>
              <a:t>)</a:t>
            </a:r>
            <a:endParaRPr lang="en-US" altLang="zh-CN">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微软雅黑" panose="020B0503020204020204" charset="-122"/>
                <a:ea typeface="微软雅黑" panose="020B0503020204020204" charset="-122"/>
                <a:cs typeface="微软雅黑" panose="020B0503020204020204" charset="-122"/>
              </a:rPr>
              <a:t>A.</a:t>
            </a:r>
            <a:r>
              <a:rPr lang="zh-CN" altLang="en-US">
                <a:latin typeface="微软雅黑" panose="020B0503020204020204" charset="-122"/>
                <a:ea typeface="微软雅黑" panose="020B0503020204020204" charset="-122"/>
                <a:cs typeface="微软雅黑" panose="020B0503020204020204" charset="-122"/>
              </a:rPr>
              <a:t>藜麦适合素食者和肠胃疾病患者食用</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并且由于其营养均衡</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被美国宇航局认为是宇航员食物的理想之选。</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微软雅黑" panose="020B0503020204020204" charset="-122"/>
                <a:ea typeface="微软雅黑" panose="020B0503020204020204" charset="-122"/>
                <a:cs typeface="微软雅黑" panose="020B0503020204020204" charset="-122"/>
              </a:rPr>
              <a:t>B.“</a:t>
            </a:r>
            <a:r>
              <a:rPr lang="zh-CN" altLang="en-US">
                <a:latin typeface="微软雅黑" panose="020B0503020204020204" charset="-122"/>
                <a:ea typeface="微软雅黑" panose="020B0503020204020204" charset="-122"/>
                <a:cs typeface="微软雅黑" panose="020B0503020204020204" charset="-122"/>
              </a:rPr>
              <a:t>马克</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贝勒马尔等人对此则持保留意见</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中的</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此</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指的是被国外需求推高的藜麦价格给玻利维亚和秘鲁当地人造成伤害这一说法。</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微软雅黑" panose="020B0503020204020204" charset="-122"/>
                <a:ea typeface="微软雅黑" panose="020B0503020204020204" charset="-122"/>
                <a:cs typeface="微软雅黑" panose="020B0503020204020204" charset="-122"/>
              </a:rPr>
              <a:t>C.</a:t>
            </a:r>
            <a:r>
              <a:rPr lang="zh-CN" altLang="en-US">
                <a:latin typeface="微软雅黑" panose="020B0503020204020204" charset="-122"/>
                <a:ea typeface="微软雅黑" panose="020B0503020204020204" charset="-122"/>
                <a:cs typeface="微软雅黑" panose="020B0503020204020204" charset="-122"/>
              </a:rPr>
              <a:t>藜麦的大面积种植</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不仅让玻利维亚和秘鲁等地农民的生活水平显著提高</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而且改变了当地人对藜麦带有歧视的看法。</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微软雅黑" panose="020B0503020204020204" charset="-122"/>
                <a:ea typeface="微软雅黑" panose="020B0503020204020204" charset="-122"/>
                <a:cs typeface="微软雅黑" panose="020B0503020204020204" charset="-122"/>
              </a:rPr>
              <a:t>D.</a:t>
            </a:r>
            <a:r>
              <a:rPr lang="zh-CN" altLang="en-US">
                <a:latin typeface="微软雅黑" panose="020B0503020204020204" charset="-122"/>
                <a:ea typeface="微软雅黑" panose="020B0503020204020204" charset="-122"/>
                <a:cs typeface="微软雅黑" panose="020B0503020204020204" charset="-122"/>
              </a:rPr>
              <a:t>作者认为</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尽管一些媒体引导消费者远离藜麦的做法值得商榷</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但是其出发点却不是恶意的</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他们为当地的贫困居民感到担忧。</a:t>
            </a:r>
            <a:endParaRPr lang="zh-CN" altLang="en-US">
              <a:solidFill>
                <a:srgbClr val="FF0000"/>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7322820" y="1313815"/>
            <a:ext cx="447675" cy="40767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en-US" altLang="zh-CN">
                <a:solidFill>
                  <a:srgbClr val="FF0000"/>
                </a:solidFill>
                <a:latin typeface="黑体" panose="02010609060101010101" charset="-122"/>
                <a:ea typeface="黑体" panose="02010609060101010101" charset="-122"/>
                <a:cs typeface="黑体" panose="02010609060101010101" charset="-122"/>
              </a:rPr>
              <a:t>C</a:t>
            </a:r>
            <a:endParaRPr lang="en-US" altLang="zh-CN">
              <a:solidFill>
                <a:srgbClr val="FF0000"/>
              </a:solidFill>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1723390" y="3044825"/>
            <a:ext cx="8743950" cy="768350"/>
          </a:xfrm>
          <a:prstGeom prst="rect">
            <a:avLst/>
          </a:prstGeom>
          <a:noFill/>
        </p:spPr>
        <p:txBody>
          <a:bodyPr wrap="square" rtlCol="0">
            <a:spAutoFit/>
          </a:bodyPr>
          <a:p>
            <a:pPr algn="ctr"/>
            <a:r>
              <a:rPr lang="en-US" altLang="zh-CN" sz="4400" b="1">
                <a:solidFill>
                  <a:schemeClr val="bg1"/>
                </a:solidFill>
                <a:effectLst/>
              </a:rPr>
              <a:t>“</a:t>
            </a:r>
            <a:r>
              <a:rPr lang="zh-CN" altLang="en-US" sz="4400" b="1">
                <a:solidFill>
                  <a:schemeClr val="bg1"/>
                </a:solidFill>
                <a:effectLst/>
              </a:rPr>
              <a:t>三字诀</a:t>
            </a:r>
            <a:r>
              <a:rPr lang="en-US" altLang="zh-CN" sz="4400" b="1">
                <a:solidFill>
                  <a:schemeClr val="bg1"/>
                </a:solidFill>
                <a:effectLst/>
              </a:rPr>
              <a:t>”</a:t>
            </a:r>
            <a:r>
              <a:rPr lang="zh-CN" altLang="en-US" sz="4400" b="1">
                <a:solidFill>
                  <a:schemeClr val="bg1"/>
                </a:solidFill>
                <a:effectLst/>
              </a:rPr>
              <a:t>速破筛选整合信息选择题</a:t>
            </a:r>
            <a:endParaRPr lang="zh-CN" altLang="en-US" sz="4400" b="1">
              <a:solidFill>
                <a:schemeClr val="bg1"/>
              </a:solidFill>
              <a:effectLst/>
            </a:endParaRPr>
          </a:p>
        </p:txBody>
      </p:sp>
      <p:sp>
        <p:nvSpPr>
          <p:cNvPr id="4" name="文本框 3"/>
          <p:cNvSpPr txBox="1"/>
          <p:nvPr/>
        </p:nvSpPr>
        <p:spPr>
          <a:xfrm>
            <a:off x="4271010" y="1447800"/>
            <a:ext cx="3649345" cy="922020"/>
          </a:xfrm>
          <a:prstGeom prst="rect">
            <a:avLst/>
          </a:prstGeom>
          <a:noFill/>
        </p:spPr>
        <p:txBody>
          <a:bodyPr wrap="square" rtlCol="0">
            <a:spAutoFit/>
          </a:bodyPr>
          <a:p>
            <a:pPr algn="ctr"/>
            <a:r>
              <a:rPr lang="zh-CN" altLang="en-US" sz="5400" b="1">
                <a:solidFill>
                  <a:srgbClr val="E73279"/>
                </a:solidFill>
                <a:effectLst/>
              </a:rPr>
              <a:t>上分点攻略</a:t>
            </a:r>
            <a:endParaRPr lang="zh-CN" altLang="en-US" sz="5400" b="1">
              <a:solidFill>
                <a:srgbClr val="E73279"/>
              </a:solidFill>
              <a:effectLst/>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考点探宝</a:t>
            </a:r>
            <a:r>
              <a:rPr lang="zh-CN" altLang="en-US" sz="2000" b="1">
                <a:solidFill>
                  <a:schemeClr val="bg1"/>
                </a:solidFill>
              </a:rPr>
              <a:t>洞</a:t>
            </a:r>
            <a:endParaRPr lang="zh-CN" altLang="en-US" sz="2000" b="1">
              <a:solidFill>
                <a:schemeClr val="bg1"/>
              </a:solidFill>
            </a:endParaRPr>
          </a:p>
        </p:txBody>
      </p:sp>
      <p:sp>
        <p:nvSpPr>
          <p:cNvPr id="6" name="文本框 5"/>
          <p:cNvSpPr txBox="1"/>
          <p:nvPr/>
        </p:nvSpPr>
        <p:spPr>
          <a:xfrm>
            <a:off x="1080135" y="1684655"/>
            <a:ext cx="10031095" cy="348869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筛选并整合文中的信息</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重点考查辨别、筛选并整合文本中重要信息的能力。重要信息包括文章的基本观点</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以及最能表达文章主旨和作者写作意图的语句等。所谓</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筛选信息</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是指从纷繁的语言材料中辨别信息</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提取主要信息</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筛掉次要信息。所谓</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整合信息</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是指根据试题的要求</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对筛选出来的信息进行分类集中</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重新组合。</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高考考查此类题目时</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侧重于对具体问题的理解</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且一般不受段落层次的限制</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题型呈现多样化特点。选择题选项涉及的信息区间跨度相对较大</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常常涵盖多个自然段</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回答简答题在表述上一般须用原文中的词句。</a:t>
            </a:r>
            <a:endParaRPr lang="zh-CN" altLang="en-US">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考法寻宝图</a:t>
            </a:r>
            <a:endParaRPr lang="zh-CN" altLang="en-US" sz="2000" b="1">
              <a:solidFill>
                <a:schemeClr val="bg1"/>
              </a:solidFill>
            </a:endParaRPr>
          </a:p>
        </p:txBody>
      </p:sp>
      <p:sp>
        <p:nvSpPr>
          <p:cNvPr id="6" name="文本框 5"/>
          <p:cNvSpPr txBox="1"/>
          <p:nvPr/>
        </p:nvSpPr>
        <p:spPr>
          <a:xfrm>
            <a:off x="1080135" y="1313815"/>
            <a:ext cx="10031095" cy="3488690"/>
          </a:xfrm>
          <a:prstGeom prst="rect">
            <a:avLst/>
          </a:prstGeom>
          <a:noFill/>
        </p:spPr>
        <p:txBody>
          <a:bodyPr wrap="square" rtlCol="0">
            <a:noAutofit/>
          </a:bodyPr>
          <a:p>
            <a:pPr algn="just" fontAlgn="auto">
              <a:lnSpc>
                <a:spcPct val="150000"/>
              </a:lnSpc>
              <a:buClrTx/>
              <a:buSzTx/>
              <a:buFontTx/>
            </a:pPr>
            <a:r>
              <a:rPr lang="zh-CN" altLang="en-US" sz="2400" b="1">
                <a:latin typeface="微软雅黑" panose="020B0503020204020204" charset="-122"/>
                <a:ea typeface="微软雅黑" panose="020B0503020204020204" charset="-122"/>
                <a:cs typeface="微软雅黑" panose="020B0503020204020204" charset="-122"/>
              </a:rPr>
              <a:t>真题问法</a:t>
            </a:r>
            <a:endParaRPr lang="zh-CN" altLang="en-US" sz="2400" b="1">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微软雅黑" panose="020B0503020204020204" charset="-122"/>
                <a:ea typeface="微软雅黑" panose="020B0503020204020204" charset="-122"/>
                <a:cs typeface="微软雅黑" panose="020B0503020204020204" charset="-122"/>
              </a:rPr>
              <a:t>[2024</a:t>
            </a:r>
            <a:r>
              <a:rPr lang="zh-CN" altLang="en-US">
                <a:latin typeface="微软雅黑" panose="020B0503020204020204" charset="-122"/>
                <a:ea typeface="微软雅黑" panose="020B0503020204020204" charset="-122"/>
                <a:cs typeface="微软雅黑" panose="020B0503020204020204" charset="-122"/>
              </a:rPr>
              <a:t>全国新课标</a:t>
            </a:r>
            <a:r>
              <a:rPr lang="en-US" altLang="en-US">
                <a:latin typeface="微软雅黑" panose="020B0503020204020204" charset="-122"/>
                <a:ea typeface="微软雅黑" panose="020B0503020204020204" charset="-122"/>
                <a:cs typeface="微软雅黑" panose="020B0503020204020204" charset="-122"/>
              </a:rPr>
              <a:t>Ⅰ</a:t>
            </a:r>
            <a:r>
              <a:rPr lang="zh-CN" altLang="en-US">
                <a:latin typeface="微软雅黑" panose="020B0503020204020204" charset="-122"/>
                <a:ea typeface="微软雅黑" panose="020B0503020204020204" charset="-122"/>
                <a:cs typeface="微软雅黑" panose="020B0503020204020204" charset="-122"/>
              </a:rPr>
              <a:t>卷</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下列对材料相关内容的理解和分析</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不正确的一项是</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微软雅黑" panose="020B0503020204020204" charset="-122"/>
                <a:ea typeface="微软雅黑" panose="020B0503020204020204" charset="-122"/>
                <a:cs typeface="微软雅黑" panose="020B0503020204020204" charset="-122"/>
              </a:rPr>
              <a:t>[2024</a:t>
            </a:r>
            <a:r>
              <a:rPr lang="zh-CN" altLang="en-US">
                <a:latin typeface="微软雅黑" panose="020B0503020204020204" charset="-122"/>
                <a:ea typeface="微软雅黑" panose="020B0503020204020204" charset="-122"/>
                <a:cs typeface="微软雅黑" panose="020B0503020204020204" charset="-122"/>
              </a:rPr>
              <a:t>全国新课标</a:t>
            </a:r>
            <a:r>
              <a:rPr lang="en-US" altLang="en-US">
                <a:latin typeface="微软雅黑" panose="020B0503020204020204" charset="-122"/>
                <a:ea typeface="微软雅黑" panose="020B0503020204020204" charset="-122"/>
                <a:cs typeface="微软雅黑" panose="020B0503020204020204" charset="-122"/>
              </a:rPr>
              <a:t>Ⅱ</a:t>
            </a:r>
            <a:r>
              <a:rPr lang="zh-CN" altLang="en-US">
                <a:latin typeface="微软雅黑" panose="020B0503020204020204" charset="-122"/>
                <a:ea typeface="微软雅黑" panose="020B0503020204020204" charset="-122"/>
                <a:cs typeface="微软雅黑" panose="020B0503020204020204" charset="-122"/>
              </a:rPr>
              <a:t>卷</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下列对材料一中画横线语句的图解</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排序恰当的一项是</a:t>
            </a:r>
            <a:endParaRPr lang="zh-CN" altLang="en-US">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知识掘金场</a:t>
            </a:r>
            <a:endParaRPr lang="zh-CN" altLang="en-US" sz="2000" b="1">
              <a:solidFill>
                <a:schemeClr val="bg1"/>
              </a:solidFill>
            </a:endParaRPr>
          </a:p>
        </p:txBody>
      </p:sp>
      <p:sp>
        <p:nvSpPr>
          <p:cNvPr id="5" name="文本框 4"/>
          <p:cNvSpPr txBox="1"/>
          <p:nvPr/>
        </p:nvSpPr>
        <p:spPr>
          <a:xfrm>
            <a:off x="1080770" y="1601470"/>
            <a:ext cx="10031095" cy="751840"/>
          </a:xfrm>
          <a:prstGeom prst="rect">
            <a:avLst/>
          </a:prstGeom>
          <a:noFill/>
        </p:spPr>
        <p:txBody>
          <a:bodyPr wrap="square" rtlCol="0">
            <a:noAutofit/>
          </a:bodyPr>
          <a:p>
            <a:pPr indent="0" algn="just" fontAlgn="auto">
              <a:lnSpc>
                <a:spcPct val="150000"/>
              </a:lnSpc>
            </a:pPr>
            <a:r>
              <a:rPr lang="zh-CN" altLang="en-US" b="1">
                <a:latin typeface="微软雅黑" panose="020B0503020204020204" charset="-122"/>
                <a:ea typeface="微软雅黑" panose="020B0503020204020204" charset="-122"/>
                <a:cs typeface="微软雅黑" panose="020B0503020204020204" charset="-122"/>
                <a:sym typeface="+mn-ea"/>
              </a:rPr>
              <a:t>了解选择题</a:t>
            </a:r>
            <a:r>
              <a:rPr lang="en-US" altLang="zh-CN" b="1">
                <a:latin typeface="微软雅黑" panose="020B0503020204020204" charset="-122"/>
                <a:ea typeface="微软雅黑" panose="020B0503020204020204" charset="-122"/>
                <a:cs typeface="微软雅黑" panose="020B0503020204020204" charset="-122"/>
                <a:sym typeface="+mn-ea"/>
              </a:rPr>
              <a:t>“</a:t>
            </a:r>
            <a:r>
              <a:rPr lang="zh-CN" altLang="en-US" b="1">
                <a:latin typeface="微软雅黑" panose="020B0503020204020204" charset="-122"/>
                <a:ea typeface="微软雅黑" panose="020B0503020204020204" charset="-122"/>
                <a:cs typeface="微软雅黑" panose="020B0503020204020204" charset="-122"/>
                <a:sym typeface="+mn-ea"/>
              </a:rPr>
              <a:t>六大设误手段</a:t>
            </a:r>
            <a:r>
              <a:rPr lang="en-US" altLang="zh-CN" b="1">
                <a:latin typeface="微软雅黑" panose="020B0503020204020204" charset="-122"/>
                <a:ea typeface="微软雅黑" panose="020B0503020204020204" charset="-122"/>
                <a:cs typeface="微软雅黑" panose="020B0503020204020204" charset="-122"/>
                <a:sym typeface="+mn-ea"/>
              </a:rPr>
              <a:t>”</a:t>
            </a:r>
            <a:endParaRPr lang="zh-CN" altLang="en-US">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2"/>
            </p:custDataLst>
          </p:nvPr>
        </p:nvGraphicFramePr>
        <p:xfrm>
          <a:off x="1169035" y="2353310"/>
          <a:ext cx="9791065" cy="3355975"/>
        </p:xfrm>
        <a:graphic>
          <a:graphicData uri="http://schemas.openxmlformats.org/drawingml/2006/table">
            <a:tbl>
              <a:tblPr/>
              <a:tblGrid>
                <a:gridCol w="1151255"/>
                <a:gridCol w="8639810"/>
              </a:tblGrid>
              <a:tr h="479425">
                <a:tc>
                  <a:txBody>
                    <a:bodyPr/>
                    <a:p>
                      <a:pPr indent="0" algn="ctr" fontAlgn="auto">
                        <a:lnSpc>
                          <a:spcPct val="150000"/>
                        </a:lnSpc>
                        <a:spcBef>
                          <a:spcPct val="0"/>
                        </a:spcBef>
                        <a:spcAft>
                          <a:spcPct val="0"/>
                        </a:spcAft>
                      </a:pPr>
                      <a:r>
                        <a:rPr lang="zh-CN" sz="1400">
                          <a:solidFill>
                            <a:srgbClr val="000000"/>
                          </a:solidFill>
                          <a:latin typeface="+mn-ea"/>
                        </a:rPr>
                        <a:t>设误手段</a:t>
                      </a:r>
                      <a:endParaRPr lang="zh-CN" sz="1400">
                        <a:solidFill>
                          <a:srgbClr val="000000"/>
                        </a:solidFill>
                        <a:latin typeface="+mn-ea"/>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952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indent="0" algn="ctr" fontAlgn="auto">
                        <a:lnSpc>
                          <a:spcPct val="150000"/>
                        </a:lnSpc>
                        <a:spcBef>
                          <a:spcPct val="0"/>
                        </a:spcBef>
                        <a:spcAft>
                          <a:spcPct val="0"/>
                        </a:spcAft>
                      </a:pPr>
                      <a:r>
                        <a:rPr lang="zh-CN" sz="1400">
                          <a:solidFill>
                            <a:srgbClr val="000000"/>
                          </a:solidFill>
                          <a:latin typeface="+mn-ea"/>
                        </a:rPr>
                        <a:t>解　读</a:t>
                      </a:r>
                      <a:endParaRPr lang="zh-CN" sz="1400">
                        <a:solidFill>
                          <a:srgbClr val="000000"/>
                        </a:solidFill>
                        <a:latin typeface="+mn-ea"/>
                      </a:endParaRPr>
                    </a:p>
                  </a:txBody>
                  <a:tcPr marL="14604" marR="14604"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952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r>
              <a:tr h="479425">
                <a:tc>
                  <a:txBody>
                    <a:bodyPr/>
                    <a:p>
                      <a:pPr indent="0" algn="ctr" fontAlgn="auto">
                        <a:lnSpc>
                          <a:spcPct val="150000"/>
                        </a:lnSpc>
                        <a:spcBef>
                          <a:spcPct val="0"/>
                        </a:spcBef>
                        <a:spcAft>
                          <a:spcPct val="0"/>
                        </a:spcAft>
                      </a:pPr>
                      <a:r>
                        <a:rPr lang="zh-CN" sz="1400">
                          <a:solidFill>
                            <a:srgbClr val="000000"/>
                          </a:solidFill>
                          <a:latin typeface="+mn-ea"/>
                        </a:rPr>
                        <a:t>删　减</a:t>
                      </a:r>
                      <a:endParaRPr lang="zh-CN" sz="1400">
                        <a:solidFill>
                          <a:srgbClr val="000000"/>
                        </a:solidFill>
                        <a:latin typeface="+mn-ea"/>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indent="0" fontAlgn="auto">
                        <a:lnSpc>
                          <a:spcPct val="150000"/>
                        </a:lnSpc>
                        <a:spcBef>
                          <a:spcPct val="0"/>
                        </a:spcBef>
                        <a:spcAft>
                          <a:spcPct val="0"/>
                        </a:spcAft>
                      </a:pPr>
                      <a:r>
                        <a:rPr lang="zh-CN" sz="1400">
                          <a:solidFill>
                            <a:srgbClr val="000000"/>
                          </a:solidFill>
                          <a:latin typeface="+mn-ea"/>
                          <a:cs typeface="+mn-ea"/>
                        </a:rPr>
                        <a:t>删减原文句子中的定语或状语等修饰成分</a:t>
                      </a:r>
                      <a:r>
                        <a:rPr lang="en-US" altLang="zh-CN" sz="1400">
                          <a:solidFill>
                            <a:srgbClr val="000000"/>
                          </a:solidFill>
                          <a:latin typeface="+mn-ea"/>
                          <a:cs typeface="+mn-ea"/>
                        </a:rPr>
                        <a:t>，</a:t>
                      </a:r>
                      <a:r>
                        <a:rPr lang="zh-CN" sz="1400">
                          <a:solidFill>
                            <a:srgbClr val="000000"/>
                          </a:solidFill>
                          <a:latin typeface="+mn-ea"/>
                          <a:cs typeface="+mn-ea"/>
                        </a:rPr>
                        <a:t>使语意发生改变</a:t>
                      </a:r>
                      <a:r>
                        <a:rPr lang="en-US" altLang="zh-CN" sz="1400">
                          <a:solidFill>
                            <a:srgbClr val="000000"/>
                          </a:solidFill>
                          <a:latin typeface="+mn-ea"/>
                          <a:cs typeface="+mn-ea"/>
                        </a:rPr>
                        <a:t>，</a:t>
                      </a:r>
                      <a:r>
                        <a:rPr lang="zh-CN" sz="1400">
                          <a:solidFill>
                            <a:srgbClr val="000000"/>
                          </a:solidFill>
                          <a:latin typeface="+mn-ea"/>
                          <a:cs typeface="+mn-ea"/>
                        </a:rPr>
                        <a:t>造成对内容的曲解</a:t>
                      </a:r>
                      <a:endParaRPr lang="zh-CN"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r h="479425">
                <a:tc>
                  <a:txBody>
                    <a:bodyPr/>
                    <a:p>
                      <a:pPr indent="0" algn="ctr" fontAlgn="auto">
                        <a:lnSpc>
                          <a:spcPct val="150000"/>
                        </a:lnSpc>
                        <a:spcBef>
                          <a:spcPct val="0"/>
                        </a:spcBef>
                        <a:spcAft>
                          <a:spcPct val="0"/>
                        </a:spcAft>
                      </a:pPr>
                      <a:r>
                        <a:rPr lang="zh-CN" sz="1400">
                          <a:solidFill>
                            <a:srgbClr val="000000"/>
                          </a:solidFill>
                          <a:latin typeface="+mn-ea"/>
                        </a:rPr>
                        <a:t>添　加</a:t>
                      </a:r>
                      <a:endParaRPr lang="zh-CN" sz="1400">
                        <a:solidFill>
                          <a:srgbClr val="000000"/>
                        </a:solidFill>
                        <a:latin typeface="+mn-ea"/>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indent="0" fontAlgn="auto">
                        <a:lnSpc>
                          <a:spcPct val="150000"/>
                        </a:lnSpc>
                        <a:spcBef>
                          <a:spcPct val="0"/>
                        </a:spcBef>
                        <a:spcAft>
                          <a:spcPct val="0"/>
                        </a:spcAft>
                      </a:pPr>
                      <a:r>
                        <a:rPr lang="zh-CN" sz="1400">
                          <a:solidFill>
                            <a:srgbClr val="000000"/>
                          </a:solidFill>
                          <a:latin typeface="+mn-ea"/>
                          <a:cs typeface="+mn-ea"/>
                        </a:rPr>
                        <a:t>添加定语、状语、某个中心词或其他内容</a:t>
                      </a:r>
                      <a:r>
                        <a:rPr lang="en-US" altLang="zh-CN" sz="1400">
                          <a:solidFill>
                            <a:srgbClr val="000000"/>
                          </a:solidFill>
                          <a:latin typeface="+mn-ea"/>
                          <a:cs typeface="+mn-ea"/>
                        </a:rPr>
                        <a:t>，</a:t>
                      </a:r>
                      <a:r>
                        <a:rPr lang="zh-CN" sz="1400">
                          <a:solidFill>
                            <a:srgbClr val="000000"/>
                          </a:solidFill>
                          <a:latin typeface="+mn-ea"/>
                          <a:cs typeface="+mn-ea"/>
                        </a:rPr>
                        <a:t>改变原文内容</a:t>
                      </a:r>
                      <a:endParaRPr lang="zh-CN"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r h="479425">
                <a:tc>
                  <a:txBody>
                    <a:bodyPr/>
                    <a:p>
                      <a:pPr indent="0" algn="ctr" fontAlgn="auto">
                        <a:lnSpc>
                          <a:spcPct val="150000"/>
                        </a:lnSpc>
                        <a:spcBef>
                          <a:spcPct val="0"/>
                        </a:spcBef>
                        <a:spcAft>
                          <a:spcPct val="0"/>
                        </a:spcAft>
                      </a:pPr>
                      <a:r>
                        <a:rPr lang="zh-CN" sz="1400">
                          <a:solidFill>
                            <a:srgbClr val="000000"/>
                          </a:solidFill>
                          <a:latin typeface="+mn-ea"/>
                        </a:rPr>
                        <a:t>调　换</a:t>
                      </a:r>
                      <a:endParaRPr lang="zh-CN" sz="1400">
                        <a:solidFill>
                          <a:srgbClr val="000000"/>
                        </a:solidFill>
                        <a:latin typeface="+mn-ea"/>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indent="0" fontAlgn="auto">
                        <a:lnSpc>
                          <a:spcPct val="150000"/>
                        </a:lnSpc>
                        <a:spcBef>
                          <a:spcPct val="0"/>
                        </a:spcBef>
                        <a:spcAft>
                          <a:spcPct val="0"/>
                        </a:spcAft>
                      </a:pPr>
                      <a:r>
                        <a:rPr lang="zh-CN" sz="1400">
                          <a:solidFill>
                            <a:srgbClr val="000000"/>
                          </a:solidFill>
                          <a:latin typeface="+mn-ea"/>
                          <a:cs typeface="+mn-ea"/>
                        </a:rPr>
                        <a:t>调换词序、语序</a:t>
                      </a:r>
                      <a:r>
                        <a:rPr lang="en-US" altLang="zh-CN" sz="1400">
                          <a:solidFill>
                            <a:srgbClr val="000000"/>
                          </a:solidFill>
                          <a:latin typeface="+mn-ea"/>
                          <a:cs typeface="+mn-ea"/>
                        </a:rPr>
                        <a:t>，</a:t>
                      </a:r>
                      <a:r>
                        <a:rPr lang="zh-CN" sz="1400">
                          <a:solidFill>
                            <a:srgbClr val="000000"/>
                          </a:solidFill>
                          <a:latin typeface="+mn-ea"/>
                          <a:cs typeface="+mn-ea"/>
                        </a:rPr>
                        <a:t>造成逻辑错误</a:t>
                      </a:r>
                      <a:r>
                        <a:rPr lang="en-US" altLang="zh-CN" sz="1400">
                          <a:solidFill>
                            <a:srgbClr val="000000"/>
                          </a:solidFill>
                          <a:latin typeface="+mn-ea"/>
                          <a:cs typeface="+mn-ea"/>
                        </a:rPr>
                        <a:t>，</a:t>
                      </a:r>
                      <a:r>
                        <a:rPr lang="zh-CN" sz="1400">
                          <a:solidFill>
                            <a:srgbClr val="000000"/>
                          </a:solidFill>
                          <a:latin typeface="+mn-ea"/>
                          <a:cs typeface="+mn-ea"/>
                        </a:rPr>
                        <a:t>从而改变文意</a:t>
                      </a:r>
                      <a:endParaRPr lang="zh-CN"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r h="479425">
                <a:tc>
                  <a:txBody>
                    <a:bodyPr/>
                    <a:p>
                      <a:pPr indent="0" algn="ctr" fontAlgn="auto">
                        <a:lnSpc>
                          <a:spcPct val="150000"/>
                        </a:lnSpc>
                        <a:spcBef>
                          <a:spcPct val="0"/>
                        </a:spcBef>
                        <a:spcAft>
                          <a:spcPct val="0"/>
                        </a:spcAft>
                      </a:pPr>
                      <a:r>
                        <a:rPr lang="zh-CN" sz="1400">
                          <a:solidFill>
                            <a:srgbClr val="000000"/>
                          </a:solidFill>
                          <a:latin typeface="+mn-ea"/>
                        </a:rPr>
                        <a:t>改　变</a:t>
                      </a:r>
                      <a:endParaRPr lang="zh-CN" sz="1400">
                        <a:solidFill>
                          <a:srgbClr val="000000"/>
                        </a:solidFill>
                        <a:latin typeface="+mn-ea"/>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indent="0" fontAlgn="auto">
                        <a:lnSpc>
                          <a:spcPct val="150000"/>
                        </a:lnSpc>
                        <a:spcBef>
                          <a:spcPct val="0"/>
                        </a:spcBef>
                        <a:spcAft>
                          <a:spcPct val="0"/>
                        </a:spcAft>
                      </a:pPr>
                      <a:r>
                        <a:rPr lang="zh-CN" sz="1400">
                          <a:solidFill>
                            <a:srgbClr val="000000"/>
                          </a:solidFill>
                          <a:latin typeface="+mn-ea"/>
                          <a:cs typeface="+mn-ea"/>
                        </a:rPr>
                        <a:t>改变说法</a:t>
                      </a:r>
                      <a:r>
                        <a:rPr lang="en-US" altLang="zh-CN" sz="1400">
                          <a:solidFill>
                            <a:srgbClr val="000000"/>
                          </a:solidFill>
                          <a:latin typeface="+mn-ea"/>
                          <a:cs typeface="+mn-ea"/>
                        </a:rPr>
                        <a:t>，</a:t>
                      </a:r>
                      <a:r>
                        <a:rPr lang="zh-CN" sz="1400">
                          <a:solidFill>
                            <a:srgbClr val="000000"/>
                          </a:solidFill>
                          <a:latin typeface="+mn-ea"/>
                          <a:cs typeface="+mn-ea"/>
                        </a:rPr>
                        <a:t>或用别的词语代替</a:t>
                      </a:r>
                      <a:r>
                        <a:rPr lang="en-US" altLang="zh-CN" sz="1400">
                          <a:solidFill>
                            <a:srgbClr val="000000"/>
                          </a:solidFill>
                          <a:latin typeface="+mn-ea"/>
                          <a:cs typeface="+mn-ea"/>
                        </a:rPr>
                        <a:t>，</a:t>
                      </a:r>
                      <a:r>
                        <a:rPr lang="zh-CN" sz="1400">
                          <a:solidFill>
                            <a:srgbClr val="000000"/>
                          </a:solidFill>
                          <a:latin typeface="+mn-ea"/>
                          <a:cs typeface="+mn-ea"/>
                        </a:rPr>
                        <a:t>改变原文的意思</a:t>
                      </a:r>
                      <a:r>
                        <a:rPr lang="en-US" altLang="zh-CN" sz="1400">
                          <a:solidFill>
                            <a:srgbClr val="000000"/>
                          </a:solidFill>
                          <a:latin typeface="+mn-ea"/>
                          <a:cs typeface="+mn-ea"/>
                        </a:rPr>
                        <a:t>，</a:t>
                      </a:r>
                      <a:r>
                        <a:rPr lang="zh-CN" sz="1400">
                          <a:solidFill>
                            <a:srgbClr val="000000"/>
                          </a:solidFill>
                          <a:latin typeface="+mn-ea"/>
                          <a:cs typeface="+mn-ea"/>
                        </a:rPr>
                        <a:t>从而形成错误选项</a:t>
                      </a:r>
                      <a:endParaRPr lang="zh-CN"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r h="479425">
                <a:tc>
                  <a:txBody>
                    <a:bodyPr/>
                    <a:p>
                      <a:pPr indent="0" algn="ctr" fontAlgn="auto">
                        <a:lnSpc>
                          <a:spcPct val="150000"/>
                        </a:lnSpc>
                        <a:spcBef>
                          <a:spcPct val="0"/>
                        </a:spcBef>
                        <a:spcAft>
                          <a:spcPct val="0"/>
                        </a:spcAft>
                      </a:pPr>
                      <a:r>
                        <a:rPr lang="zh-CN" sz="1400">
                          <a:solidFill>
                            <a:srgbClr val="000000"/>
                          </a:solidFill>
                          <a:latin typeface="+mn-ea"/>
                        </a:rPr>
                        <a:t>遗　漏</a:t>
                      </a:r>
                      <a:endParaRPr lang="zh-CN" sz="1400">
                        <a:solidFill>
                          <a:srgbClr val="000000"/>
                        </a:solidFill>
                        <a:latin typeface="+mn-ea"/>
                      </a:endParaRPr>
                    </a:p>
                  </a:txBody>
                  <a:tcPr marL="14604" marR="14604" marT="14604" marB="14604" anchor="ctr" anchorCtr="0">
                    <a:solidFill>
                      <a:srgbClr val="DBEEF3"/>
                    </a:solidFill>
                  </a:tcPr>
                </a:tc>
                <a:tc>
                  <a:txBody>
                    <a:bodyPr/>
                    <a:p>
                      <a:pPr indent="0" fontAlgn="auto">
                        <a:lnSpc>
                          <a:spcPct val="150000"/>
                        </a:lnSpc>
                        <a:spcBef>
                          <a:spcPct val="0"/>
                        </a:spcBef>
                        <a:spcAft>
                          <a:spcPct val="0"/>
                        </a:spcAft>
                      </a:pPr>
                      <a:r>
                        <a:rPr lang="zh-CN" sz="1400">
                          <a:solidFill>
                            <a:srgbClr val="000000"/>
                          </a:solidFill>
                          <a:latin typeface="+mn-ea"/>
                          <a:cs typeface="+mn-ea"/>
                        </a:rPr>
                        <a:t>看似保留原文词句</a:t>
                      </a:r>
                      <a:r>
                        <a:rPr lang="en-US" altLang="zh-CN" sz="1400">
                          <a:solidFill>
                            <a:srgbClr val="000000"/>
                          </a:solidFill>
                          <a:latin typeface="+mn-ea"/>
                          <a:cs typeface="+mn-ea"/>
                        </a:rPr>
                        <a:t>，</a:t>
                      </a:r>
                      <a:r>
                        <a:rPr lang="zh-CN" sz="1400">
                          <a:solidFill>
                            <a:srgbClr val="000000"/>
                          </a:solidFill>
                          <a:latin typeface="+mn-ea"/>
                          <a:cs typeface="+mn-ea"/>
                        </a:rPr>
                        <a:t>但只是强调了问题的某一方面</a:t>
                      </a:r>
                      <a:r>
                        <a:rPr lang="en-US" altLang="zh-CN" sz="1400">
                          <a:solidFill>
                            <a:srgbClr val="000000"/>
                          </a:solidFill>
                          <a:latin typeface="+mn-ea"/>
                          <a:cs typeface="+mn-ea"/>
                        </a:rPr>
                        <a:t>，</a:t>
                      </a:r>
                      <a:r>
                        <a:rPr lang="zh-CN" sz="1400">
                          <a:solidFill>
                            <a:srgbClr val="000000"/>
                          </a:solidFill>
                          <a:latin typeface="+mn-ea"/>
                          <a:cs typeface="+mn-ea"/>
                        </a:rPr>
                        <a:t>而有意漏掉了另一方面</a:t>
                      </a:r>
                      <a:endParaRPr lang="zh-CN" sz="1400">
                        <a:solidFill>
                          <a:srgbClr val="000000"/>
                        </a:solidFill>
                        <a:latin typeface="+mn-ea"/>
                        <a:cs typeface="+mn-ea"/>
                      </a:endParaRPr>
                    </a:p>
                  </a:txBody>
                  <a:tcPr marL="26670" marR="26670" marT="14604" marB="14604" anchor="ctr" anchorCtr="0"/>
                </a:tc>
              </a:tr>
              <a:tr h="479425">
                <a:tc>
                  <a:txBody>
                    <a:bodyPr/>
                    <a:p>
                      <a:pPr indent="0" algn="ctr" fontAlgn="auto">
                        <a:lnSpc>
                          <a:spcPct val="150000"/>
                        </a:lnSpc>
                        <a:spcBef>
                          <a:spcPct val="0"/>
                        </a:spcBef>
                        <a:spcAft>
                          <a:spcPct val="0"/>
                        </a:spcAft>
                      </a:pPr>
                      <a:r>
                        <a:rPr lang="zh-CN" sz="1400">
                          <a:solidFill>
                            <a:srgbClr val="000000"/>
                          </a:solidFill>
                          <a:latin typeface="+mn-ea"/>
                        </a:rPr>
                        <a:t>拼　凑</a:t>
                      </a:r>
                      <a:endParaRPr lang="zh-CN" sz="1400">
                        <a:solidFill>
                          <a:srgbClr val="000000"/>
                        </a:solidFill>
                        <a:latin typeface="+mn-ea"/>
                      </a:endParaRPr>
                    </a:p>
                  </a:txBody>
                  <a:tcPr marL="14604" marR="14604" marT="14604" marB="14604" anchor="ctr" anchorCtr="0">
                    <a:solidFill>
                      <a:srgbClr val="DBEEF3"/>
                    </a:solidFill>
                  </a:tcPr>
                </a:tc>
                <a:tc>
                  <a:txBody>
                    <a:bodyPr/>
                    <a:p>
                      <a:pPr indent="0" fontAlgn="auto">
                        <a:lnSpc>
                          <a:spcPct val="150000"/>
                        </a:lnSpc>
                        <a:spcBef>
                          <a:spcPct val="0"/>
                        </a:spcBef>
                        <a:spcAft>
                          <a:spcPct val="0"/>
                        </a:spcAft>
                      </a:pPr>
                      <a:r>
                        <a:rPr lang="zh-CN" sz="1400">
                          <a:solidFill>
                            <a:srgbClr val="000000"/>
                          </a:solidFill>
                          <a:latin typeface="+mn-ea"/>
                          <a:cs typeface="+mn-ea"/>
                        </a:rPr>
                        <a:t>将意义相关或无关的几个词语</a:t>
                      </a:r>
                      <a:r>
                        <a:rPr lang="en-US" altLang="zh-CN" sz="1400">
                          <a:solidFill>
                            <a:srgbClr val="000000"/>
                          </a:solidFill>
                          <a:latin typeface="+mn-ea"/>
                          <a:cs typeface="+mn-ea"/>
                        </a:rPr>
                        <a:t>(</a:t>
                      </a:r>
                      <a:r>
                        <a:rPr lang="zh-CN" sz="1400">
                          <a:solidFill>
                            <a:srgbClr val="000000"/>
                          </a:solidFill>
                          <a:latin typeface="+mn-ea"/>
                          <a:cs typeface="+mn-ea"/>
                        </a:rPr>
                        <a:t>句子</a:t>
                      </a:r>
                      <a:r>
                        <a:rPr lang="en-US" altLang="zh-CN" sz="1400">
                          <a:solidFill>
                            <a:srgbClr val="000000"/>
                          </a:solidFill>
                          <a:latin typeface="+mn-ea"/>
                          <a:cs typeface="+mn-ea"/>
                        </a:rPr>
                        <a:t>)</a:t>
                      </a:r>
                      <a:r>
                        <a:rPr lang="zh-CN" sz="1400">
                          <a:solidFill>
                            <a:srgbClr val="000000"/>
                          </a:solidFill>
                          <a:latin typeface="+mn-ea"/>
                          <a:cs typeface="+mn-ea"/>
                        </a:rPr>
                        <a:t>胡拼乱凑</a:t>
                      </a:r>
                      <a:r>
                        <a:rPr lang="en-US" altLang="zh-CN" sz="1400">
                          <a:solidFill>
                            <a:srgbClr val="000000"/>
                          </a:solidFill>
                          <a:latin typeface="+mn-ea"/>
                          <a:cs typeface="+mn-ea"/>
                        </a:rPr>
                        <a:t>，</a:t>
                      </a:r>
                      <a:r>
                        <a:rPr lang="zh-CN" sz="1400">
                          <a:solidFill>
                            <a:srgbClr val="000000"/>
                          </a:solidFill>
                          <a:latin typeface="+mn-ea"/>
                          <a:cs typeface="+mn-ea"/>
                        </a:rPr>
                        <a:t>使信息随意组合</a:t>
                      </a:r>
                      <a:r>
                        <a:rPr lang="en-US" altLang="zh-CN" sz="1400">
                          <a:solidFill>
                            <a:srgbClr val="000000"/>
                          </a:solidFill>
                          <a:latin typeface="+mn-ea"/>
                          <a:cs typeface="+mn-ea"/>
                        </a:rPr>
                        <a:t>，</a:t>
                      </a:r>
                      <a:r>
                        <a:rPr lang="zh-CN" sz="1400">
                          <a:solidFill>
                            <a:srgbClr val="000000"/>
                          </a:solidFill>
                          <a:latin typeface="+mn-ea"/>
                          <a:cs typeface="+mn-ea"/>
                        </a:rPr>
                        <a:t>形成错误选项</a:t>
                      </a:r>
                      <a:endParaRPr lang="zh-CN" sz="1400">
                        <a:solidFill>
                          <a:srgbClr val="000000"/>
                        </a:solidFill>
                        <a:latin typeface="+mn-ea"/>
                        <a:cs typeface="+mn-ea"/>
                      </a:endParaRPr>
                    </a:p>
                  </a:txBody>
                  <a:tcPr marL="26670" marR="26670" marT="14604" marB="14604" anchor="ctr" anchorCtr="0"/>
                </a:tc>
              </a:tr>
            </a:tbl>
          </a:graphicData>
        </a:graphic>
      </p:graphicFrame>
    </p:spTree>
    <p:custDataLst>
      <p:tags r:id="rId3"/>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解法挖掘机</a:t>
            </a:r>
            <a:endParaRPr lang="zh-CN" altLang="en-US" sz="2000" b="1">
              <a:solidFill>
                <a:schemeClr val="bg1"/>
              </a:solidFill>
            </a:endParaRPr>
          </a:p>
        </p:txBody>
      </p:sp>
      <p:pic>
        <p:nvPicPr>
          <p:cNvPr id="2" name="图片 1" descr="041345999c3715412e1d77f61654e598"/>
          <p:cNvPicPr>
            <a:picLocks noChangeAspect="1"/>
          </p:cNvPicPr>
          <p:nvPr/>
        </p:nvPicPr>
        <p:blipFill>
          <a:blip r:embed="rId2"/>
          <a:stretch>
            <a:fillRect/>
          </a:stretch>
        </p:blipFill>
        <p:spPr>
          <a:xfrm>
            <a:off x="869315" y="2016760"/>
            <a:ext cx="10403205" cy="3393440"/>
          </a:xfrm>
          <a:prstGeom prst="rect">
            <a:avLst/>
          </a:prstGeom>
        </p:spPr>
      </p:pic>
    </p:spTree>
    <p:custDataLst>
      <p:tags r:id="rId3"/>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真招解教材</a:t>
            </a:r>
            <a:endParaRPr lang="zh-CN" altLang="en-US" sz="2000" b="1">
              <a:solidFill>
                <a:schemeClr val="bg1"/>
              </a:solidFill>
            </a:endParaRPr>
          </a:p>
        </p:txBody>
      </p:sp>
      <p:sp>
        <p:nvSpPr>
          <p:cNvPr id="6" name="文本框 5"/>
          <p:cNvSpPr txBox="1"/>
          <p:nvPr/>
        </p:nvSpPr>
        <p:spPr>
          <a:xfrm>
            <a:off x="1080135" y="1313815"/>
            <a:ext cx="10031095" cy="348869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结合课文</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谈谈对于企业来说</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为什么工匠精神</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足以为成功铺就通天大道</a:t>
            </a:r>
            <a:r>
              <a:rPr lang="en-US" altLang="zh-CN">
                <a:latin typeface="微软雅黑" panose="020B0503020204020204" charset="-122"/>
                <a:ea typeface="微软雅黑" panose="020B0503020204020204" charset="-122"/>
                <a:cs typeface="微软雅黑" panose="020B0503020204020204" charset="-122"/>
              </a:rPr>
              <a:t>”?</a:t>
            </a:r>
            <a:endParaRPr lang="en-US" altLang="zh-CN">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endParaRPr lang="en-US" altLang="zh-CN">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en-US">
                <a:solidFill>
                  <a:srgbClr val="FF0000"/>
                </a:solidFill>
                <a:latin typeface="黑体" panose="02010609060101010101" charset="-122"/>
                <a:ea typeface="黑体" panose="02010609060101010101" charset="-122"/>
                <a:cs typeface="黑体" panose="02010609060101010101" charset="-122"/>
              </a:rPr>
              <a:t>①</a:t>
            </a:r>
            <a:r>
              <a:rPr lang="zh-CN" altLang="en-US">
                <a:solidFill>
                  <a:srgbClr val="FF0000"/>
                </a:solidFill>
                <a:latin typeface="黑体" panose="02010609060101010101" charset="-122"/>
                <a:ea typeface="黑体" panose="02010609060101010101" charset="-122"/>
                <a:cs typeface="黑体" panose="02010609060101010101" charset="-122"/>
              </a:rPr>
              <a:t>我们迎来了一个更加注重精细品质和独特体验的时代</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拥有工匠精神的企业更符合时代要求</a:t>
            </a:r>
            <a:r>
              <a:rPr lang="en-US" altLang="zh-CN">
                <a:solidFill>
                  <a:srgbClr val="FF0000"/>
                </a:solidFill>
                <a:latin typeface="黑体" panose="02010609060101010101" charset="-122"/>
                <a:ea typeface="黑体" panose="02010609060101010101" charset="-122"/>
                <a:cs typeface="黑体" panose="02010609060101010101" charset="-122"/>
              </a:rPr>
              <a:t>;</a:t>
            </a:r>
            <a:r>
              <a:rPr lang="en-US" altLang="en-US">
                <a:solidFill>
                  <a:srgbClr val="FF0000"/>
                </a:solidFill>
                <a:latin typeface="黑体" panose="02010609060101010101" charset="-122"/>
                <a:ea typeface="黑体" panose="02010609060101010101" charset="-122"/>
                <a:cs typeface="黑体" panose="02010609060101010101" charset="-122"/>
              </a:rPr>
              <a:t>②</a:t>
            </a:r>
            <a:r>
              <a:rPr lang="zh-CN" altLang="en-US">
                <a:solidFill>
                  <a:srgbClr val="FF0000"/>
                </a:solidFill>
                <a:latin typeface="黑体" panose="02010609060101010101" charset="-122"/>
                <a:ea typeface="黑体" panose="02010609060101010101" charset="-122"/>
                <a:cs typeface="黑体" panose="02010609060101010101" charset="-122"/>
              </a:rPr>
              <a:t>工匠精神可以使企业的产品更加精致</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使企业拥有金字招牌</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这样产品才能经受住用户最挑剔眼光的检验</a:t>
            </a:r>
            <a:r>
              <a:rPr lang="en-US" altLang="zh-CN">
                <a:solidFill>
                  <a:srgbClr val="FF0000"/>
                </a:solidFill>
                <a:latin typeface="黑体" panose="02010609060101010101" charset="-122"/>
                <a:ea typeface="黑体" panose="02010609060101010101" charset="-122"/>
                <a:cs typeface="黑体" panose="02010609060101010101" charset="-122"/>
              </a:rPr>
              <a:t>;</a:t>
            </a:r>
            <a:r>
              <a:rPr lang="en-US" altLang="en-US">
                <a:solidFill>
                  <a:srgbClr val="FF0000"/>
                </a:solidFill>
                <a:latin typeface="黑体" panose="02010609060101010101" charset="-122"/>
                <a:ea typeface="黑体" panose="02010609060101010101" charset="-122"/>
                <a:cs typeface="黑体" panose="02010609060101010101" charset="-122"/>
              </a:rPr>
              <a:t>③</a:t>
            </a:r>
            <a:r>
              <a:rPr lang="zh-CN" altLang="en-US">
                <a:solidFill>
                  <a:srgbClr val="FF0000"/>
                </a:solidFill>
                <a:latin typeface="黑体" panose="02010609060101010101" charset="-122"/>
                <a:ea typeface="黑体" panose="02010609060101010101" charset="-122"/>
                <a:cs typeface="黑体" panose="02010609060101010101" charset="-122"/>
              </a:rPr>
              <a:t>工匠精神厚植的企业</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一定是一个气质雍容、活力涌流的企业</a:t>
            </a:r>
            <a:r>
              <a:rPr lang="en-US" altLang="zh-CN">
                <a:solidFill>
                  <a:srgbClr val="FF0000"/>
                </a:solidFill>
                <a:latin typeface="黑体" panose="02010609060101010101" charset="-122"/>
                <a:ea typeface="黑体" panose="02010609060101010101" charset="-122"/>
                <a:cs typeface="黑体" panose="02010609060101010101" charset="-122"/>
              </a:rPr>
              <a:t>;</a:t>
            </a:r>
            <a:r>
              <a:rPr lang="en-US" altLang="en-US">
                <a:solidFill>
                  <a:srgbClr val="FF0000"/>
                </a:solidFill>
                <a:latin typeface="黑体" panose="02010609060101010101" charset="-122"/>
                <a:ea typeface="黑体" panose="02010609060101010101" charset="-122"/>
                <a:cs typeface="黑体" panose="02010609060101010101" charset="-122"/>
              </a:rPr>
              <a:t>④</a:t>
            </a:r>
            <a:r>
              <a:rPr lang="zh-CN" altLang="en-US">
                <a:solidFill>
                  <a:srgbClr val="FF0000"/>
                </a:solidFill>
                <a:latin typeface="黑体" panose="02010609060101010101" charset="-122"/>
                <a:ea typeface="黑体" panose="02010609060101010101" charset="-122"/>
                <a:cs typeface="黑体" panose="02010609060101010101" charset="-122"/>
              </a:rPr>
              <a:t>企业拥有工匠精神</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可以倡导质量至上、品质取胜的市场风尚</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展现创新引领、追求卓越的时代精神。</a:t>
            </a:r>
            <a:endParaRPr lang="zh-CN" altLang="en-US">
              <a:solidFill>
                <a:srgbClr val="FF0000"/>
              </a:solidFill>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 calcmode="lin" valueType="num">
                                      <p:cBhvr additive="base">
                                        <p:cTn id="7"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高考见真章</a:t>
            </a:r>
            <a:endParaRPr lang="zh-CN" altLang="en-US" sz="2000" b="1">
              <a:solidFill>
                <a:schemeClr val="bg1"/>
              </a:solidFill>
            </a:endParaRPr>
          </a:p>
        </p:txBody>
      </p:sp>
      <p:sp>
        <p:nvSpPr>
          <p:cNvPr id="6" name="文本框 5"/>
          <p:cNvSpPr txBox="1"/>
          <p:nvPr/>
        </p:nvSpPr>
        <p:spPr>
          <a:xfrm>
            <a:off x="903605" y="1129030"/>
            <a:ext cx="10445115" cy="459994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阅读下面的文字</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完成后面的小题。</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对素食者和肠胃疾病患者来说</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藜麦的发现是一个奇迹。藜麦不含麸质</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富含镁和铁</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比其他种子含有更多的蛋白质</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包括人体无法独自生成的必需的氨基酸。美国宇航局宣布</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藜麦是地球上营养最均衡的食物之一</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是宇航员的理想之选。产于安第斯山的藜麦有一个令西方消费者神往的传说</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印加人非常重视藜麦</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认为它是神圣的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并且称之为</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万谷之母</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。不过</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藜麦的爱好者却通过媒体发现了一个令人不安的事实。从</a:t>
            </a:r>
            <a:r>
              <a:rPr lang="en-US" altLang="zh-CN">
                <a:latin typeface="楷体" panose="02010609060101010101" charset="-122"/>
                <a:ea typeface="楷体" panose="02010609060101010101" charset="-122"/>
                <a:cs typeface="楷体" panose="02010609060101010101" charset="-122"/>
              </a:rPr>
              <a:t>2006</a:t>
            </a:r>
            <a:r>
              <a:rPr lang="zh-CN" altLang="en-US">
                <a:latin typeface="楷体" panose="02010609060101010101" charset="-122"/>
                <a:ea typeface="楷体" panose="02010609060101010101" charset="-122"/>
                <a:cs typeface="楷体" panose="02010609060101010101" charset="-122"/>
              </a:rPr>
              <a:t>年到</a:t>
            </a:r>
            <a:r>
              <a:rPr lang="en-US" altLang="zh-CN">
                <a:latin typeface="楷体" panose="02010609060101010101" charset="-122"/>
                <a:ea typeface="楷体" panose="02010609060101010101" charset="-122"/>
                <a:cs typeface="楷体" panose="02010609060101010101" charset="-122"/>
              </a:rPr>
              <a:t>2013</a:t>
            </a:r>
            <a:r>
              <a:rPr lang="zh-CN" altLang="en-US">
                <a:latin typeface="楷体" panose="02010609060101010101" charset="-122"/>
                <a:ea typeface="楷体" panose="02010609060101010101" charset="-122"/>
                <a:cs typeface="楷体" panose="02010609060101010101" charset="-122"/>
              </a:rPr>
              <a:t>年</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玻利维亚和秘鲁的藜麦价格上涨了两倍。</a:t>
            </a:r>
            <a:r>
              <a:rPr lang="en-US" altLang="zh-CN">
                <a:latin typeface="楷体" panose="02010609060101010101" charset="-122"/>
                <a:ea typeface="楷体" panose="02010609060101010101" charset="-122"/>
                <a:cs typeface="楷体" panose="02010609060101010101" charset="-122"/>
              </a:rPr>
              <a:t>2011</a:t>
            </a:r>
            <a:r>
              <a:rPr lang="zh-CN" altLang="en-US">
                <a:latin typeface="楷体" panose="02010609060101010101" charset="-122"/>
                <a:ea typeface="楷体" panose="02010609060101010101" charset="-122"/>
                <a:cs typeface="楷体" panose="02010609060101010101" charset="-122"/>
              </a:rPr>
              <a:t>年《独立报》称</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玻利维亚的藜麦消费量</a:t>
            </a:r>
            <a:r>
              <a:rPr lang="en-US" altLang="zh-CN">
                <a:latin typeface="楷体" panose="02010609060101010101" charset="-122"/>
                <a:ea typeface="楷体" panose="02010609060101010101" charset="-122"/>
                <a:cs typeface="楷体" panose="02010609060101010101" charset="-122"/>
              </a:rPr>
              <a:t>“5</a:t>
            </a:r>
            <a:r>
              <a:rPr lang="zh-CN" altLang="en-US">
                <a:latin typeface="楷体" panose="02010609060101010101" charset="-122"/>
                <a:ea typeface="楷体" panose="02010609060101010101" charset="-122"/>
                <a:cs typeface="楷体" panose="02010609060101010101" charset="-122"/>
              </a:rPr>
              <a:t>年间下降了</a:t>
            </a:r>
            <a:r>
              <a:rPr lang="en-US" altLang="zh-CN">
                <a:latin typeface="楷体" panose="02010609060101010101" charset="-122"/>
                <a:ea typeface="楷体" panose="02010609060101010101" charset="-122"/>
                <a:cs typeface="楷体" panose="02010609060101010101" charset="-122"/>
              </a:rPr>
              <a:t>34%，</a:t>
            </a:r>
            <a:r>
              <a:rPr lang="zh-CN" altLang="en-US">
                <a:latin typeface="楷体" panose="02010609060101010101" charset="-122"/>
                <a:ea typeface="楷体" panose="02010609060101010101" charset="-122"/>
                <a:cs typeface="楷体" panose="02010609060101010101" charset="-122"/>
              </a:rPr>
              <a:t>当地家庭已经吃不起这种主食了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它已经变成了奢侈品</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。《纽约时报》援引研究报告称</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藜麦种植区的儿童营养不良率正在上升。</a:t>
            </a:r>
            <a:r>
              <a:rPr lang="en-US" altLang="zh-CN">
                <a:latin typeface="楷体" panose="02010609060101010101" charset="-122"/>
                <a:ea typeface="楷体" panose="02010609060101010101" charset="-122"/>
                <a:cs typeface="楷体" panose="02010609060101010101" charset="-122"/>
              </a:rPr>
              <a:t>2013</a:t>
            </a:r>
            <a:r>
              <a:rPr lang="zh-CN" altLang="en-US">
                <a:latin typeface="楷体" panose="02010609060101010101" charset="-122"/>
                <a:ea typeface="楷体" panose="02010609060101010101" charset="-122"/>
                <a:cs typeface="楷体" panose="02010609060101010101" charset="-122"/>
              </a:rPr>
              <a:t>年</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《卫报》用煽动性标题提升了人们对这个问题的关注度</a:t>
            </a:r>
            <a:r>
              <a:rPr lang="en-US" altLang="zh-CN">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素食者的肚子能装下藜麦令人反胃的事实吗</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该报称</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贫穷的玻利维亚人和秘鲁人正在食用更加便宜的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进口垃圾食品</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。《独立报》</a:t>
            </a:r>
            <a:r>
              <a:rPr lang="en-US" altLang="zh-CN">
                <a:latin typeface="楷体" panose="02010609060101010101" charset="-122"/>
                <a:ea typeface="楷体" panose="02010609060101010101" charset="-122"/>
                <a:cs typeface="楷体" panose="02010609060101010101" charset="-122"/>
              </a:rPr>
              <a:t> 2013</a:t>
            </a:r>
            <a:r>
              <a:rPr lang="zh-CN" altLang="en-US">
                <a:latin typeface="楷体" panose="02010609060101010101" charset="-122"/>
                <a:ea typeface="楷体" panose="02010609060101010101" charset="-122"/>
                <a:cs typeface="楷体" panose="02010609060101010101" charset="-122"/>
              </a:rPr>
              <a:t>年一篇报道的标题是</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藜麦</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对你有利</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对玻利维亚人有害</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。这些消息传遍了全球</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在健康饮食者之中引发了一场良心危机。在社交媒体、素食博客和健康饮食论坛上</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人们开始询问食用藜麦是否合适。</a:t>
            </a:r>
            <a:endParaRPr lang="zh-CN" altLang="en-US">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高考见真章</a:t>
            </a:r>
            <a:endParaRPr lang="zh-CN" altLang="en-US" sz="2000" b="1">
              <a:solidFill>
                <a:schemeClr val="bg1"/>
              </a:solidFill>
            </a:endParaRPr>
          </a:p>
        </p:txBody>
      </p:sp>
      <p:sp>
        <p:nvSpPr>
          <p:cNvPr id="6" name="文本框 5"/>
          <p:cNvSpPr txBox="1"/>
          <p:nvPr/>
        </p:nvSpPr>
        <p:spPr>
          <a:xfrm>
            <a:off x="1080135" y="1384935"/>
            <a:ext cx="10031095" cy="459994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这种说法看似可信</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被许多人认可</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但是经济学家马克</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贝勒马尔等人对此则持保留意见。毕竟</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藜麦贸易使大量外国资金涌入玻利维亚和秘鲁</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其中许多资金进入了南美最贫穷的地区。几位经济学家跟踪了秘鲁家庭支出的调查数据</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将种植且食用藜麦的家庭、食用但不种植藜麦的家庭和从不接触藜麦的家庭划分为三个小组。他们发现</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从</a:t>
            </a:r>
            <a:r>
              <a:rPr lang="en-US" altLang="zh-CN">
                <a:latin typeface="楷体" panose="02010609060101010101" charset="-122"/>
                <a:ea typeface="楷体" panose="02010609060101010101" charset="-122"/>
                <a:cs typeface="楷体" panose="02010609060101010101" charset="-122"/>
              </a:rPr>
              <a:t>2004</a:t>
            </a:r>
            <a:r>
              <a:rPr lang="zh-CN" altLang="en-US">
                <a:latin typeface="楷体" panose="02010609060101010101" charset="-122"/>
                <a:ea typeface="楷体" panose="02010609060101010101" charset="-122"/>
                <a:cs typeface="楷体" panose="02010609060101010101" charset="-122"/>
              </a:rPr>
              <a:t>年到</a:t>
            </a:r>
            <a:r>
              <a:rPr lang="en-US" altLang="zh-CN">
                <a:latin typeface="楷体" panose="02010609060101010101" charset="-122"/>
                <a:ea typeface="楷体" panose="02010609060101010101" charset="-122"/>
                <a:cs typeface="楷体" panose="02010609060101010101" charset="-122"/>
              </a:rPr>
              <a:t>2013</a:t>
            </a:r>
            <a:r>
              <a:rPr lang="zh-CN" altLang="en-US">
                <a:latin typeface="楷体" panose="02010609060101010101" charset="-122"/>
                <a:ea typeface="楷体" panose="02010609060101010101" charset="-122"/>
                <a:cs typeface="楷体" panose="02010609060101010101" charset="-122"/>
              </a:rPr>
              <a:t>年</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三个小组的生活水平都上升了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其中藜麦种植户家庭支出的增长速度是最快的。农民们正在变富</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他们将这种新收入转化为支出又给周边民众带来了好处。那么藜麦消费量下降</a:t>
            </a:r>
            <a:r>
              <a:rPr lang="en-US" altLang="zh-CN">
                <a:latin typeface="楷体" panose="02010609060101010101" charset="-122"/>
                <a:ea typeface="楷体" panose="02010609060101010101" charset="-122"/>
                <a:cs typeface="楷体" panose="02010609060101010101" charset="-122"/>
              </a:rPr>
              <a:t>34%</a:t>
            </a:r>
            <a:r>
              <a:rPr lang="zh-CN" altLang="en-US">
                <a:latin typeface="楷体" panose="02010609060101010101" charset="-122"/>
                <a:ea typeface="楷体" panose="02010609060101010101" charset="-122"/>
                <a:cs typeface="楷体" panose="02010609060101010101" charset="-122"/>
              </a:rPr>
              <a:t>又是怎么回事呢</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原来</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在很长的时间内两个国家的藜麦消费量一直在缓慢而稳定地下降</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这意味着消费量的下降和价格的激增不存在明显的联系。更加接近事实的解释是</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秘鲁人和玻利维亚人只是想换换口味</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吃点别的东西。</a:t>
            </a:r>
            <a:endParaRPr lang="zh-CN" altLang="en-US">
              <a:latin typeface="楷体" panose="02010609060101010101" charset="-122"/>
              <a:ea typeface="楷体" panose="02010609060101010101" charset="-122"/>
              <a:cs typeface="楷体" panose="02010609060101010101" charset="-122"/>
            </a:endParaRPr>
          </a:p>
          <a:p>
            <a:pPr indent="457200" algn="di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sym typeface="+mn-ea"/>
              </a:rPr>
              <a:t>为了解藜麦的种植情况</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我去了秘鲁科尔卡山谷</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这里在印加时代以前就得到了开垦。藜麦是一种美丽的作物</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拥有深红色或金黄色的巨大种球。在安第斯山的这片区域</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人们在梯田上同时种植藜麦以及当地特有的玉米和马铃薯品种。</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国外需求绝对是一件好事</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我的秘鲁向导杰西卡说</a:t>
            </a:r>
            <a:endParaRPr lang="zh-CN" altLang="en-US">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TABLE_ENDDRAG_ORIGIN_RECT" val="770*264"/>
  <p:tag name="TABLE_ENDDRAG_RECT" val="92*185*770*264"/>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69.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205081"/>
</p:tagLst>
</file>

<file path=ppt/tags/tag71.xml><?xml version="1.0" encoding="utf-8"?>
<p:tagLst xmlns:p="http://schemas.openxmlformats.org/presentationml/2006/main">
  <p:tag name="KSO_WM_BEAUTIFY_FLAG" val="#wm#"/>
  <p:tag name="KSO_WM_TEMPLATE_CATEGORY" val="custom"/>
  <p:tag name="KSO_WM_TEMPLATE_INDEX" val="20205081"/>
</p:tagLst>
</file>

<file path=ppt/tags/tag72.xml><?xml version="1.0" encoding="utf-8"?>
<p:tagLst xmlns:p="http://schemas.openxmlformats.org/presentationml/2006/main">
  <p:tag name="KSO_WM_BEAUTIFY_FLAG" val="#wm#"/>
  <p:tag name="KSO_WM_TEMPLATE_CATEGORY" val="custom"/>
  <p:tag name="KSO_WM_TEMPLATE_INDEX" val="20205081"/>
</p:tagLst>
</file>

<file path=ppt/tags/tag73.xml><?xml version="1.0" encoding="utf-8"?>
<p:tagLst xmlns:p="http://schemas.openxmlformats.org/presentationml/2006/main">
  <p:tag name="KSO_WM_BEAUTIFY_FLAG" val="#wm#"/>
  <p:tag name="KSO_WM_TEMPLATE_CATEGORY" val="custom"/>
  <p:tag name="KSO_WM_TEMPLATE_INDEX" val="20205081"/>
</p:tagLst>
</file>

<file path=ppt/tags/tag74.xml><?xml version="1.0" encoding="utf-8"?>
<p:tagLst xmlns:p="http://schemas.openxmlformats.org/presentationml/2006/main">
  <p:tag name="KSO_WM_BEAUTIFY_FLAG" val="#wm#"/>
  <p:tag name="KSO_WM_TEMPLATE_CATEGORY" val="custom"/>
  <p:tag name="KSO_WM_TEMPLATE_INDEX" val="20205081"/>
</p:tagLst>
</file>

<file path=ppt/tags/tag75.xml><?xml version="1.0" encoding="utf-8"?>
<p:tagLst xmlns:p="http://schemas.openxmlformats.org/presentationml/2006/main">
  <p:tag name="KSO_WM_BEAUTIFY_FLAG" val="#wm#"/>
  <p:tag name="KSO_WM_TEMPLATE_CATEGORY" val="custom"/>
  <p:tag name="KSO_WM_TEMPLATE_INDEX" val="20205081"/>
</p:tagLst>
</file>

<file path=ppt/tags/tag76.xml><?xml version="1.0" encoding="utf-8"?>
<p:tagLst xmlns:p="http://schemas.openxmlformats.org/presentationml/2006/main">
  <p:tag name="commondata" val="eyJoZGlkIjoiMDkxZjZiMGUxZjVhNWRlODlmODBiNjlkN2UzMjcxZDEifQ=="/>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2843</Words>
  <Application>WPS 演示</Application>
  <PresentationFormat>宽屏</PresentationFormat>
  <Paragraphs>86</Paragraphs>
  <Slides>12</Slides>
  <Notes>4</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12</vt:i4>
      </vt:variant>
    </vt:vector>
  </HeadingPairs>
  <TitlesOfParts>
    <vt:vector size="22" baseType="lpstr">
      <vt:lpstr>Arial</vt:lpstr>
      <vt:lpstr>宋体</vt:lpstr>
      <vt:lpstr>Wingdings</vt:lpstr>
      <vt:lpstr>Wingdings</vt:lpstr>
      <vt:lpstr>黑体</vt:lpstr>
      <vt:lpstr>微软雅黑</vt:lpstr>
      <vt:lpstr>楷体</vt:lpstr>
      <vt:lpstr>Arial Unicode MS</vt:lpstr>
      <vt:lpstr>Calibri</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zw</cp:lastModifiedBy>
  <cp:revision>193</cp:revision>
  <dcterms:created xsi:type="dcterms:W3CDTF">2019-06-19T02:08:00Z</dcterms:created>
  <dcterms:modified xsi:type="dcterms:W3CDTF">2025-05-27T00:24:22Z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2052-12.1.0.21171</vt:lpwstr>
  </property>
  <property fmtid="{D5CDD505-2E9C-101B-9397-08002B2CF9AE}" pid="3" name="ICV">
    <vt:lpwstr>EDF45910191D4D9795457E3838C2340B_13</vt:lpwstr>
  </property>
</Properties>
</file>