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3"/>
    <p:sldId id="266" r:id="rId4"/>
    <p:sldId id="267" r:id="rId5"/>
    <p:sldId id="274" r:id="rId6"/>
    <p:sldId id="290" r:id="rId7"/>
    <p:sldId id="278" r:id="rId8"/>
    <p:sldId id="291" r:id="rId9"/>
    <p:sldId id="292" r:id="rId10"/>
    <p:sldId id="285" r:id="rId11"/>
    <p:sldId id="293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496190245" name="F" initials="F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EF3"/>
    <a:srgbClr val="FFFFFF"/>
    <a:srgbClr val="E73279"/>
    <a:srgbClr val="00A0A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8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4.tiff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417185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高中语文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必修一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上册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37300" y="40436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5015865" cy="423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重点实词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鼓励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砺则利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接近、靠近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君子博学而日参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省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乎己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省察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声非加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疾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劲疾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而闻者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清楚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舆马者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致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到达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⑧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风雨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兴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起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⑨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至千里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没有用来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⑩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功在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停止、止息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83020" y="1440815"/>
            <a:ext cx="5015865" cy="38144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学者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必有师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求学的人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闻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道也固先乎吾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知道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懂得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13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14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犹且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从师而问焉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尚且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还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是故圣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益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更加、越发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16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君子不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齿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并列、排列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17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郯子之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同类的人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18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师不必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于弟子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超过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余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嘉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其能行古道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赞许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作《师说》以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贻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(y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赠送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0745" y="1313815"/>
            <a:ext cx="5215255" cy="5320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通假字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𫐓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以为轮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用火烘烤木材使之弯曲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虽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槁暴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明而行无过矣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见识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非异也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性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天性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所以传道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受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业解惑也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否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古今异义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鼓励。今义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拿道理说服人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使人听从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就砺则利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金属制的刀斧等。今义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黄金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博学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而日参省乎己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广泛地学习。今义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学问广博精深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83020" y="1440815"/>
            <a:ext cx="5015865" cy="5012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蚓无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爪牙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人或动物的爪脚和牙齿。今义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爪和牙是猛禽、猛兽的武器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比喻坏人的党羽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非蛇鳝之穴无可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寄托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者〔古义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藏身。今义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托付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把理想、希望、感情等放在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某人身上或某种事物上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〕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学者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必有师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求学的人。今义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在学术上有一定成就的人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⑦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传道受业解惑也〔古义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的、凭它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表示因果关系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实在的情由或适宜的举动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限用于固定词组中做宾语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〕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⑧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跟随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表示方式或状态。今义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上文是原因、方法等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下文是结果、目的等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因此就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5015865" cy="46488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⑨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众人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一般人。今义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大家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许多人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⑩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而大遗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小的方面要学习。今义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对儿童、少年实施初等教育的学校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给儿童、少年以全面的基础教育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弟子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不必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不如师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不一定。今义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表示事理上或情理上不需要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一词多义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古之学者必有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吾从而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意动用法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为老师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巫医乐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百工之人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有专门技艺的人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83020" y="1440815"/>
            <a:ext cx="5015865" cy="4521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道受业解惑也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(chu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á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师道之不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也久矣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(chu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á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传扬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流传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六艺经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皆通习之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(zhuàn，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古代解释经书的著作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(3)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绝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假舟楫者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非能水也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江河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横渡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自云先世避秦时乱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率妻子邑人来此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境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形容词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与人世隔绝的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以为妙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副词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非常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忽然抚尺一下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群响毕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停止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5015865" cy="4958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(4)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善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于物也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乃悟前狼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盖以诱敌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以是人多以书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余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(5)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闻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声非加疾也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闻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听到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听见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闻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道也固先乎吾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知道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懂得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令作诗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不能称前时之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闻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(6)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取之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介词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而青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介词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表示比较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相当于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君子生非异也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善假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物也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助词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用于句首或句中以凑足音节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83020" y="1440815"/>
            <a:ext cx="5015865" cy="5121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(7)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取之于蓝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青于蓝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水为之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寒于水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臂非加长也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见者远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声非加疾也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闻者彰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非利足也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致千里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非能水也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绝江河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表示转折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则知明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行无过矣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蟹六跪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表示并列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君子博学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日参省乎己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表示递进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吾尝终日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思矣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吾尝跂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望矣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表示方式或状态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积善成德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神明自得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表示顺承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锲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舍之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表示假设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锲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表示递进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5015865" cy="4994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⑧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人非生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知之者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表示顺承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⑨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惑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不从师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表示转折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⑩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吾从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表示顺承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择师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教之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表示顺承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授之书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习其句读者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表示并列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13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小学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表示转折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14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则群聚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笑之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表示方式或状态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如是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已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已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语气词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相当于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罢了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(8)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为惑也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终不解矣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那些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指疑难问题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闻道也固先乎吾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生乎吾前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夫庸知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年之先后生于吾乎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他的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83020" y="1440815"/>
            <a:ext cx="5015865" cy="4866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皆出于此乎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副词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表示揣测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大概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或许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可怪也欤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副词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表示反诘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岂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难道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(9)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指靛青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水为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而寒于水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不如须臾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所学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助词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蚓无爪牙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筋骨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助词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定语后置的标志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非蛇鳝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穴无可寄托者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助词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学者必有师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助词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人非生而知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指知识和道理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⑧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夫庸知其年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先后生于吾乎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助词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用于主语和谓语之间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取消句子的独立性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160" y="1313815"/>
            <a:ext cx="5196840" cy="5036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⑨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所存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所存也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助词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用于主语和谓语之间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取消句子的独立性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⑩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师道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不传也久矣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助词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用于主语和谓语之间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取消句子的独立性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欲人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无惑也难矣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助词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用于主语和谓语之间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取消句子的独立性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彼童子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授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书而习其句读者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第一个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助词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;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第二个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指童子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(10)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所以传道受业解惑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语气词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用在句末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表示判断和肯定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其为惑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终不解矣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语气词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用在句中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表示语气的停顿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83020" y="1440815"/>
            <a:ext cx="5015865" cy="5076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其闻道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固先乎吾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语气词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用在句中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表示语气的停顿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其可怪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欤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句末语气助词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欤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加强语气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词类活用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名词作状语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君子博学而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参省乎己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每天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食埃土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饮黄泉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往上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往下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聚而笑之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成群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名词作动词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假舆马者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非利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足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奔走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假舟楫者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非能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游泳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学习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5015865" cy="4750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圣人也亦远矣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低于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于其身也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则耻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从师学习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君子不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齿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并列、排列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(3)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形容词作名词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曲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中规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弯曲的程度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弧度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登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高处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积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善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成德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善行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是故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益圣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愚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益愚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圣人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愚人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小的方面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大的方面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吾未见其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明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高明的地方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(4)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形容词作动词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故木受绳则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金就砺则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变锋利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83020" y="1440815"/>
            <a:ext cx="5015865" cy="4994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(5)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意动用法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耻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为耻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吾从而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位卑则足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羞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感到耻辱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郯子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文言句式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(1)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判断句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虽有槁暴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不复挺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𫐓使之然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(“……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表判断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取之于蓝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而青于蓝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无标志的判断句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登高而招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臂非加长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(“……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表判断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君子生非异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善假于物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(“……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表判断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0745" y="1313815"/>
            <a:ext cx="5215255" cy="5774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道之所存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师之所存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(“……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表判断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所以传道受业解惑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(“……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表判断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(2)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倒装句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宾语前置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句读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之不知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惑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之不解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不知句读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不解惑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定语后置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蚓无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爪牙之利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筋骨之强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利之爪牙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强之筋骨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为定语后置标志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状语后置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取之于蓝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青于蓝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于蓝取之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于蓝青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83020" y="1440815"/>
            <a:ext cx="501586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冰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水为之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寒于水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于水寒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君子博学而日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参省乎己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乎己参省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其皆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出于此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于此出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而耻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学于师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于师学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师不必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贤于弟子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于弟子贤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不拘于时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学于余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正常语序为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于余学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(3)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被动句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不拘于时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介词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引出被动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(4)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省略句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𫐓以为轮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省略动词宾语和介词宾语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之以之为轮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5015865" cy="4751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蟹六跪而二螯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省略谓语动词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蟹有六跪而二螯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则群聚而笑之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省略主语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则其群聚而笑之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今其智乃反不能及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省略宾语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今其智乃反不能及之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(5)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固定句式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所字结构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师者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传道受业解惑也〔用来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的、凭它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的〕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反问句式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夫庸知其年之先后生于吾乎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夫庸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乎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表反问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83020" y="1440815"/>
            <a:ext cx="5015865" cy="4994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7.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文化常识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靛青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一种染料。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跬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(ku</a:t>
            </a:r>
            <a:r>
              <a:rPr lang="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古代称跨出一脚为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跬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跨出两脚为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骐骥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(q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j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ì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骏马。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六跪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蟹的六条腿。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应是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童子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未成年的男子。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句读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指断开句子的知识。一句话后面的停顿为句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一句话中间短暂的停顿为读。古书没有标点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所以要学习句读。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⑦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巫医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古代巫和医不分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故并举。巫主要以祝祷、占卜等为业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也为人治病。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501586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⑧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乐师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以演奏音乐为职业的人。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⑨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百工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泛指各种工匠。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⑩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老聃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(d</a:t>
            </a:r>
            <a:r>
              <a:rPr lang="en-US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ā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n):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老子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孔子曾向他问过礼。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古文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指先秦两汉时期的散文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与骈文相对。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六艺经传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(zhuàn):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六经的经文和传文。六艺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指《诗》《书》《礼》《乐》《易》《春秋》六种经书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其中《乐》久已失传。传</a:t>
            </a:r>
            <a:r>
              <a:rPr lang="en-US" altLang="zh-CN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1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古代解释经书的著作。</a:t>
            </a:r>
            <a:endParaRPr lang="zh-CN" altLang="en-US" sz="1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03010" y="1350010"/>
            <a:ext cx="0" cy="44132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53690" y="3044825"/>
            <a:ext cx="65468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solidFill>
                  <a:schemeClr val="bg1"/>
                </a:solidFill>
                <a:effectLst/>
              </a:rPr>
              <a:t> “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推断法</a:t>
            </a:r>
            <a:r>
              <a:rPr lang="en-US" altLang="zh-CN" sz="4400" b="1">
                <a:solidFill>
                  <a:schemeClr val="bg1"/>
                </a:solidFill>
                <a:effectLst/>
              </a:rPr>
              <a:t>”</a:t>
            </a:r>
            <a:r>
              <a:rPr lang="zh-CN" altLang="en-US" sz="4400" b="1">
                <a:solidFill>
                  <a:schemeClr val="bg1"/>
                </a:solidFill>
                <a:effectLst/>
              </a:rPr>
              <a:t>解答文言实词题</a:t>
            </a:r>
            <a:endParaRPr lang="zh-CN" altLang="en-US" sz="4400" b="1">
              <a:solidFill>
                <a:schemeClr val="bg1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1010" y="1447800"/>
            <a:ext cx="3649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>
                <a:solidFill>
                  <a:srgbClr val="E73279"/>
                </a:solidFill>
                <a:effectLst/>
              </a:rPr>
              <a:t>上分点攻略</a:t>
            </a:r>
            <a:endParaRPr lang="zh-CN" altLang="en-US" sz="5400" b="1">
              <a:solidFill>
                <a:srgbClr val="E73279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考点探宝</a:t>
            </a:r>
            <a:r>
              <a:rPr lang="zh-CN" altLang="en-US" sz="2000" b="1">
                <a:solidFill>
                  <a:schemeClr val="bg1"/>
                </a:solidFill>
              </a:rPr>
              <a:t>洞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68465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《劝学》和《师说》两篇文言文中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出现了一系列经典的文言实词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准确理解文言实词的含义对我们正确翻译和理解文句具有重要作用。在高考中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对文言实词的考查多将重点放在古今异义词、多义实词上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且高度重视与教材的关联。文言文阅读难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不是难在虚词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而是难在实词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虚词的词汇意义相对虚化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语法意义更为突出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易于归纳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也多有规律可循。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解法挖掘机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3470" y="1294130"/>
            <a:ext cx="8282940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实词推断口诀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文言实词并不难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，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字形成语来推断。还有通假和句式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，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语法语境要考虑。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组词代入是巧招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，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偏义复词别忘掉。还有课本是基础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，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知识迁移答案出。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227" name="image21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180" y="2216150"/>
            <a:ext cx="6847205" cy="41001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真招解教材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对下列各组句子中加点的词的解释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全都正确的一项是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(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学不可以已　　已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停止　　　　　　其闻道也固先乎吾　　闻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知道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懂得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善假于物也　　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借助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    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郯子之徒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其贤不及孔子　　徒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徒弟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则知明而行无过矣　　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知晓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巫医乐师百工之人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君子不齿　　齿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并列、排列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于其身也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则耻师焉　　耻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耻辱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六艺经传皆通习之　　通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全面</a:t>
            </a:r>
            <a:endParaRPr 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62545" y="1420495"/>
            <a:ext cx="6038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+mn-ea"/>
              </a:rPr>
              <a:t>A</a:t>
            </a:r>
            <a:endParaRPr lang="en-US" altLang="zh-CN">
              <a:solidFill>
                <a:srgbClr val="FF0000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84935"/>
            <a:ext cx="10031095" cy="297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阅读下面的文言文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完成后面的小题。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材料一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文侯受子夏经艺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客段干木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过其闾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未尝不轼也。秦尝欲伐魏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魏君贤人是礼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国人称仁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上下和合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未可图也。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文侯由此得誉于诸侯。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节选自《史记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魏世家》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84935"/>
            <a:ext cx="10031095" cy="4599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上欲废太子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立戚夫人子赵王如意。吕后恐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乃使建成侯吕泽劫留侯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强要曰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为我画计。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留侯曰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顾上有不能致者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天下有四人。今公诚能无爱金玉璧帛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令太子为书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卑辞安车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因使辩士固请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宜来。上知此四人贤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则一助也。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汉十二年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上从击破布军归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疾益甚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愈欲易太子。及燕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置酒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太子侍。四人从太子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年皆八十有余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须眉皓白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衣冠甚伟。上怪之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彼何为者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四人前对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各言名姓。上乃大惊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吾求公数岁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公辟逃我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今公何自从吾儿游乎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四人皆曰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陛下轻士善骂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臣等义不受辱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故恐而亡匿。窃闻太子为人仁孝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恭敬爱士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天下莫不延颈欲为太子死者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故臣等来耳。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烦公幸卒调护太子。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四人为寿已毕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趋去。上起去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罢酒。竟不易太子者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留侯本招此四人之力也。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节选自《史记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留侯世家》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84935"/>
            <a:ext cx="10031095" cy="4599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材料三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论者或曰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魏文式段干木之闾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秦兵为之不至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非法度之功。虽全国有益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非所贵也。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夫法度之功者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谓何等也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养三军之士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明赏罚之命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严刑峻法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富国强兵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此法度也。六国之亡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皆灭于秦兵。六国之兵非不锐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士众之力非不劲也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然而至于破亡者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强弱不敌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众寡不同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虽明法度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其何益哉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使童子变孟贲之意</a:t>
            </a:r>
            <a:r>
              <a:rPr lang="en-US" altLang="en-US" baseline="30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孟贲怒之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童子操刃与孟贲战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童子必不胜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力不如也。孟贲怒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而童子修礼尽敬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孟贲不忍犯也。秦之与魏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孟贲之与童子也。夫力少则修德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兵强则奋威。秦以兵强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威无不胜。却军还众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不犯魏境者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贤干木之操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高魏文之礼也。高皇帝议欲废太子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吕后患之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子房教以敬迎四皓而厚礼之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太子遂安。夫太子敬厚四皓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以消高帝之议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犹魏文式段干木之闾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却强秦之兵也。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(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节选自王充《论衡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非韩》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)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【注】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段干木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战国初魏国名士。</a:t>
            </a:r>
            <a:r>
              <a:rPr lang="en-US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孟贲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战国时勇士。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45465" y="338455"/>
            <a:ext cx="1788795" cy="548640"/>
          </a:xfrm>
          <a:prstGeom prst="roundRect">
            <a:avLst>
              <a:gd name="adj" fmla="val 50000"/>
            </a:avLst>
          </a:prstGeom>
          <a:solidFill>
            <a:srgbClr val="E73279"/>
          </a:solidFill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lvl="0" algn="dist">
              <a:lnSpc>
                <a:spcPct val="100000"/>
              </a:lnSpc>
            </a:pPr>
            <a:r>
              <a:rPr lang="zh-CN" altLang="en-US" sz="2000" b="1">
                <a:solidFill>
                  <a:schemeClr val="bg1"/>
                </a:solidFill>
                <a:sym typeface="+mn-ea"/>
              </a:rPr>
              <a:t>高考见真章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0135" y="1313815"/>
            <a:ext cx="10031095" cy="3488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下列对材料中加点的词语及相关内容的解说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不正确的一项是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	(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指宴饮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成语有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新婚燕尔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其中的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字意思与此相同。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怪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为怪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意动用法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与《师说》中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不耻相师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耻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用法相同。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为寿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向尊长敬酒并祝长寿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《鸿门宴》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沛公奉卮酒为寿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的礼仪与此相同。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轼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指扶轼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与《周亚夫军细柳》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改容式车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意思相同。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00110" y="1438275"/>
            <a:ext cx="587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commondata" val="eyJoZGlkIjoiMDkxZjZiMGUxZjVhNWRlODlmODBiNjlkN2UzMjcxZDE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4883</Words>
  <Application>WPS 演示</Application>
  <PresentationFormat>宽屏</PresentationFormat>
  <Paragraphs>279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Wingdings</vt:lpstr>
      <vt:lpstr>黑体</vt:lpstr>
      <vt:lpstr>微软雅黑</vt:lpstr>
      <vt:lpstr>楷体</vt:lpstr>
      <vt:lpstr>Arial Unicode MS</vt:lpstr>
      <vt:lpstr>Calibri</vt:lpstr>
      <vt:lpstr>仿宋</vt:lpstr>
      <vt:lpstr>BatangChe</vt:lpstr>
      <vt:lpstr>Segoe Print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zw</cp:lastModifiedBy>
  <cp:revision>194</cp:revision>
  <dcterms:created xsi:type="dcterms:W3CDTF">2019-06-19T02:08:00Z</dcterms:created>
  <dcterms:modified xsi:type="dcterms:W3CDTF">2025-05-27T00:47:54Z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EDF45910191D4D9795457E3838C2340B_13</vt:lpwstr>
  </property>
</Properties>
</file>