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handoutMasterIdLst>
    <p:handoutMasterId r:id="rId22"/>
  </p:handoutMasterIdLst>
  <p:sldIdLst>
    <p:sldId id="256" r:id="rId3"/>
    <p:sldId id="266" r:id="rId4"/>
    <p:sldId id="267" r:id="rId5"/>
    <p:sldId id="268" r:id="rId6"/>
    <p:sldId id="287" r:id="rId7"/>
    <p:sldId id="291" r:id="rId8"/>
    <p:sldId id="292" r:id="rId9"/>
    <p:sldId id="293" r:id="rId10"/>
    <p:sldId id="289" r:id="rId11"/>
    <p:sldId id="274" r:id="rId12"/>
    <p:sldId id="290" r:id="rId13"/>
    <p:sldId id="278" r:id="rId14"/>
    <p:sldId id="294" r:id="rId15"/>
    <p:sldId id="295" r:id="rId16"/>
    <p:sldId id="296" r:id="rId17"/>
    <p:sldId id="297" r:id="rId18"/>
    <p:sldId id="298" r:id="rId19"/>
    <p:sldId id="285" r:id="rId20"/>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EEF3"/>
    <a:srgbClr val="FFFFFF"/>
    <a:srgbClr val="E73279"/>
    <a:srgbClr val="00A0A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87.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9.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sp>
        <p:nvSpPr>
          <p:cNvPr id="5" name="文本框 4"/>
          <p:cNvSpPr txBox="1"/>
          <p:nvPr/>
        </p:nvSpPr>
        <p:spPr>
          <a:xfrm>
            <a:off x="1080770" y="1257300"/>
            <a:ext cx="10031095" cy="646430"/>
          </a:xfrm>
          <a:prstGeom prst="rect">
            <a:avLst/>
          </a:prstGeom>
          <a:noFill/>
        </p:spPr>
        <p:txBody>
          <a:bodyPr wrap="square" rtlCol="0">
            <a:noAutofit/>
          </a:bodyPr>
          <a:p>
            <a:pPr indent="0" algn="just" fontAlgn="auto">
              <a:lnSpc>
                <a:spcPct val="150000"/>
              </a:lnSpc>
            </a:pPr>
            <a:r>
              <a:rPr lang="zh-CN" altLang="en-US" b="1">
                <a:latin typeface="微软雅黑" panose="020B0503020204020204" charset="-122"/>
                <a:ea typeface="微软雅黑" panose="020B0503020204020204" charset="-122"/>
                <a:cs typeface="微软雅黑" panose="020B0503020204020204" charset="-122"/>
                <a:sym typeface="+mn-ea"/>
              </a:rPr>
              <a:t>解答情景关系题</a:t>
            </a:r>
            <a:r>
              <a:rPr lang="en-US" altLang="zh-CN" b="1">
                <a:latin typeface="微软雅黑" panose="020B0503020204020204" charset="-122"/>
                <a:ea typeface="微软雅黑" panose="020B0503020204020204" charset="-122"/>
                <a:cs typeface="微软雅黑" panose="020B0503020204020204" charset="-122"/>
                <a:sym typeface="+mn-ea"/>
              </a:rPr>
              <a:t>“</a:t>
            </a:r>
            <a:r>
              <a:rPr lang="zh-CN" altLang="en-US" b="1">
                <a:latin typeface="微软雅黑" panose="020B0503020204020204" charset="-122"/>
                <a:ea typeface="微软雅黑" panose="020B0503020204020204" charset="-122"/>
                <a:cs typeface="微软雅黑" panose="020B0503020204020204" charset="-122"/>
                <a:sym typeface="+mn-ea"/>
              </a:rPr>
              <a:t>四步骤</a:t>
            </a:r>
            <a:r>
              <a:rPr lang="en-US" altLang="zh-CN" b="1">
                <a:latin typeface="微软雅黑" panose="020B0503020204020204" charset="-122"/>
                <a:ea typeface="微软雅黑" panose="020B0503020204020204" charset="-122"/>
                <a:cs typeface="微软雅黑" panose="020B0503020204020204" charset="-122"/>
                <a:sym typeface="+mn-ea"/>
              </a:rPr>
              <a:t>”</a:t>
            </a:r>
            <a:endParaRPr lang="zh-CN" altLang="en-US">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2"/>
            </p:custDataLst>
          </p:nvPr>
        </p:nvGraphicFramePr>
        <p:xfrm>
          <a:off x="1016000" y="2144395"/>
          <a:ext cx="9973945" cy="3538220"/>
        </p:xfrm>
        <a:graphic>
          <a:graphicData uri="http://schemas.openxmlformats.org/drawingml/2006/table">
            <a:tbl>
              <a:tblPr/>
              <a:tblGrid>
                <a:gridCol w="2345055"/>
                <a:gridCol w="7628890"/>
              </a:tblGrid>
              <a:tr h="884555">
                <a:tc>
                  <a:txBody>
                    <a:bodyPr/>
                    <a:p>
                      <a:pPr indent="0" fontAlgn="auto">
                        <a:lnSpc>
                          <a:spcPct val="150000"/>
                        </a:lnSpc>
                        <a:spcBef>
                          <a:spcPct val="0"/>
                        </a:spcBef>
                        <a:spcAft>
                          <a:spcPct val="0"/>
                        </a:spcAft>
                      </a:pPr>
                      <a:r>
                        <a:rPr lang="zh-CN" sz="1400">
                          <a:solidFill>
                            <a:srgbClr val="000000"/>
                          </a:solidFill>
                          <a:latin typeface="+mn-ea"/>
                        </a:rPr>
                        <a:t>第一步</a:t>
                      </a:r>
                      <a:r>
                        <a:rPr lang="en-US" altLang="zh-CN" sz="1400">
                          <a:solidFill>
                            <a:srgbClr val="000000"/>
                          </a:solidFill>
                          <a:latin typeface="+mn-ea"/>
                        </a:rPr>
                        <a:t>，</a:t>
                      </a:r>
                      <a:r>
                        <a:rPr lang="zh-CN" sz="1400">
                          <a:solidFill>
                            <a:srgbClr val="000000"/>
                          </a:solidFill>
                          <a:latin typeface="+mn-ea"/>
                        </a:rPr>
                        <a:t>分析景物特点</a:t>
                      </a:r>
                      <a:endParaRPr lang="zh-CN" sz="1400">
                        <a:solidFill>
                          <a:srgbClr val="000000"/>
                        </a:solidFill>
                        <a:latin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just" fontAlgn="auto">
                        <a:lnSpc>
                          <a:spcPct val="150000"/>
                        </a:lnSpc>
                        <a:spcBef>
                          <a:spcPct val="0"/>
                        </a:spcBef>
                        <a:spcAft>
                          <a:spcPct val="0"/>
                        </a:spcAft>
                      </a:pPr>
                      <a:r>
                        <a:rPr lang="zh-CN" sz="1400">
                          <a:solidFill>
                            <a:srgbClr val="000000"/>
                          </a:solidFill>
                          <a:latin typeface="+mn-ea"/>
                        </a:rPr>
                        <a:t>仔细鉴赏作品中描写的景物</a:t>
                      </a:r>
                      <a:r>
                        <a:rPr lang="en-US" altLang="zh-CN" sz="1400">
                          <a:solidFill>
                            <a:srgbClr val="000000"/>
                          </a:solidFill>
                          <a:latin typeface="+mn-ea"/>
                        </a:rPr>
                        <a:t>，</a:t>
                      </a:r>
                      <a:r>
                        <a:rPr lang="zh-CN" sz="1400">
                          <a:solidFill>
                            <a:srgbClr val="000000"/>
                          </a:solidFill>
                          <a:latin typeface="+mn-ea"/>
                        </a:rPr>
                        <a:t>包括景物的形态、色彩、声音等</a:t>
                      </a:r>
                      <a:r>
                        <a:rPr lang="en-US" altLang="zh-CN" sz="1400">
                          <a:solidFill>
                            <a:srgbClr val="000000"/>
                          </a:solidFill>
                          <a:latin typeface="+mn-ea"/>
                        </a:rPr>
                        <a:t>，</a:t>
                      </a:r>
                      <a:r>
                        <a:rPr lang="zh-CN" sz="1400">
                          <a:solidFill>
                            <a:srgbClr val="000000"/>
                          </a:solidFill>
                          <a:latin typeface="+mn-ea"/>
                        </a:rPr>
                        <a:t>把握景物的特点</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884555">
                <a:tc>
                  <a:txBody>
                    <a:bodyPr/>
                    <a:p>
                      <a:pPr indent="0" fontAlgn="auto">
                        <a:lnSpc>
                          <a:spcPct val="150000"/>
                        </a:lnSpc>
                        <a:spcBef>
                          <a:spcPct val="0"/>
                        </a:spcBef>
                        <a:spcAft>
                          <a:spcPct val="0"/>
                        </a:spcAft>
                      </a:pPr>
                      <a:r>
                        <a:rPr lang="zh-CN" sz="1400">
                          <a:solidFill>
                            <a:srgbClr val="000000"/>
                          </a:solidFill>
                          <a:latin typeface="+mn-ea"/>
                        </a:rPr>
                        <a:t>第二步</a:t>
                      </a:r>
                      <a:r>
                        <a:rPr lang="en-US" altLang="zh-CN" sz="1400">
                          <a:solidFill>
                            <a:srgbClr val="000000"/>
                          </a:solidFill>
                          <a:latin typeface="+mn-ea"/>
                        </a:rPr>
                        <a:t>，</a:t>
                      </a:r>
                      <a:r>
                        <a:rPr lang="zh-CN" sz="1400">
                          <a:solidFill>
                            <a:srgbClr val="000000"/>
                          </a:solidFill>
                          <a:latin typeface="+mn-ea"/>
                        </a:rPr>
                        <a:t>体会情感内涵</a:t>
                      </a:r>
                      <a:endParaRPr lang="zh-CN" sz="1400">
                        <a:solidFill>
                          <a:srgbClr val="000000"/>
                        </a:solidFill>
                        <a:latin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just" fontAlgn="auto">
                        <a:lnSpc>
                          <a:spcPct val="150000"/>
                        </a:lnSpc>
                        <a:spcBef>
                          <a:spcPct val="0"/>
                        </a:spcBef>
                        <a:spcAft>
                          <a:spcPct val="0"/>
                        </a:spcAft>
                      </a:pPr>
                      <a:r>
                        <a:rPr lang="zh-CN" sz="1400">
                          <a:solidFill>
                            <a:srgbClr val="000000"/>
                          </a:solidFill>
                          <a:latin typeface="+mn-ea"/>
                        </a:rPr>
                        <a:t>结合作者的生平经历、创作背景以及作品中的关键词句</a:t>
                      </a:r>
                      <a:r>
                        <a:rPr lang="en-US" altLang="zh-CN" sz="1400">
                          <a:solidFill>
                            <a:srgbClr val="000000"/>
                          </a:solidFill>
                          <a:latin typeface="+mn-ea"/>
                        </a:rPr>
                        <a:t>，</a:t>
                      </a:r>
                      <a:r>
                        <a:rPr lang="zh-CN" sz="1400">
                          <a:solidFill>
                            <a:srgbClr val="000000"/>
                          </a:solidFill>
                          <a:latin typeface="+mn-ea"/>
                        </a:rPr>
                        <a:t>体会作者所要表达的情感</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884555">
                <a:tc>
                  <a:txBody>
                    <a:bodyPr/>
                    <a:p>
                      <a:pPr indent="0" fontAlgn="auto">
                        <a:lnSpc>
                          <a:spcPct val="150000"/>
                        </a:lnSpc>
                        <a:spcBef>
                          <a:spcPct val="0"/>
                        </a:spcBef>
                        <a:spcAft>
                          <a:spcPct val="0"/>
                        </a:spcAft>
                      </a:pPr>
                      <a:r>
                        <a:rPr lang="zh-CN" sz="1400">
                          <a:solidFill>
                            <a:srgbClr val="000000"/>
                          </a:solidFill>
                          <a:latin typeface="+mn-ea"/>
                        </a:rPr>
                        <a:t>第三步</a:t>
                      </a:r>
                      <a:r>
                        <a:rPr lang="en-US" altLang="zh-CN" sz="1400">
                          <a:solidFill>
                            <a:srgbClr val="000000"/>
                          </a:solidFill>
                          <a:latin typeface="+mn-ea"/>
                        </a:rPr>
                        <a:t>，</a:t>
                      </a:r>
                      <a:r>
                        <a:rPr lang="zh-CN" sz="1400">
                          <a:solidFill>
                            <a:srgbClr val="000000"/>
                          </a:solidFill>
                          <a:latin typeface="+mn-ea"/>
                        </a:rPr>
                        <a:t>探究情景关系</a:t>
                      </a:r>
                      <a:endParaRPr lang="zh-CN" sz="1400">
                        <a:solidFill>
                          <a:srgbClr val="000000"/>
                        </a:solidFill>
                        <a:latin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just" fontAlgn="auto">
                        <a:lnSpc>
                          <a:spcPct val="150000"/>
                        </a:lnSpc>
                        <a:spcBef>
                          <a:spcPct val="0"/>
                        </a:spcBef>
                        <a:spcAft>
                          <a:spcPct val="0"/>
                        </a:spcAft>
                      </a:pPr>
                      <a:r>
                        <a:rPr lang="zh-CN" sz="1400">
                          <a:solidFill>
                            <a:srgbClr val="000000"/>
                          </a:solidFill>
                          <a:latin typeface="+mn-ea"/>
                        </a:rPr>
                        <a:t>根据景物特点和情感内涵</a:t>
                      </a:r>
                      <a:r>
                        <a:rPr lang="en-US" altLang="zh-CN" sz="1400">
                          <a:solidFill>
                            <a:srgbClr val="000000"/>
                          </a:solidFill>
                          <a:latin typeface="+mn-ea"/>
                        </a:rPr>
                        <a:t>，</a:t>
                      </a:r>
                      <a:r>
                        <a:rPr lang="zh-CN" sz="1400">
                          <a:solidFill>
                            <a:srgbClr val="000000"/>
                          </a:solidFill>
                          <a:latin typeface="+mn-ea"/>
                        </a:rPr>
                        <a:t>判断作品中的情景关系属于哪种类型。是触景生情、以景衬情、以情衬景还是寓情于景</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884555">
                <a:tc>
                  <a:txBody>
                    <a:bodyPr/>
                    <a:p>
                      <a:pPr indent="0" fontAlgn="auto">
                        <a:lnSpc>
                          <a:spcPct val="150000"/>
                        </a:lnSpc>
                        <a:spcBef>
                          <a:spcPct val="0"/>
                        </a:spcBef>
                        <a:spcAft>
                          <a:spcPct val="0"/>
                        </a:spcAft>
                      </a:pPr>
                      <a:r>
                        <a:rPr lang="zh-CN" sz="1400">
                          <a:solidFill>
                            <a:srgbClr val="000000"/>
                          </a:solidFill>
                          <a:latin typeface="+mn-ea"/>
                        </a:rPr>
                        <a:t>第四步</a:t>
                      </a:r>
                      <a:r>
                        <a:rPr lang="en-US" altLang="zh-CN" sz="1400">
                          <a:solidFill>
                            <a:srgbClr val="000000"/>
                          </a:solidFill>
                          <a:latin typeface="+mn-ea"/>
                        </a:rPr>
                        <a:t>，</a:t>
                      </a:r>
                      <a:r>
                        <a:rPr lang="zh-CN" sz="1400">
                          <a:solidFill>
                            <a:srgbClr val="000000"/>
                          </a:solidFill>
                          <a:latin typeface="+mn-ea"/>
                        </a:rPr>
                        <a:t>评价艺术效果</a:t>
                      </a:r>
                      <a:endParaRPr lang="zh-CN" sz="1400">
                        <a:solidFill>
                          <a:srgbClr val="000000"/>
                        </a:solidFill>
                        <a:latin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algn="just" fontAlgn="auto">
                        <a:lnSpc>
                          <a:spcPct val="150000"/>
                        </a:lnSpc>
                        <a:spcBef>
                          <a:spcPct val="0"/>
                        </a:spcBef>
                        <a:spcAft>
                          <a:spcPct val="0"/>
                        </a:spcAft>
                      </a:pPr>
                      <a:r>
                        <a:rPr lang="zh-CN" sz="1400">
                          <a:solidFill>
                            <a:srgbClr val="000000"/>
                          </a:solidFill>
                          <a:latin typeface="+mn-ea"/>
                        </a:rPr>
                        <a:t>分析情景关系在作品中的艺术效果</a:t>
                      </a:r>
                      <a:r>
                        <a:rPr lang="en-US" altLang="zh-CN" sz="1400">
                          <a:solidFill>
                            <a:srgbClr val="000000"/>
                          </a:solidFill>
                          <a:latin typeface="+mn-ea"/>
                        </a:rPr>
                        <a:t>，</a:t>
                      </a:r>
                      <a:r>
                        <a:rPr lang="zh-CN" sz="1400">
                          <a:solidFill>
                            <a:srgbClr val="000000"/>
                          </a:solidFill>
                          <a:latin typeface="+mn-ea"/>
                        </a:rPr>
                        <a:t>如是否增强了语言的感染力、是否使情感的表达更加含蓄等</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真招解教材</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有人说《故都的秋》是作者对故都北平的秋的一曲悲凉颂歌。请结合文中的具体景象作简要分析。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以情衬景。</a:t>
            </a: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选取破屋、日光、秋草、秋雨等清幽、萧瑟的意象</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表达出作者的悠闲与孤寂。</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选取扫街之景</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表达了作者的落寞与悲秋之感。</a:t>
            </a:r>
            <a:r>
              <a:rPr lang="en-US" altLang="en-US">
                <a:solidFill>
                  <a:srgbClr val="FF0000"/>
                </a:solidFill>
                <a:latin typeface="黑体" panose="02010609060101010101" charset="-122"/>
                <a:ea typeface="黑体" panose="02010609060101010101" charset="-122"/>
                <a:cs typeface="黑体" panose="02010609060101010101" charset="-122"/>
              </a:rPr>
              <a:t>③</a:t>
            </a:r>
            <a:r>
              <a:rPr lang="zh-CN" altLang="en-US">
                <a:solidFill>
                  <a:srgbClr val="FF0000"/>
                </a:solidFill>
                <a:latin typeface="黑体" panose="02010609060101010101" charset="-122"/>
                <a:ea typeface="黑体" panose="02010609060101010101" charset="-122"/>
                <a:cs typeface="黑体" panose="02010609060101010101" charset="-122"/>
              </a:rPr>
              <a:t>选取牵动心魂的秋蝉的哀鸣</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写出了作者感受到的冷落、悲凉。</a:t>
            </a:r>
            <a:r>
              <a:rPr lang="en-US" altLang="en-US">
                <a:solidFill>
                  <a:srgbClr val="FF0000"/>
                </a:solidFill>
                <a:latin typeface="黑体" panose="02010609060101010101" charset="-122"/>
                <a:ea typeface="黑体" panose="02010609060101010101" charset="-122"/>
                <a:cs typeface="黑体" panose="02010609060101010101" charset="-122"/>
              </a:rPr>
              <a:t>④</a:t>
            </a:r>
            <a:r>
              <a:rPr lang="zh-CN" altLang="en-US">
                <a:solidFill>
                  <a:srgbClr val="FF0000"/>
                </a:solidFill>
                <a:latin typeface="黑体" panose="02010609060101010101" charset="-122"/>
                <a:ea typeface="黑体" panose="02010609060101010101" charset="-122"/>
                <a:cs typeface="黑体" panose="02010609060101010101" charset="-122"/>
              </a:rPr>
              <a:t>用北风黄尘来得早突出好景之短</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流露出作者内心的悲凉感。</a:t>
            </a:r>
            <a:endParaRPr lang="en-US" altLang="zh-CN">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阅读下面的文字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完成后面的小题。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滹沱河和我</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牛　汉</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从我三四岁时起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祖母常两眼定定地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对着我叹气</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你这脾气</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真是个小滹沱河。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每当我淘气得出了奇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母亲和姐姐也这么说我。但从她们的话音里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我听不出是在骂我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似乎还带着点赞美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可她们那严正的眼神和口气</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却分明有着告诫的意思。我真不明白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为什么要把我跟滹沱河一块说。</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滹沱河离我们村庄只一里路光景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当时我还没有见过滹沱河。什么是河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我的头脑里没有一点概念。只晓得这个滹沱河很野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很难管束。真想去见见他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看我究竟和他有什么相同之处。我想他多半也是一个人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比我长得强大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或许只有他能管住我。</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过了不多久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记得是个春天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我随着姐姐和宝大娘带着竹篮和小锄到滹沱河边挖野蒜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野蒜长在沙性的土里。当我们走向一片望不到边际的旷野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宝大娘朝远远的前面指给我看</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那就是滹沱河。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但我并没有看见什么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哪里有滹沱河呀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那里什么都没有。那是灰灰的沙滩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无知无觉地躺在那里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除去沙土之外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尽是大大小小的石头。我感到异常失望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滹沱河啊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你丢尽我的人了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我怎么会像眼前这个喊不应打不醒的滹沱河</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姐姐和宝大娘说说笑笑地在岸上的树林子里低着头挑野蒜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我怀着满腔的悲伤向她们说的滹沱河走去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找寻我那个失落的梦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在滹沱河那里寻找我心中的滹沱河。</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我刚从岸上走下河滩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姐姐大声地喊我</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不要去那里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快上岸来。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我莫名其妙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不懂得岸是什么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沙土和石头有什么可怕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我还是只顾往里走。姐姐风一般跑下来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不由分说把我拽到树林子里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就在岸上待着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不要下去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大水会把你冲走。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我瞪着眼睛问姐姐</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哪里有大水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姐姐对我说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说来就来</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我朝着几步以外的滹沱河望去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它真的说来就来吗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从远远的左边望到远远的右边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那灰灰的沙和灰灰的石头似乎都滚动了起来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看不到头尾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我恍惚觉得滹沱河是一条巨大的正在飞动的蛇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这沙滩是它蜕下来的皮</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那数不清的石头是皮上的鳞。这时我才感觉到这没有一点生气的皮跟在草丛里曲曲折折飞动的蛇一样可怕。我知道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蛇说来就来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你还没瞅清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它早已从草上窜走。滹沱河也一定能。</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算起来是</a:t>
            </a:r>
            <a:r>
              <a:rPr lang="en-US" altLang="zh-CN">
                <a:latin typeface="楷体" panose="02010609060101010101" charset="-122"/>
                <a:ea typeface="楷体" panose="02010609060101010101" charset="-122"/>
                <a:cs typeface="楷体" panose="02010609060101010101" charset="-122"/>
              </a:rPr>
              <a:t>1929</a:t>
            </a:r>
            <a:r>
              <a:rPr lang="zh-CN" altLang="en-US">
                <a:latin typeface="楷体" panose="02010609060101010101" charset="-122"/>
                <a:ea typeface="楷体" panose="02010609060101010101" charset="-122"/>
                <a:cs typeface="楷体" panose="02010609060101010101" charset="-122"/>
              </a:rPr>
              <a:t>年的秋天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我已在村里小学校读一年级。一天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窗户才透亮</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我梦醒似的睁开了眼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仿佛被谁猛推一下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我首先感到了一种大到似乎听不见的声音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它应当是声音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但天和地因有它而变得异常寂静了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一切已知的和熟悉的声音都被它吞没了。我问祖母</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这是什么动静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祖母小声说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大河发水了。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大河就是滹沱河。我一骨碌从炕上下到地上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衣服不穿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拔腿朝门外跑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一边跑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一边喊</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为什么不叫醒我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它半夜来的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谁也不知道。</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这时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我似乎听见全村的几百条狗都在呻吟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哪里是叫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我家的两条狗正仰着脖子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但我没有听到叫声。狗也觉得奇怪</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不叫了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缩着脖子伏在地上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两只耳朵直竖了起来。那声音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那滹沱河一会儿像是从深深的地下喷出来的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一会儿又让人觉得天空在打闷雷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像是从天上降落下来的。祖母又一次对我说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这就是滹沱河。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我虽还没有见到滹沱河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却真的已感到它来了。这一片呻吟般的狗吠声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村里人远远近近的呼唤声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平常谁的声音我都能听出来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此刻全分辨不出来了。这就是滹沱河来了的气势。</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祖母双手伸开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拦着不让我去。她哪里能阻拦住我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我不是个小滹沱河吗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滹沱河的声息越来越大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大水仿佛淹没了我们的村子。我听见有谁立在房顶上闷声闷气地喊</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后生们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快堵水去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带上铁锹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带上四齿铁耙</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我当然是个小后生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照吩咐扛上锹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跑向大门外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人们全都朝大河那里跑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我融进了人流之中</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129030"/>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我不歇气地随着大人们跑着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一过关头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赫然地望见了滹沱河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它不像水在流动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而像是一大块深褐色的土地在整个地蠕动。看不见飞溅的明亮的水花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是千千万万匹野兽弓起了脊背在飞奔。它们由于飞奔</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一伸一缩的身躯拉长了多少倍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形成了异常宽广的和谐的节奏。滹沱河分成了明显的上下两部分。下面是凝重的水的大地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上面是飞奔的密密匝匝一色的野兽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它们仿佛悬空地飞奔在水的大地上。我所听到的那淹没一切的声音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正是这千千万万匹野兽的狂吼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还有它们践踏的水的大地的喘息声。</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姐姐和宝大娘挑野蒜的那片树林子已不见了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灰色的沙和石头全都不见了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显然都被滹沱河活活吞没。我现在才明白姐姐说的岸是什么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岸是河时刻想吞噬的战栗不安的大地。大后生们不准我和别的小后生们走向岸边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但我还是钻过了由赤裸的与滹沱河同色的脊梁和腿脚组成的栅栏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走到河的跟前。我觉得脚下的地似乎不由自主地扑向河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我伸手到混浊的河里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我想摸摸滹沱河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它几乎要把我揪到它的怀抱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我感触到它强有力的手掌把我的手紧紧地握了一下。有一个汉子把我提起来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扔到人群的后面。</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几天以后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洪水消退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我去看了一次滹沱河。岸又显出来了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石头又露出来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滹沱河似乎没有远走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像是整个地陷落进了深深的大地的内部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它随时能走出来。</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滹沱河是我的本命河。它大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我永远长不到它那么大。但是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我又能把它深深地藏在心里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包括它那深褐色的河水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那战栗不安的岸</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还有它那充满天地之间的吼声和气氛。几十年来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每当濒于绝望时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我常常被它的呼吼声惊醒过来。</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有删改</a:t>
            </a:r>
            <a:r>
              <a:rPr lang="en-US" altLang="zh-CN">
                <a:latin typeface="仿宋" panose="02010609060101010101" charset="-122"/>
                <a:ea typeface="仿宋" panose="02010609060101010101" charset="-122"/>
                <a:cs typeface="仿宋" panose="02010609060101010101" charset="-122"/>
              </a:rPr>
              <a:t>)</a:t>
            </a:r>
            <a:endParaRPr lang="en-US" altLang="zh-CN">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高考见真章</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请梳理文本中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我</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对滹沱河情感的变化过程。</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起初</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因常被家人说像滹沱河</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对滹沱河充满好奇与向往</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想去见识它究竟是什么样</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看看自己与之有何相同之处。</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见到滹沱河的沙滩和石头时</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感到异常失望</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觉得它不像想象中那般</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与自己心中的滹沱河相差甚远。</a:t>
            </a:r>
            <a:r>
              <a:rPr lang="en-US" altLang="en-US">
                <a:solidFill>
                  <a:srgbClr val="FF0000"/>
                </a:solidFill>
                <a:latin typeface="黑体" panose="02010609060101010101" charset="-122"/>
                <a:ea typeface="黑体" panose="02010609060101010101" charset="-122"/>
                <a:cs typeface="黑体" panose="02010609060101010101" charset="-122"/>
              </a:rPr>
              <a:t>③</a:t>
            </a:r>
            <a:r>
              <a:rPr lang="zh-CN" altLang="en-US">
                <a:solidFill>
                  <a:srgbClr val="FF0000"/>
                </a:solidFill>
                <a:latin typeface="黑体" panose="02010609060101010101" charset="-122"/>
                <a:ea typeface="黑体" panose="02010609060101010101" charset="-122"/>
                <a:cs typeface="黑体" panose="02010609060101010101" charset="-122"/>
              </a:rPr>
              <a:t>听到滹沱河发大水的声音</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急切地想去看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见到滹沱河后</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被它的气势所震撼。</a:t>
            </a:r>
            <a:r>
              <a:rPr lang="en-US" altLang="en-US">
                <a:solidFill>
                  <a:srgbClr val="FF0000"/>
                </a:solidFill>
                <a:latin typeface="黑体" panose="02010609060101010101" charset="-122"/>
                <a:ea typeface="黑体" panose="02010609060101010101" charset="-122"/>
                <a:cs typeface="黑体" panose="02010609060101010101" charset="-122"/>
              </a:rPr>
              <a:t>④</a:t>
            </a:r>
            <a:r>
              <a:rPr lang="zh-CN" altLang="en-US">
                <a:solidFill>
                  <a:srgbClr val="FF0000"/>
                </a:solidFill>
                <a:latin typeface="黑体" panose="02010609060101010101" charset="-122"/>
                <a:ea typeface="黑体" panose="02010609060101010101" charset="-122"/>
                <a:cs typeface="黑体" panose="02010609060101010101" charset="-122"/>
              </a:rPr>
              <a:t>看到滹沱河发大水的实景后</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很兴奋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不顾阻拦走向河边</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想亲近它</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感受它的力量。</a:t>
            </a:r>
            <a:r>
              <a:rPr lang="en-US" altLang="en-US">
                <a:solidFill>
                  <a:srgbClr val="FF0000"/>
                </a:solidFill>
                <a:latin typeface="黑体" panose="02010609060101010101" charset="-122"/>
                <a:ea typeface="黑体" panose="02010609060101010101" charset="-122"/>
                <a:cs typeface="黑体" panose="02010609060101010101" charset="-122"/>
              </a:rPr>
              <a:t>⑤</a:t>
            </a:r>
            <a:r>
              <a:rPr lang="zh-CN" altLang="en-US">
                <a:solidFill>
                  <a:srgbClr val="FF0000"/>
                </a:solidFill>
                <a:latin typeface="黑体" panose="02010609060101010101" charset="-122"/>
                <a:ea typeface="黑体" panose="02010609060101010101" charset="-122"/>
                <a:cs typeface="黑体" panose="02010609060101010101" charset="-122"/>
              </a:rPr>
              <a:t>洪水消退后</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对滹沱河有了更深的眷恋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将它深藏心中</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它常在</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濒于绝望时给予警醒。</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252220" y="3044825"/>
            <a:ext cx="9686290" cy="768350"/>
          </a:xfrm>
          <a:prstGeom prst="rect">
            <a:avLst/>
          </a:prstGeom>
          <a:noFill/>
        </p:spPr>
        <p:txBody>
          <a:bodyPr wrap="square" rtlCol="0">
            <a:spAutoFit/>
          </a:bodyPr>
          <a:p>
            <a:pPr algn="ctr"/>
            <a:r>
              <a:rPr lang="en-US" altLang="zh-CN" sz="4400" b="1">
                <a:solidFill>
                  <a:schemeClr val="bg1"/>
                </a:solidFill>
                <a:effectLst/>
              </a:rPr>
              <a:t>“</a:t>
            </a:r>
            <a:r>
              <a:rPr lang="zh-CN" altLang="en-US" sz="4400" b="1">
                <a:solidFill>
                  <a:schemeClr val="bg1"/>
                </a:solidFill>
                <a:effectLst/>
              </a:rPr>
              <a:t>四步骤</a:t>
            </a:r>
            <a:r>
              <a:rPr lang="en-US" altLang="zh-CN" sz="4400" b="1">
                <a:solidFill>
                  <a:schemeClr val="bg1"/>
                </a:solidFill>
                <a:effectLst/>
              </a:rPr>
              <a:t>”</a:t>
            </a:r>
            <a:r>
              <a:rPr lang="zh-CN" altLang="en-US" sz="4400" b="1">
                <a:solidFill>
                  <a:schemeClr val="bg1"/>
                </a:solidFill>
                <a:effectLst/>
              </a:rPr>
              <a:t>探究文学类文本中的情景关系</a:t>
            </a:r>
            <a:endParaRPr lang="zh-CN" altLang="en-US" sz="4400" b="1">
              <a:solidFill>
                <a:schemeClr val="bg1"/>
              </a:solidFill>
              <a:effectLst/>
            </a:endParaRPr>
          </a:p>
        </p:txBody>
      </p:sp>
      <p:sp>
        <p:nvSpPr>
          <p:cNvPr id="4" name="文本框 3"/>
          <p:cNvSpPr txBox="1"/>
          <p:nvPr/>
        </p:nvSpPr>
        <p:spPr>
          <a:xfrm>
            <a:off x="4271010" y="1447800"/>
            <a:ext cx="3649345" cy="922020"/>
          </a:xfrm>
          <a:prstGeom prst="rect">
            <a:avLst/>
          </a:prstGeom>
          <a:noFill/>
        </p:spPr>
        <p:txBody>
          <a:bodyPr wrap="square" rtlCol="0">
            <a:spAutoFit/>
          </a:bodyPr>
          <a:p>
            <a:pPr algn="ctr"/>
            <a:r>
              <a:rPr lang="zh-CN" altLang="en-US" sz="5400" b="1">
                <a:solidFill>
                  <a:srgbClr val="E73279"/>
                </a:solidFill>
                <a:effectLst/>
              </a:rPr>
              <a:t>上分点攻略</a:t>
            </a:r>
            <a:endParaRPr lang="zh-CN" altLang="en-US" sz="5400" b="1">
              <a:solidFill>
                <a:srgbClr val="E73279"/>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考点探宝</a:t>
            </a:r>
            <a:r>
              <a:rPr lang="zh-CN" altLang="en-US" sz="2000" b="1">
                <a:solidFill>
                  <a:schemeClr val="bg1"/>
                </a:solidFill>
              </a:rPr>
              <a:t>洞</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高考试题中文学类文本阅读题所选的写景抒情的散文佳作</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大多是通过自然景物的描写来表现作者或喜或忧、或悲或愤的复杂感情的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所以经常设置考查有关情景关系的题目。不同的景物抒发不同的情感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不同的情感表现为不同的景物。王国维在《人间词话》中说</a:t>
            </a:r>
            <a:r>
              <a:rPr lang="en-US" altLang="zh-CN">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一切景语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皆情语也。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《故都的秋》与《荷塘月色》这两篇写景之作的共同之处便是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作者心中有情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笔下才有景。情因景而显</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景因情而明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情景互现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充分体现了情景交融之美。</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考法寻宝图</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常见问法</a:t>
            </a:r>
            <a:endParaRPr lang="zh-CN" altLang="en-US" sz="2400" b="1">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文中所写的物象有何特点</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描写这一物象有何作用</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文中描写的景物有哪些特点</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表现出作者怎样的情感</a:t>
            </a:r>
            <a:r>
              <a:rPr lang="en-US" altLang="zh-CN"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algn="just" fontAlgn="auto">
              <a:lnSpc>
                <a:spcPct val="150000"/>
              </a:lnSpc>
              <a:buClrTx/>
              <a:buSzTx/>
              <a:buFontTx/>
            </a:pPr>
            <a:r>
              <a:rPr lang="zh-CN" altLang="en-US" sz="2400" b="1">
                <a:latin typeface="微软雅黑" panose="020B0503020204020204" charset="-122"/>
                <a:ea typeface="微软雅黑" panose="020B0503020204020204" charset="-122"/>
                <a:cs typeface="微软雅黑" panose="020B0503020204020204" charset="-122"/>
              </a:rPr>
              <a:t>真题问法</a:t>
            </a:r>
            <a:endParaRPr lang="zh-CN" altLang="en-US" sz="2400"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[2023</a:t>
            </a:r>
            <a:r>
              <a:rPr lang="zh-CN" altLang="en-US">
                <a:latin typeface="微软雅黑" panose="020B0503020204020204" charset="-122"/>
                <a:ea typeface="微软雅黑" panose="020B0503020204020204" charset="-122"/>
                <a:cs typeface="微软雅黑" panose="020B0503020204020204" charset="-122"/>
              </a:rPr>
              <a:t>上海卷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分析第</a:t>
            </a:r>
            <a:r>
              <a:rPr lang="en-US" altLang="en-US">
                <a:latin typeface="微软雅黑" panose="020B0503020204020204" charset="-122"/>
                <a:ea typeface="微软雅黑" panose="020B0503020204020204" charset="-122"/>
                <a:cs typeface="微软雅黑" panose="020B0503020204020204" charset="-122"/>
              </a:rPr>
              <a:t>③</a:t>
            </a:r>
            <a:r>
              <a:rPr lang="zh-CN" altLang="en-US">
                <a:latin typeface="微软雅黑" panose="020B0503020204020204" charset="-122"/>
                <a:ea typeface="微软雅黑" panose="020B0503020204020204" charset="-122"/>
                <a:cs typeface="微软雅黑" panose="020B0503020204020204" charset="-122"/>
              </a:rPr>
              <a:t>段描写燕子的作用。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[2013</a:t>
            </a:r>
            <a:r>
              <a:rPr lang="zh-CN" altLang="en-US">
                <a:latin typeface="微软雅黑" panose="020B0503020204020204" charset="-122"/>
                <a:ea typeface="微软雅黑" panose="020B0503020204020204" charset="-122"/>
                <a:cs typeface="微软雅黑" panose="020B0503020204020204" charset="-122"/>
              </a:rPr>
              <a:t>浙江卷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文中多次写到</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牛铃</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有什么艺术效果</a:t>
            </a:r>
            <a:r>
              <a:rPr lang="en-US" altLang="zh-CN">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sp>
        <p:nvSpPr>
          <p:cNvPr id="5" name="文本框 4"/>
          <p:cNvSpPr txBox="1"/>
          <p:nvPr/>
        </p:nvSpPr>
        <p:spPr>
          <a:xfrm>
            <a:off x="875665" y="1356995"/>
            <a:ext cx="10529570" cy="1946275"/>
          </a:xfrm>
          <a:prstGeom prst="rect">
            <a:avLst/>
          </a:prstGeom>
          <a:noFill/>
        </p:spPr>
        <p:txBody>
          <a:bodyPr wrap="square" rtlCol="0">
            <a:noAutofit/>
          </a:bodyPr>
          <a:p>
            <a:pPr indent="5080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sym typeface="+mn-ea"/>
              </a:rPr>
              <a:t>文学类文本中的情景关系主要是指散文中景物描写与作者情感之间的相互交融和影响。情景交融是优秀写景散文的共同特点</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指作者通过描写景物来传达其情感和思想</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从而达到抒情言志的效果。情景交融的具体表现包括</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情由景生</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景因情美</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即情感由景物引发</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景物因情感而显得更加美丽。</a:t>
            </a:r>
            <a:endParaRPr lang="zh-CN" altLang="en-US">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altLang="en-US" b="1">
                <a:latin typeface="微软雅黑" panose="020B0503020204020204" charset="-122"/>
                <a:ea typeface="微软雅黑" panose="020B0503020204020204" charset="-122"/>
                <a:cs typeface="微软雅黑" panose="020B0503020204020204" charset="-122"/>
                <a:sym typeface="+mn-ea"/>
              </a:rPr>
              <a:t>一、常见的几种情景结合的方式</a:t>
            </a:r>
            <a:r>
              <a:rPr lang="en-US" altLang="zh-CN" b="1">
                <a:latin typeface="微软雅黑" panose="020B0503020204020204" charset="-122"/>
                <a:ea typeface="微软雅黑" panose="020B0503020204020204" charset="-122"/>
                <a:cs typeface="微软雅黑" panose="020B0503020204020204" charset="-122"/>
                <a:sym typeface="+mn-ea"/>
              </a:rPr>
              <a:t>：</a:t>
            </a:r>
            <a:endParaRPr lang="zh-CN" altLang="en-US">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2"/>
            </p:custDataLst>
          </p:nvPr>
        </p:nvGraphicFramePr>
        <p:xfrm>
          <a:off x="1219200" y="3362960"/>
          <a:ext cx="9626600" cy="2418715"/>
        </p:xfrm>
        <a:graphic>
          <a:graphicData uri="http://schemas.openxmlformats.org/drawingml/2006/table">
            <a:tbl>
              <a:tblPr/>
              <a:tblGrid>
                <a:gridCol w="1130300"/>
                <a:gridCol w="2486025"/>
                <a:gridCol w="6010275"/>
              </a:tblGrid>
              <a:tr h="2418715">
                <a:tc>
                  <a:txBody>
                    <a:bodyPr/>
                    <a:p>
                      <a:pPr indent="0" algn="ctr" fontAlgn="auto">
                        <a:lnSpc>
                          <a:spcPct val="150000"/>
                        </a:lnSpc>
                        <a:spcBef>
                          <a:spcPct val="0"/>
                        </a:spcBef>
                        <a:spcAft>
                          <a:spcPct val="0"/>
                        </a:spcAft>
                      </a:pPr>
                      <a:r>
                        <a:rPr lang="en-US" altLang="zh-CN" sz="1400">
                          <a:solidFill>
                            <a:srgbClr val="000000"/>
                          </a:solidFill>
                          <a:latin typeface="+mn-ea"/>
                          <a:cs typeface="+mn-ea"/>
                        </a:rPr>
                        <a:t>1.</a:t>
                      </a:r>
                      <a:r>
                        <a:rPr lang="zh-CN" sz="1400">
                          <a:solidFill>
                            <a:srgbClr val="000000"/>
                          </a:solidFill>
                          <a:latin typeface="+mn-ea"/>
                          <a:cs typeface="+mn-ea"/>
                        </a:rPr>
                        <a:t>触景生情</a:t>
                      </a:r>
                      <a:endParaRPr lang="zh-CN" sz="1400">
                        <a:solidFill>
                          <a:srgbClr val="000000"/>
                        </a:solidFill>
                        <a:latin typeface="+mn-ea"/>
                        <a:cs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just" fontAlgn="auto">
                        <a:lnSpc>
                          <a:spcPct val="150000"/>
                        </a:lnSpc>
                        <a:spcBef>
                          <a:spcPct val="0"/>
                        </a:spcBef>
                        <a:spcAft>
                          <a:spcPct val="0"/>
                        </a:spcAft>
                      </a:pPr>
                      <a:r>
                        <a:rPr lang="zh-CN" sz="1400">
                          <a:solidFill>
                            <a:srgbClr val="000000"/>
                          </a:solidFill>
                          <a:latin typeface="+mn-ea"/>
                          <a:cs typeface="+mn-ea"/>
                        </a:rPr>
                        <a:t>这是最为常见的一种方式。在这类作品中</a:t>
                      </a:r>
                      <a:r>
                        <a:rPr lang="en-US" altLang="zh-CN" sz="1400">
                          <a:solidFill>
                            <a:srgbClr val="000000"/>
                          </a:solidFill>
                          <a:latin typeface="+mn-ea"/>
                          <a:cs typeface="+mn-ea"/>
                        </a:rPr>
                        <a:t>，</a:t>
                      </a:r>
                      <a:r>
                        <a:rPr lang="zh-CN" sz="1400">
                          <a:solidFill>
                            <a:srgbClr val="000000"/>
                          </a:solidFill>
                          <a:latin typeface="+mn-ea"/>
                          <a:cs typeface="+mn-ea"/>
                        </a:rPr>
                        <a:t>往往是作者通过观察具有某种特点的景物</a:t>
                      </a:r>
                      <a:r>
                        <a:rPr lang="en-US" altLang="zh-CN" sz="1400">
                          <a:solidFill>
                            <a:srgbClr val="000000"/>
                          </a:solidFill>
                          <a:latin typeface="+mn-ea"/>
                          <a:cs typeface="+mn-ea"/>
                        </a:rPr>
                        <a:t>，</a:t>
                      </a:r>
                      <a:r>
                        <a:rPr lang="zh-CN" sz="1400">
                          <a:solidFill>
                            <a:srgbClr val="000000"/>
                          </a:solidFill>
                          <a:latin typeface="+mn-ea"/>
                          <a:cs typeface="+mn-ea"/>
                        </a:rPr>
                        <a:t>引发了情感上的共鸣</a:t>
                      </a:r>
                      <a:r>
                        <a:rPr lang="en-US" altLang="zh-CN" sz="1400">
                          <a:solidFill>
                            <a:srgbClr val="000000"/>
                          </a:solidFill>
                          <a:latin typeface="+mn-ea"/>
                          <a:cs typeface="+mn-ea"/>
                        </a:rPr>
                        <a:t>，</a:t>
                      </a:r>
                      <a:r>
                        <a:rPr lang="zh-CN" sz="1400">
                          <a:solidFill>
                            <a:srgbClr val="000000"/>
                          </a:solidFill>
                          <a:latin typeface="+mn-ea"/>
                          <a:cs typeface="+mn-ea"/>
                        </a:rPr>
                        <a:t>进而产生与所写景物基调一致的情感</a:t>
                      </a:r>
                      <a:r>
                        <a:rPr lang="en-US" altLang="zh-CN" sz="1400">
                          <a:solidFill>
                            <a:srgbClr val="000000"/>
                          </a:solidFill>
                          <a:latin typeface="+mn-ea"/>
                          <a:cs typeface="+mn-ea"/>
                        </a:rPr>
                        <a:t>，</a:t>
                      </a:r>
                      <a:r>
                        <a:rPr lang="zh-CN" sz="1400">
                          <a:solidFill>
                            <a:srgbClr val="000000"/>
                          </a:solidFill>
                          <a:latin typeface="+mn-ea"/>
                          <a:cs typeface="+mn-ea"/>
                        </a:rPr>
                        <a:t>即常说的</a:t>
                      </a:r>
                      <a:r>
                        <a:rPr lang="zh-CN" altLang="en-US" sz="1400">
                          <a:solidFill>
                            <a:srgbClr val="000000"/>
                          </a:solidFill>
                          <a:latin typeface="+mn-ea"/>
                          <a:cs typeface="+mn-ea"/>
                        </a:rPr>
                        <a:t>“</a:t>
                      </a:r>
                      <a:r>
                        <a:rPr lang="zh-CN" sz="1400">
                          <a:solidFill>
                            <a:srgbClr val="000000"/>
                          </a:solidFill>
                          <a:latin typeface="+mn-ea"/>
                          <a:cs typeface="+mn-ea"/>
                        </a:rPr>
                        <a:t>情景交融</a:t>
                      </a:r>
                      <a:r>
                        <a:rPr lang="zh-CN" altLang="en-US" sz="1400">
                          <a:solidFill>
                            <a:srgbClr val="000000"/>
                          </a:solidFill>
                          <a:latin typeface="+mn-ea"/>
                          <a:cs typeface="+mn-ea"/>
                        </a:rPr>
                        <a:t>”</a:t>
                      </a:r>
                      <a:endParaRPr lang="zh-CN" altLang="en-US"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algn="just" fontAlgn="auto">
                        <a:lnSpc>
                          <a:spcPct val="150000"/>
                        </a:lnSpc>
                        <a:spcBef>
                          <a:spcPct val="0"/>
                        </a:spcBef>
                        <a:spcAft>
                          <a:spcPct val="0"/>
                        </a:spcAft>
                      </a:pPr>
                      <a:r>
                        <a:rPr lang="zh-CN" sz="1400">
                          <a:solidFill>
                            <a:srgbClr val="000000"/>
                          </a:solidFill>
                          <a:latin typeface="+mn-ea"/>
                          <a:cs typeface="+mn-ea"/>
                        </a:rPr>
                        <a:t>例如朱自清的散文《绿》。作者在游览中看到了梅雨潭的</a:t>
                      </a:r>
                      <a:r>
                        <a:rPr lang="zh-CN" altLang="en-US" sz="1400">
                          <a:solidFill>
                            <a:srgbClr val="000000"/>
                          </a:solidFill>
                          <a:latin typeface="+mn-ea"/>
                          <a:cs typeface="+mn-ea"/>
                        </a:rPr>
                        <a:t>“</a:t>
                      </a:r>
                      <a:r>
                        <a:rPr lang="zh-CN" sz="1400">
                          <a:solidFill>
                            <a:srgbClr val="000000"/>
                          </a:solidFill>
                          <a:latin typeface="+mn-ea"/>
                          <a:cs typeface="+mn-ea"/>
                        </a:rPr>
                        <a:t>绿</a:t>
                      </a:r>
                      <a:r>
                        <a:rPr lang="zh-CN" altLang="en-US" sz="1400">
                          <a:solidFill>
                            <a:srgbClr val="000000"/>
                          </a:solidFill>
                          <a:latin typeface="+mn-ea"/>
                          <a:cs typeface="+mn-ea"/>
                        </a:rPr>
                        <a:t>”</a:t>
                      </a:r>
                      <a:r>
                        <a:rPr lang="en-US" altLang="zh-CN" sz="1400">
                          <a:solidFill>
                            <a:srgbClr val="000000"/>
                          </a:solidFill>
                          <a:latin typeface="+mn-ea"/>
                          <a:cs typeface="+mn-ea"/>
                        </a:rPr>
                        <a:t>，</a:t>
                      </a:r>
                      <a:r>
                        <a:rPr lang="zh-CN" sz="1400">
                          <a:solidFill>
                            <a:srgbClr val="000000"/>
                          </a:solidFill>
                          <a:latin typeface="+mn-ea"/>
                          <a:cs typeface="+mn-ea"/>
                        </a:rPr>
                        <a:t>感受到了眼前景物的绿意盎然和勃勃生机</a:t>
                      </a:r>
                      <a:r>
                        <a:rPr lang="en-US" altLang="zh-CN" sz="1400">
                          <a:solidFill>
                            <a:srgbClr val="000000"/>
                          </a:solidFill>
                          <a:latin typeface="+mn-ea"/>
                          <a:cs typeface="+mn-ea"/>
                        </a:rPr>
                        <a:t>，</a:t>
                      </a:r>
                      <a:r>
                        <a:rPr lang="zh-CN" sz="1400">
                          <a:solidFill>
                            <a:srgbClr val="000000"/>
                          </a:solidFill>
                          <a:latin typeface="+mn-ea"/>
                          <a:cs typeface="+mn-ea"/>
                        </a:rPr>
                        <a:t>由此激发出他内心热爱自然、热爱生命、热爱生活</a:t>
                      </a:r>
                      <a:r>
                        <a:rPr lang="en-US" altLang="zh-CN" sz="1400">
                          <a:solidFill>
                            <a:srgbClr val="000000"/>
                          </a:solidFill>
                          <a:latin typeface="+mn-ea"/>
                          <a:cs typeface="+mn-ea"/>
                        </a:rPr>
                        <a:t>，</a:t>
                      </a:r>
                      <a:r>
                        <a:rPr lang="zh-CN" sz="1400">
                          <a:solidFill>
                            <a:srgbClr val="000000"/>
                          </a:solidFill>
                          <a:latin typeface="+mn-ea"/>
                          <a:cs typeface="+mn-ea"/>
                        </a:rPr>
                        <a:t>对新生活充满希望的积极向上的思想感情。在对梅雨瀑、梅雨亭、梅雨潭的描绘中</a:t>
                      </a:r>
                      <a:r>
                        <a:rPr lang="en-US" altLang="zh-CN" sz="1400">
                          <a:solidFill>
                            <a:srgbClr val="000000"/>
                          </a:solidFill>
                          <a:latin typeface="+mn-ea"/>
                          <a:cs typeface="+mn-ea"/>
                        </a:rPr>
                        <a:t>，</a:t>
                      </a:r>
                      <a:r>
                        <a:rPr lang="zh-CN" sz="1400">
                          <a:solidFill>
                            <a:srgbClr val="000000"/>
                          </a:solidFill>
                          <a:latin typeface="+mn-ea"/>
                          <a:cs typeface="+mn-ea"/>
                        </a:rPr>
                        <a:t>作者处处流露出狂喜之情</a:t>
                      </a:r>
                      <a:r>
                        <a:rPr lang="en-US" altLang="zh-CN" sz="1400">
                          <a:solidFill>
                            <a:srgbClr val="000000"/>
                          </a:solidFill>
                          <a:latin typeface="+mn-ea"/>
                          <a:cs typeface="+mn-ea"/>
                        </a:rPr>
                        <a:t>，</a:t>
                      </a:r>
                      <a:r>
                        <a:rPr lang="zh-CN" sz="1400">
                          <a:solidFill>
                            <a:srgbClr val="000000"/>
                          </a:solidFill>
                          <a:latin typeface="+mn-ea"/>
                          <a:cs typeface="+mn-ea"/>
                        </a:rPr>
                        <a:t>把自己内心倾慕、欢愉、神往的情感融汇在笔下的一片绿意中。全文笔调清新</a:t>
                      </a:r>
                      <a:r>
                        <a:rPr lang="en-US" altLang="zh-CN" sz="1400">
                          <a:solidFill>
                            <a:srgbClr val="000000"/>
                          </a:solidFill>
                          <a:latin typeface="+mn-ea"/>
                          <a:cs typeface="+mn-ea"/>
                        </a:rPr>
                        <a:t>，</a:t>
                      </a:r>
                      <a:r>
                        <a:rPr lang="zh-CN" sz="1400">
                          <a:solidFill>
                            <a:srgbClr val="000000"/>
                          </a:solidFill>
                          <a:latin typeface="+mn-ea"/>
                          <a:cs typeface="+mn-ea"/>
                        </a:rPr>
                        <a:t>节奏明快</a:t>
                      </a:r>
                      <a:r>
                        <a:rPr lang="en-US" altLang="zh-CN" sz="1400">
                          <a:solidFill>
                            <a:srgbClr val="000000"/>
                          </a:solidFill>
                          <a:latin typeface="+mn-ea"/>
                          <a:cs typeface="+mn-ea"/>
                        </a:rPr>
                        <a:t>，</a:t>
                      </a:r>
                      <a:r>
                        <a:rPr lang="zh-CN" sz="1400">
                          <a:solidFill>
                            <a:srgbClr val="000000"/>
                          </a:solidFill>
                          <a:latin typeface="+mn-ea"/>
                          <a:cs typeface="+mn-ea"/>
                        </a:rPr>
                        <a:t>作者眼前之景与心中之情浑然一体</a:t>
                      </a:r>
                      <a:r>
                        <a:rPr lang="en-US" altLang="zh-CN" sz="1400">
                          <a:solidFill>
                            <a:srgbClr val="000000"/>
                          </a:solidFill>
                          <a:latin typeface="+mn-ea"/>
                          <a:cs typeface="+mn-ea"/>
                        </a:rPr>
                        <a:t>，</a:t>
                      </a:r>
                      <a:r>
                        <a:rPr lang="zh-CN" sz="1400">
                          <a:solidFill>
                            <a:srgbClr val="000000"/>
                          </a:solidFill>
                          <a:latin typeface="+mn-ea"/>
                          <a:cs typeface="+mn-ea"/>
                        </a:rPr>
                        <a:t>达到了水乳交融的境界</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graphicFrame>
        <p:nvGraphicFramePr>
          <p:cNvPr id="3" name="表格 2"/>
          <p:cNvGraphicFramePr/>
          <p:nvPr>
            <p:custDataLst>
              <p:tags r:id="rId2"/>
            </p:custDataLst>
          </p:nvPr>
        </p:nvGraphicFramePr>
        <p:xfrm>
          <a:off x="1542415" y="2247900"/>
          <a:ext cx="9107170" cy="2913380"/>
        </p:xfrm>
        <a:graphic>
          <a:graphicData uri="http://schemas.openxmlformats.org/drawingml/2006/table">
            <a:tbl>
              <a:tblPr/>
              <a:tblGrid>
                <a:gridCol w="1069975"/>
                <a:gridCol w="2176145"/>
                <a:gridCol w="5861050"/>
              </a:tblGrid>
              <a:tr h="2913380">
                <a:tc>
                  <a:txBody>
                    <a:bodyPr/>
                    <a:p>
                      <a:pPr indent="0" algn="ctr" fontAlgn="auto">
                        <a:lnSpc>
                          <a:spcPct val="150000"/>
                        </a:lnSpc>
                        <a:spcBef>
                          <a:spcPct val="0"/>
                        </a:spcBef>
                        <a:spcAft>
                          <a:spcPct val="0"/>
                        </a:spcAft>
                      </a:pPr>
                      <a:r>
                        <a:rPr lang="en-US" altLang="zh-CN" sz="1400">
                          <a:solidFill>
                            <a:srgbClr val="000000"/>
                          </a:solidFill>
                          <a:latin typeface="+mn-ea"/>
                          <a:cs typeface="+mn-ea"/>
                        </a:rPr>
                        <a:t>2.</a:t>
                      </a:r>
                      <a:r>
                        <a:rPr lang="zh-CN" sz="1400">
                          <a:solidFill>
                            <a:srgbClr val="000000"/>
                          </a:solidFill>
                          <a:latin typeface="+mn-ea"/>
                          <a:cs typeface="+mn-ea"/>
                        </a:rPr>
                        <a:t>以景衬情</a:t>
                      </a:r>
                      <a:endParaRPr lang="zh-CN" sz="1400">
                        <a:solidFill>
                          <a:srgbClr val="000000"/>
                        </a:solidFill>
                        <a:latin typeface="+mn-ea"/>
                        <a:cs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just" fontAlgn="auto">
                        <a:lnSpc>
                          <a:spcPct val="150000"/>
                        </a:lnSpc>
                        <a:spcBef>
                          <a:spcPct val="0"/>
                        </a:spcBef>
                        <a:spcAft>
                          <a:spcPct val="0"/>
                        </a:spcAft>
                      </a:pPr>
                      <a:r>
                        <a:rPr lang="zh-CN" sz="1400">
                          <a:solidFill>
                            <a:srgbClr val="000000"/>
                          </a:solidFill>
                          <a:latin typeface="+mn-ea"/>
                          <a:cs typeface="+mn-ea"/>
                        </a:rPr>
                        <a:t>一些散文中</a:t>
                      </a:r>
                      <a:r>
                        <a:rPr lang="en-US" altLang="zh-CN" sz="1400">
                          <a:solidFill>
                            <a:srgbClr val="000000"/>
                          </a:solidFill>
                          <a:latin typeface="+mn-ea"/>
                          <a:cs typeface="+mn-ea"/>
                        </a:rPr>
                        <a:t>，</a:t>
                      </a:r>
                      <a:r>
                        <a:rPr lang="zh-CN" sz="1400">
                          <a:solidFill>
                            <a:srgbClr val="000000"/>
                          </a:solidFill>
                          <a:latin typeface="+mn-ea"/>
                          <a:cs typeface="+mn-ea"/>
                        </a:rPr>
                        <a:t>作者刻意使文中所写之景与心中所怀之情处在一种对立关系中</a:t>
                      </a:r>
                      <a:r>
                        <a:rPr lang="en-US" altLang="zh-CN" sz="1400">
                          <a:solidFill>
                            <a:srgbClr val="000000"/>
                          </a:solidFill>
                          <a:latin typeface="+mn-ea"/>
                          <a:cs typeface="+mn-ea"/>
                        </a:rPr>
                        <a:t>，</a:t>
                      </a:r>
                      <a:r>
                        <a:rPr lang="zh-CN" sz="1400">
                          <a:solidFill>
                            <a:srgbClr val="000000"/>
                          </a:solidFill>
                          <a:latin typeface="+mn-ea"/>
                          <a:cs typeface="+mn-ea"/>
                        </a:rPr>
                        <a:t>也就是情和景不仅不能相融</a:t>
                      </a:r>
                      <a:r>
                        <a:rPr lang="en-US" altLang="zh-CN" sz="1400">
                          <a:solidFill>
                            <a:srgbClr val="000000"/>
                          </a:solidFill>
                          <a:latin typeface="+mn-ea"/>
                          <a:cs typeface="+mn-ea"/>
                        </a:rPr>
                        <a:t>，</a:t>
                      </a:r>
                      <a:r>
                        <a:rPr lang="zh-CN" sz="1400">
                          <a:solidFill>
                            <a:srgbClr val="000000"/>
                          </a:solidFill>
                          <a:latin typeface="+mn-ea"/>
                          <a:cs typeface="+mn-ea"/>
                        </a:rPr>
                        <a:t>反而有巨大的差距</a:t>
                      </a:r>
                      <a:r>
                        <a:rPr lang="en-US" altLang="zh-CN" sz="1400">
                          <a:solidFill>
                            <a:srgbClr val="000000"/>
                          </a:solidFill>
                          <a:latin typeface="+mn-ea"/>
                          <a:cs typeface="+mn-ea"/>
                        </a:rPr>
                        <a:t>，</a:t>
                      </a:r>
                      <a:r>
                        <a:rPr lang="zh-CN" sz="1400">
                          <a:solidFill>
                            <a:srgbClr val="000000"/>
                          </a:solidFill>
                          <a:latin typeface="+mn-ea"/>
                          <a:cs typeface="+mn-ea"/>
                        </a:rPr>
                        <a:t>目的在于以</a:t>
                      </a:r>
                      <a:r>
                        <a:rPr lang="zh-CN" altLang="en-US" sz="1400">
                          <a:solidFill>
                            <a:srgbClr val="000000"/>
                          </a:solidFill>
                          <a:latin typeface="+mn-ea"/>
                          <a:cs typeface="+mn-ea"/>
                        </a:rPr>
                        <a:t>“</a:t>
                      </a:r>
                      <a:r>
                        <a:rPr lang="zh-CN" sz="1400">
                          <a:solidFill>
                            <a:srgbClr val="000000"/>
                          </a:solidFill>
                          <a:latin typeface="+mn-ea"/>
                          <a:cs typeface="+mn-ea"/>
                        </a:rPr>
                        <a:t>此景</a:t>
                      </a:r>
                      <a:r>
                        <a:rPr lang="zh-CN" altLang="en-US" sz="1400">
                          <a:solidFill>
                            <a:srgbClr val="000000"/>
                          </a:solidFill>
                          <a:latin typeface="+mn-ea"/>
                          <a:cs typeface="+mn-ea"/>
                        </a:rPr>
                        <a:t>”</a:t>
                      </a:r>
                      <a:r>
                        <a:rPr lang="zh-CN" sz="1400">
                          <a:solidFill>
                            <a:srgbClr val="000000"/>
                          </a:solidFill>
                          <a:latin typeface="+mn-ea"/>
                          <a:cs typeface="+mn-ea"/>
                        </a:rPr>
                        <a:t>来反衬</a:t>
                      </a:r>
                      <a:r>
                        <a:rPr lang="zh-CN" altLang="en-US" sz="1400">
                          <a:solidFill>
                            <a:srgbClr val="000000"/>
                          </a:solidFill>
                          <a:latin typeface="+mn-ea"/>
                          <a:cs typeface="+mn-ea"/>
                        </a:rPr>
                        <a:t>“</a:t>
                      </a:r>
                      <a:r>
                        <a:rPr lang="zh-CN" sz="1400">
                          <a:solidFill>
                            <a:srgbClr val="000000"/>
                          </a:solidFill>
                          <a:latin typeface="+mn-ea"/>
                          <a:cs typeface="+mn-ea"/>
                        </a:rPr>
                        <a:t>彼情</a:t>
                      </a:r>
                      <a:r>
                        <a:rPr lang="zh-CN" altLang="en-US" sz="1400">
                          <a:solidFill>
                            <a:srgbClr val="000000"/>
                          </a:solidFill>
                          <a:latin typeface="+mn-ea"/>
                          <a:cs typeface="+mn-ea"/>
                        </a:rPr>
                        <a:t>”</a:t>
                      </a:r>
                      <a:endParaRPr lang="zh-CN" altLang="en-US"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algn="just" fontAlgn="auto">
                        <a:lnSpc>
                          <a:spcPct val="150000"/>
                        </a:lnSpc>
                        <a:spcBef>
                          <a:spcPct val="0"/>
                        </a:spcBef>
                        <a:spcAft>
                          <a:spcPct val="0"/>
                        </a:spcAft>
                      </a:pPr>
                      <a:r>
                        <a:rPr lang="zh-CN" sz="1400">
                          <a:solidFill>
                            <a:srgbClr val="000000"/>
                          </a:solidFill>
                          <a:latin typeface="+mn-ea"/>
                          <a:cs typeface="+mn-ea"/>
                        </a:rPr>
                        <a:t>《荷塘月色》中就有此例。作者在文中抒发的是心中</a:t>
                      </a:r>
                      <a:r>
                        <a:rPr lang="zh-CN" altLang="en-US" sz="1400">
                          <a:solidFill>
                            <a:srgbClr val="000000"/>
                          </a:solidFill>
                          <a:latin typeface="+mn-ea"/>
                          <a:cs typeface="+mn-ea"/>
                        </a:rPr>
                        <a:t>“</a:t>
                      </a:r>
                      <a:r>
                        <a:rPr lang="zh-CN" sz="1400">
                          <a:solidFill>
                            <a:srgbClr val="000000"/>
                          </a:solidFill>
                          <a:latin typeface="+mn-ea"/>
                          <a:cs typeface="+mn-ea"/>
                        </a:rPr>
                        <a:t>不宁静</a:t>
                      </a:r>
                      <a:r>
                        <a:rPr lang="zh-CN" altLang="en-US" sz="1400">
                          <a:solidFill>
                            <a:srgbClr val="000000"/>
                          </a:solidFill>
                          <a:latin typeface="+mn-ea"/>
                          <a:cs typeface="+mn-ea"/>
                        </a:rPr>
                        <a:t>”</a:t>
                      </a:r>
                      <a:r>
                        <a:rPr lang="zh-CN" sz="1400">
                          <a:solidFill>
                            <a:srgbClr val="000000"/>
                          </a:solidFill>
                          <a:latin typeface="+mn-ea"/>
                          <a:cs typeface="+mn-ea"/>
                        </a:rPr>
                        <a:t>的感情和淡淡的哀愁</a:t>
                      </a:r>
                      <a:r>
                        <a:rPr lang="en-US" altLang="zh-CN" sz="1400">
                          <a:solidFill>
                            <a:srgbClr val="000000"/>
                          </a:solidFill>
                          <a:latin typeface="+mn-ea"/>
                          <a:cs typeface="+mn-ea"/>
                        </a:rPr>
                        <a:t>，</a:t>
                      </a:r>
                      <a:r>
                        <a:rPr lang="zh-CN" sz="1400">
                          <a:solidFill>
                            <a:srgbClr val="000000"/>
                          </a:solidFill>
                          <a:latin typeface="+mn-ea"/>
                          <a:cs typeface="+mn-ea"/>
                        </a:rPr>
                        <a:t>描绘的却是月色下荷塘中幽静而优美的景色。</a:t>
                      </a:r>
                      <a:r>
                        <a:rPr lang="zh-CN" altLang="en-US" sz="1400">
                          <a:solidFill>
                            <a:srgbClr val="000000"/>
                          </a:solidFill>
                          <a:latin typeface="+mn-ea"/>
                          <a:cs typeface="+mn-ea"/>
                        </a:rPr>
                        <a:t>“</a:t>
                      </a:r>
                      <a:r>
                        <a:rPr lang="zh-CN" sz="1400">
                          <a:solidFill>
                            <a:srgbClr val="000000"/>
                          </a:solidFill>
                          <a:latin typeface="+mn-ea"/>
                          <a:cs typeface="+mn-ea"/>
                        </a:rPr>
                        <a:t>不宁静</a:t>
                      </a:r>
                      <a:r>
                        <a:rPr lang="zh-CN" altLang="en-US" sz="1400">
                          <a:solidFill>
                            <a:srgbClr val="000000"/>
                          </a:solidFill>
                          <a:latin typeface="+mn-ea"/>
                          <a:cs typeface="+mn-ea"/>
                        </a:rPr>
                        <a:t>”</a:t>
                      </a:r>
                      <a:r>
                        <a:rPr lang="zh-CN" sz="1400">
                          <a:solidFill>
                            <a:srgbClr val="000000"/>
                          </a:solidFill>
                          <a:latin typeface="+mn-ea"/>
                          <a:cs typeface="+mn-ea"/>
                        </a:rPr>
                        <a:t>的心情和静美的景物构成矛盾。作者这样写的目的是努力让自己不宁静的内心情绪消融在静美的自然景物当中</a:t>
                      </a:r>
                      <a:r>
                        <a:rPr lang="en-US" altLang="zh-CN" sz="1400">
                          <a:solidFill>
                            <a:srgbClr val="000000"/>
                          </a:solidFill>
                          <a:latin typeface="+mn-ea"/>
                          <a:cs typeface="+mn-ea"/>
                        </a:rPr>
                        <a:t>，</a:t>
                      </a:r>
                      <a:r>
                        <a:rPr lang="zh-CN" sz="1400">
                          <a:solidFill>
                            <a:srgbClr val="000000"/>
                          </a:solidFill>
                          <a:latin typeface="+mn-ea"/>
                          <a:cs typeface="+mn-ea"/>
                        </a:rPr>
                        <a:t>但这种情绪又始终缠绕着作者不肯退却</a:t>
                      </a:r>
                      <a:r>
                        <a:rPr lang="en-US" altLang="zh-CN" sz="1400">
                          <a:solidFill>
                            <a:srgbClr val="000000"/>
                          </a:solidFill>
                          <a:latin typeface="+mn-ea"/>
                          <a:cs typeface="+mn-ea"/>
                        </a:rPr>
                        <a:t>，</a:t>
                      </a:r>
                      <a:r>
                        <a:rPr lang="zh-CN" sz="1400">
                          <a:solidFill>
                            <a:srgbClr val="000000"/>
                          </a:solidFill>
                          <a:latin typeface="+mn-ea"/>
                          <a:cs typeface="+mn-ea"/>
                        </a:rPr>
                        <a:t>这就是所谓的</a:t>
                      </a:r>
                      <a:r>
                        <a:rPr lang="zh-CN" altLang="en-US" sz="1400">
                          <a:solidFill>
                            <a:srgbClr val="000000"/>
                          </a:solidFill>
                          <a:latin typeface="+mn-ea"/>
                          <a:cs typeface="+mn-ea"/>
                        </a:rPr>
                        <a:t>“</a:t>
                      </a:r>
                      <a:r>
                        <a:rPr lang="zh-CN" sz="1400">
                          <a:solidFill>
                            <a:srgbClr val="000000"/>
                          </a:solidFill>
                          <a:latin typeface="+mn-ea"/>
                          <a:cs typeface="+mn-ea"/>
                        </a:rPr>
                        <a:t>情景对立</a:t>
                      </a:r>
                      <a:r>
                        <a:rPr lang="zh-CN" altLang="en-US" sz="1400">
                          <a:solidFill>
                            <a:srgbClr val="000000"/>
                          </a:solidFill>
                          <a:latin typeface="+mn-ea"/>
                          <a:cs typeface="+mn-ea"/>
                        </a:rPr>
                        <a:t>”</a:t>
                      </a:r>
                      <a:r>
                        <a:rPr lang="zh-CN" sz="1400">
                          <a:solidFill>
                            <a:srgbClr val="000000"/>
                          </a:solidFill>
                          <a:latin typeface="+mn-ea"/>
                          <a:cs typeface="+mn-ea"/>
                        </a:rPr>
                        <a:t>。矛盾对立的情与景之所以能取得强烈的艺术效果</a:t>
                      </a:r>
                      <a:r>
                        <a:rPr lang="en-US" altLang="zh-CN" sz="1400">
                          <a:solidFill>
                            <a:srgbClr val="000000"/>
                          </a:solidFill>
                          <a:latin typeface="+mn-ea"/>
                          <a:cs typeface="+mn-ea"/>
                        </a:rPr>
                        <a:t>，</a:t>
                      </a:r>
                      <a:r>
                        <a:rPr lang="zh-CN" sz="1400">
                          <a:solidFill>
                            <a:srgbClr val="000000"/>
                          </a:solidFill>
                          <a:latin typeface="+mn-ea"/>
                          <a:cs typeface="+mn-ea"/>
                        </a:rPr>
                        <a:t>是因为景的清柔静美能够反衬出人想超脱而又难以超脱的不宁静的矛盾心态</a:t>
                      </a:r>
                      <a:r>
                        <a:rPr lang="en-US" altLang="zh-CN" sz="1400">
                          <a:solidFill>
                            <a:srgbClr val="000000"/>
                          </a:solidFill>
                          <a:latin typeface="+mn-ea"/>
                          <a:cs typeface="+mn-ea"/>
                        </a:rPr>
                        <a:t>，</a:t>
                      </a:r>
                      <a:r>
                        <a:rPr lang="zh-CN" sz="1400">
                          <a:solidFill>
                            <a:srgbClr val="000000"/>
                          </a:solidFill>
                          <a:latin typeface="+mn-ea"/>
                          <a:cs typeface="+mn-ea"/>
                        </a:rPr>
                        <a:t>进而更加深刻地表现出作品的主题</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bl>
          </a:graphicData>
        </a:graphic>
      </p:graphicFrame>
      <p:sp>
        <p:nvSpPr>
          <p:cNvPr id="2" name="文本框 1"/>
          <p:cNvSpPr txBox="1"/>
          <p:nvPr/>
        </p:nvSpPr>
        <p:spPr>
          <a:xfrm>
            <a:off x="6363970" y="1613535"/>
            <a:ext cx="4064000" cy="368300"/>
          </a:xfrm>
          <a:prstGeom prst="rect">
            <a:avLst/>
          </a:prstGeom>
          <a:noFill/>
        </p:spPr>
        <p:txBody>
          <a:bodyPr wrap="square" rtlCol="0">
            <a:spAutoFit/>
          </a:bodyPr>
          <a:p>
            <a:pPr algn="r"/>
            <a:r>
              <a:rPr lang="zh-CN" altLang="en-US"/>
              <a:t>续表</a:t>
            </a:r>
            <a:endParaRPr lang="zh-CN" altLang="en-US"/>
          </a:p>
        </p:txBody>
      </p:sp>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graphicFrame>
        <p:nvGraphicFramePr>
          <p:cNvPr id="3" name="表格 2"/>
          <p:cNvGraphicFramePr/>
          <p:nvPr>
            <p:custDataLst>
              <p:tags r:id="rId2"/>
            </p:custDataLst>
          </p:nvPr>
        </p:nvGraphicFramePr>
        <p:xfrm>
          <a:off x="1233805" y="1631315"/>
          <a:ext cx="9724390" cy="4189730"/>
        </p:xfrm>
        <a:graphic>
          <a:graphicData uri="http://schemas.openxmlformats.org/drawingml/2006/table">
            <a:tbl>
              <a:tblPr/>
              <a:tblGrid>
                <a:gridCol w="1142365"/>
                <a:gridCol w="1690370"/>
                <a:gridCol w="6891655"/>
              </a:tblGrid>
              <a:tr h="4189730">
                <a:tc>
                  <a:txBody>
                    <a:bodyPr/>
                    <a:p>
                      <a:pPr indent="0" algn="ctr" fontAlgn="auto">
                        <a:lnSpc>
                          <a:spcPct val="150000"/>
                        </a:lnSpc>
                        <a:spcBef>
                          <a:spcPct val="0"/>
                        </a:spcBef>
                        <a:spcAft>
                          <a:spcPct val="0"/>
                        </a:spcAft>
                      </a:pPr>
                      <a:r>
                        <a:rPr lang="en-US" altLang="zh-CN" sz="1400">
                          <a:solidFill>
                            <a:srgbClr val="000000"/>
                          </a:solidFill>
                          <a:latin typeface="+mn-ea"/>
                          <a:cs typeface="+mn-ea"/>
                        </a:rPr>
                        <a:t>3.</a:t>
                      </a:r>
                      <a:r>
                        <a:rPr lang="zh-CN" sz="1400">
                          <a:solidFill>
                            <a:srgbClr val="000000"/>
                          </a:solidFill>
                          <a:latin typeface="+mn-ea"/>
                          <a:cs typeface="+mn-ea"/>
                        </a:rPr>
                        <a:t>以情衬景</a:t>
                      </a:r>
                      <a:endParaRPr lang="zh-CN" sz="1400">
                        <a:solidFill>
                          <a:srgbClr val="000000"/>
                        </a:solidFill>
                        <a:latin typeface="+mn-ea"/>
                        <a:cs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just" fontAlgn="auto">
                        <a:lnSpc>
                          <a:spcPct val="150000"/>
                        </a:lnSpc>
                        <a:spcBef>
                          <a:spcPct val="0"/>
                        </a:spcBef>
                        <a:spcAft>
                          <a:spcPct val="0"/>
                        </a:spcAft>
                      </a:pPr>
                      <a:r>
                        <a:rPr lang="zh-CN" sz="1400">
                          <a:solidFill>
                            <a:srgbClr val="000000"/>
                          </a:solidFill>
                          <a:latin typeface="+mn-ea"/>
                          <a:cs typeface="+mn-ea"/>
                        </a:rPr>
                        <a:t>现实生活中的自然景物是千姿百态、丰富多彩的</a:t>
                      </a:r>
                      <a:r>
                        <a:rPr lang="en-US" altLang="zh-CN" sz="1400">
                          <a:solidFill>
                            <a:srgbClr val="000000"/>
                          </a:solidFill>
                          <a:latin typeface="+mn-ea"/>
                          <a:cs typeface="+mn-ea"/>
                        </a:rPr>
                        <a:t>，</a:t>
                      </a:r>
                      <a:r>
                        <a:rPr lang="zh-CN" sz="1400">
                          <a:solidFill>
                            <a:srgbClr val="000000"/>
                          </a:solidFill>
                          <a:latin typeface="+mn-ea"/>
                          <a:cs typeface="+mn-ea"/>
                        </a:rPr>
                        <a:t>但作者在写作时</a:t>
                      </a:r>
                      <a:r>
                        <a:rPr lang="en-US" altLang="zh-CN" sz="1400">
                          <a:solidFill>
                            <a:srgbClr val="000000"/>
                          </a:solidFill>
                          <a:latin typeface="+mn-ea"/>
                          <a:cs typeface="+mn-ea"/>
                        </a:rPr>
                        <a:t>，</a:t>
                      </a:r>
                      <a:r>
                        <a:rPr lang="zh-CN" sz="1400">
                          <a:solidFill>
                            <a:srgbClr val="000000"/>
                          </a:solidFill>
                          <a:latin typeface="+mn-ea"/>
                          <a:cs typeface="+mn-ea"/>
                        </a:rPr>
                        <a:t>总是在自身一定思想感情的支配下选取写作对象。因此</a:t>
                      </a:r>
                      <a:r>
                        <a:rPr lang="en-US" altLang="zh-CN" sz="1400">
                          <a:solidFill>
                            <a:srgbClr val="000000"/>
                          </a:solidFill>
                          <a:latin typeface="+mn-ea"/>
                          <a:cs typeface="+mn-ea"/>
                        </a:rPr>
                        <a:t>，</a:t>
                      </a:r>
                      <a:r>
                        <a:rPr lang="zh-CN" sz="1400">
                          <a:solidFill>
                            <a:srgbClr val="000000"/>
                          </a:solidFill>
                          <a:latin typeface="+mn-ea"/>
                          <a:cs typeface="+mn-ea"/>
                        </a:rPr>
                        <a:t>虽然文章描绘的是客观景物</a:t>
                      </a:r>
                      <a:r>
                        <a:rPr lang="en-US" altLang="zh-CN" sz="1400">
                          <a:solidFill>
                            <a:srgbClr val="000000"/>
                          </a:solidFill>
                          <a:latin typeface="+mn-ea"/>
                          <a:cs typeface="+mn-ea"/>
                        </a:rPr>
                        <a:t>，</a:t>
                      </a:r>
                      <a:r>
                        <a:rPr lang="zh-CN" sz="1400">
                          <a:solidFill>
                            <a:srgbClr val="000000"/>
                          </a:solidFill>
                          <a:latin typeface="+mn-ea"/>
                          <a:cs typeface="+mn-ea"/>
                        </a:rPr>
                        <a:t>但出现在作者笔下的</a:t>
                      </a:r>
                      <a:r>
                        <a:rPr lang="en-US" altLang="zh-CN" sz="1400">
                          <a:solidFill>
                            <a:srgbClr val="000000"/>
                          </a:solidFill>
                          <a:latin typeface="+mn-ea"/>
                          <a:cs typeface="+mn-ea"/>
                        </a:rPr>
                        <a:t>，</a:t>
                      </a:r>
                      <a:r>
                        <a:rPr lang="zh-CN" sz="1400">
                          <a:solidFill>
                            <a:srgbClr val="000000"/>
                          </a:solidFill>
                          <a:latin typeface="+mn-ea"/>
                          <a:cs typeface="+mn-ea"/>
                        </a:rPr>
                        <a:t>总是经过了主观情感渲染或过滤的景物</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algn="just" fontAlgn="auto">
                        <a:lnSpc>
                          <a:spcPct val="150000"/>
                        </a:lnSpc>
                        <a:spcBef>
                          <a:spcPct val="0"/>
                        </a:spcBef>
                        <a:spcAft>
                          <a:spcPct val="0"/>
                        </a:spcAft>
                      </a:pPr>
                      <a:r>
                        <a:rPr lang="zh-CN" sz="1400">
                          <a:solidFill>
                            <a:srgbClr val="000000"/>
                          </a:solidFill>
                          <a:latin typeface="+mn-ea"/>
                          <a:cs typeface="+mn-ea"/>
                        </a:rPr>
                        <a:t>例如郁达夫的散文《故都的秋》。作者所处时代的危机在作者的内心投下忧虑和冷落的阴影</a:t>
                      </a:r>
                      <a:r>
                        <a:rPr lang="en-US" altLang="zh-CN" sz="1400">
                          <a:solidFill>
                            <a:srgbClr val="000000"/>
                          </a:solidFill>
                          <a:latin typeface="+mn-ea"/>
                          <a:cs typeface="+mn-ea"/>
                        </a:rPr>
                        <a:t>，</a:t>
                      </a:r>
                      <a:r>
                        <a:rPr lang="zh-CN" sz="1400">
                          <a:solidFill>
                            <a:srgbClr val="000000"/>
                          </a:solidFill>
                          <a:latin typeface="+mn-ea"/>
                          <a:cs typeface="+mn-ea"/>
                        </a:rPr>
                        <a:t>他思想苦闷</a:t>
                      </a:r>
                      <a:r>
                        <a:rPr lang="en-US" altLang="zh-CN" sz="1400">
                          <a:solidFill>
                            <a:srgbClr val="000000"/>
                          </a:solidFill>
                          <a:latin typeface="+mn-ea"/>
                          <a:cs typeface="+mn-ea"/>
                        </a:rPr>
                        <a:t>，</a:t>
                      </a:r>
                      <a:r>
                        <a:rPr lang="zh-CN" sz="1400">
                          <a:solidFill>
                            <a:srgbClr val="000000"/>
                          </a:solidFill>
                          <a:latin typeface="+mn-ea"/>
                          <a:cs typeface="+mn-ea"/>
                        </a:rPr>
                        <a:t>于是追求</a:t>
                      </a:r>
                      <a:r>
                        <a:rPr lang="zh-CN" altLang="en-US" sz="1400">
                          <a:solidFill>
                            <a:srgbClr val="000000"/>
                          </a:solidFill>
                          <a:latin typeface="+mn-ea"/>
                          <a:cs typeface="+mn-ea"/>
                        </a:rPr>
                        <a:t>“</a:t>
                      </a:r>
                      <a:r>
                        <a:rPr lang="zh-CN" sz="1400">
                          <a:solidFill>
                            <a:srgbClr val="000000"/>
                          </a:solidFill>
                          <a:latin typeface="+mn-ea"/>
                          <a:cs typeface="+mn-ea"/>
                        </a:rPr>
                        <a:t>清</a:t>
                      </a:r>
                      <a:r>
                        <a:rPr lang="zh-CN" altLang="en-US" sz="1400">
                          <a:solidFill>
                            <a:srgbClr val="000000"/>
                          </a:solidFill>
                          <a:latin typeface="+mn-ea"/>
                          <a:cs typeface="+mn-ea"/>
                        </a:rPr>
                        <a:t>”“</a:t>
                      </a:r>
                      <a:r>
                        <a:rPr lang="zh-CN" sz="1400">
                          <a:solidFill>
                            <a:srgbClr val="000000"/>
                          </a:solidFill>
                          <a:latin typeface="+mn-ea"/>
                          <a:cs typeface="+mn-ea"/>
                        </a:rPr>
                        <a:t>静</a:t>
                      </a:r>
                      <a:r>
                        <a:rPr lang="zh-CN" altLang="en-US" sz="1400">
                          <a:solidFill>
                            <a:srgbClr val="000000"/>
                          </a:solidFill>
                          <a:latin typeface="+mn-ea"/>
                          <a:cs typeface="+mn-ea"/>
                        </a:rPr>
                        <a:t>”</a:t>
                      </a:r>
                      <a:r>
                        <a:rPr lang="en-US" altLang="zh-CN" sz="1400">
                          <a:solidFill>
                            <a:srgbClr val="000000"/>
                          </a:solidFill>
                          <a:latin typeface="+mn-ea"/>
                          <a:cs typeface="+mn-ea"/>
                        </a:rPr>
                        <a:t>，</a:t>
                      </a:r>
                      <a:r>
                        <a:rPr lang="zh-CN" sz="1400">
                          <a:solidFill>
                            <a:srgbClr val="000000"/>
                          </a:solidFill>
                          <a:latin typeface="+mn-ea"/>
                          <a:cs typeface="+mn-ea"/>
                        </a:rPr>
                        <a:t>并笼罩着淡淡的</a:t>
                      </a:r>
                      <a:r>
                        <a:rPr lang="zh-CN" altLang="en-US" sz="1400">
                          <a:solidFill>
                            <a:srgbClr val="000000"/>
                          </a:solidFill>
                          <a:latin typeface="+mn-ea"/>
                          <a:cs typeface="+mn-ea"/>
                        </a:rPr>
                        <a:t>“</a:t>
                      </a:r>
                      <a:r>
                        <a:rPr lang="zh-CN" sz="1400">
                          <a:solidFill>
                            <a:srgbClr val="000000"/>
                          </a:solidFill>
                          <a:latin typeface="+mn-ea"/>
                          <a:cs typeface="+mn-ea"/>
                        </a:rPr>
                        <a:t>悲凉</a:t>
                      </a:r>
                      <a:r>
                        <a:rPr lang="zh-CN" altLang="en-US" sz="1400">
                          <a:solidFill>
                            <a:srgbClr val="000000"/>
                          </a:solidFill>
                          <a:latin typeface="+mn-ea"/>
                          <a:cs typeface="+mn-ea"/>
                        </a:rPr>
                        <a:t>”</a:t>
                      </a:r>
                      <a:r>
                        <a:rPr lang="zh-CN" sz="1400">
                          <a:solidFill>
                            <a:srgbClr val="000000"/>
                          </a:solidFill>
                          <a:latin typeface="+mn-ea"/>
                          <a:cs typeface="+mn-ea"/>
                        </a:rPr>
                        <a:t>。因此</a:t>
                      </a:r>
                      <a:r>
                        <a:rPr lang="en-US" altLang="zh-CN" sz="1400">
                          <a:solidFill>
                            <a:srgbClr val="000000"/>
                          </a:solidFill>
                          <a:latin typeface="+mn-ea"/>
                          <a:cs typeface="+mn-ea"/>
                        </a:rPr>
                        <a:t>，</a:t>
                      </a:r>
                      <a:r>
                        <a:rPr lang="zh-CN" sz="1400">
                          <a:solidFill>
                            <a:srgbClr val="000000"/>
                          </a:solidFill>
                          <a:latin typeface="+mn-ea"/>
                          <a:cs typeface="+mn-ea"/>
                        </a:rPr>
                        <a:t>作者笔下的秋味、秋色以及秋的意境和姿态</a:t>
                      </a:r>
                      <a:r>
                        <a:rPr lang="en-US" altLang="zh-CN" sz="1400">
                          <a:solidFill>
                            <a:srgbClr val="000000"/>
                          </a:solidFill>
                          <a:latin typeface="+mn-ea"/>
                          <a:cs typeface="+mn-ea"/>
                        </a:rPr>
                        <a:t>，</a:t>
                      </a:r>
                      <a:r>
                        <a:rPr lang="zh-CN" sz="1400">
                          <a:solidFill>
                            <a:srgbClr val="000000"/>
                          </a:solidFill>
                          <a:latin typeface="+mn-ea"/>
                          <a:cs typeface="+mn-ea"/>
                        </a:rPr>
                        <a:t>就深深地烙上了他主观感情的烙印。写北平的秋天</a:t>
                      </a:r>
                      <a:r>
                        <a:rPr lang="en-US" altLang="zh-CN" sz="1400">
                          <a:solidFill>
                            <a:srgbClr val="000000"/>
                          </a:solidFill>
                          <a:latin typeface="+mn-ea"/>
                          <a:cs typeface="+mn-ea"/>
                        </a:rPr>
                        <a:t>，</a:t>
                      </a:r>
                      <a:r>
                        <a:rPr lang="zh-CN" sz="1400">
                          <a:solidFill>
                            <a:srgbClr val="000000"/>
                          </a:solidFill>
                          <a:latin typeface="+mn-ea"/>
                          <a:cs typeface="+mn-ea"/>
                        </a:rPr>
                        <a:t>既没有选取富有</a:t>
                      </a:r>
                      <a:r>
                        <a:rPr lang="zh-CN" altLang="en-US" sz="1400">
                          <a:solidFill>
                            <a:srgbClr val="000000"/>
                          </a:solidFill>
                          <a:latin typeface="+mn-ea"/>
                          <a:cs typeface="+mn-ea"/>
                        </a:rPr>
                        <a:t>“</a:t>
                      </a:r>
                      <a:r>
                        <a:rPr lang="zh-CN" sz="1400">
                          <a:solidFill>
                            <a:srgbClr val="000000"/>
                          </a:solidFill>
                          <a:latin typeface="+mn-ea"/>
                          <a:cs typeface="+mn-ea"/>
                        </a:rPr>
                        <a:t>暖色</a:t>
                      </a:r>
                      <a:r>
                        <a:rPr lang="zh-CN" altLang="en-US" sz="1400">
                          <a:solidFill>
                            <a:srgbClr val="000000"/>
                          </a:solidFill>
                          <a:latin typeface="+mn-ea"/>
                          <a:cs typeface="+mn-ea"/>
                        </a:rPr>
                        <a:t>”</a:t>
                      </a:r>
                      <a:r>
                        <a:rPr lang="zh-CN" sz="1400">
                          <a:solidFill>
                            <a:srgbClr val="000000"/>
                          </a:solidFill>
                          <a:latin typeface="+mn-ea"/>
                          <a:cs typeface="+mn-ea"/>
                        </a:rPr>
                        <a:t>的香山红叶</a:t>
                      </a:r>
                      <a:r>
                        <a:rPr lang="en-US" altLang="zh-CN" sz="1400">
                          <a:solidFill>
                            <a:srgbClr val="000000"/>
                          </a:solidFill>
                          <a:latin typeface="+mn-ea"/>
                          <a:cs typeface="+mn-ea"/>
                        </a:rPr>
                        <a:t>，</a:t>
                      </a:r>
                      <a:r>
                        <a:rPr lang="zh-CN" sz="1400">
                          <a:solidFill>
                            <a:srgbClr val="000000"/>
                          </a:solidFill>
                          <a:latin typeface="+mn-ea"/>
                          <a:cs typeface="+mn-ea"/>
                        </a:rPr>
                        <a:t>也没有写像游人如织的颐和园那样热闹非凡的地方。即使对那</a:t>
                      </a:r>
                      <a:r>
                        <a:rPr lang="zh-CN" altLang="en-US" sz="1400">
                          <a:solidFill>
                            <a:srgbClr val="000000"/>
                          </a:solidFill>
                          <a:latin typeface="+mn-ea"/>
                          <a:cs typeface="+mn-ea"/>
                        </a:rPr>
                        <a:t>“</a:t>
                      </a:r>
                      <a:r>
                        <a:rPr lang="zh-CN" sz="1400">
                          <a:solidFill>
                            <a:srgbClr val="000000"/>
                          </a:solidFill>
                          <a:latin typeface="+mn-ea"/>
                          <a:cs typeface="+mn-ea"/>
                        </a:rPr>
                        <a:t>陶然亭的芦花</a:t>
                      </a:r>
                      <a:r>
                        <a:rPr lang="en-US" altLang="zh-CN" sz="1400">
                          <a:solidFill>
                            <a:srgbClr val="000000"/>
                          </a:solidFill>
                          <a:latin typeface="+mn-ea"/>
                          <a:cs typeface="+mn-ea"/>
                        </a:rPr>
                        <a:t>，</a:t>
                      </a:r>
                      <a:r>
                        <a:rPr lang="zh-CN" sz="1400">
                          <a:solidFill>
                            <a:srgbClr val="000000"/>
                          </a:solidFill>
                          <a:latin typeface="+mn-ea"/>
                          <a:cs typeface="+mn-ea"/>
                        </a:rPr>
                        <a:t>钓鱼台的柳影</a:t>
                      </a:r>
                      <a:r>
                        <a:rPr lang="en-US" altLang="zh-CN" sz="1400">
                          <a:solidFill>
                            <a:srgbClr val="000000"/>
                          </a:solidFill>
                          <a:latin typeface="+mn-ea"/>
                          <a:cs typeface="+mn-ea"/>
                        </a:rPr>
                        <a:t>，</a:t>
                      </a:r>
                      <a:r>
                        <a:rPr lang="zh-CN" sz="1400">
                          <a:solidFill>
                            <a:srgbClr val="000000"/>
                          </a:solidFill>
                          <a:latin typeface="+mn-ea"/>
                          <a:cs typeface="+mn-ea"/>
                        </a:rPr>
                        <a:t>西山的虫唱</a:t>
                      </a:r>
                      <a:r>
                        <a:rPr lang="en-US" altLang="zh-CN" sz="1400">
                          <a:solidFill>
                            <a:srgbClr val="000000"/>
                          </a:solidFill>
                          <a:latin typeface="+mn-ea"/>
                          <a:cs typeface="+mn-ea"/>
                        </a:rPr>
                        <a:t>，</a:t>
                      </a:r>
                      <a:r>
                        <a:rPr lang="zh-CN" sz="1400">
                          <a:solidFill>
                            <a:srgbClr val="000000"/>
                          </a:solidFill>
                          <a:latin typeface="+mn-ea"/>
                          <a:cs typeface="+mn-ea"/>
                        </a:rPr>
                        <a:t>玉泉的夜月</a:t>
                      </a:r>
                      <a:r>
                        <a:rPr lang="en-US" altLang="zh-CN" sz="1400">
                          <a:solidFill>
                            <a:srgbClr val="000000"/>
                          </a:solidFill>
                          <a:latin typeface="+mn-ea"/>
                          <a:cs typeface="+mn-ea"/>
                        </a:rPr>
                        <a:t>，</a:t>
                      </a:r>
                      <a:r>
                        <a:rPr lang="zh-CN" sz="1400">
                          <a:solidFill>
                            <a:srgbClr val="000000"/>
                          </a:solidFill>
                          <a:latin typeface="+mn-ea"/>
                          <a:cs typeface="+mn-ea"/>
                        </a:rPr>
                        <a:t>潭柘寺的钟声</a:t>
                      </a:r>
                      <a:r>
                        <a:rPr lang="zh-CN" altLang="en-US" sz="1400">
                          <a:solidFill>
                            <a:srgbClr val="000000"/>
                          </a:solidFill>
                          <a:latin typeface="+mn-ea"/>
                          <a:cs typeface="+mn-ea"/>
                        </a:rPr>
                        <a:t>”</a:t>
                      </a:r>
                      <a:r>
                        <a:rPr lang="zh-CN" sz="1400">
                          <a:solidFill>
                            <a:srgbClr val="000000"/>
                          </a:solidFill>
                          <a:latin typeface="+mn-ea"/>
                          <a:cs typeface="+mn-ea"/>
                        </a:rPr>
                        <a:t>等著名的风景</a:t>
                      </a:r>
                      <a:r>
                        <a:rPr lang="en-US" altLang="zh-CN" sz="1400">
                          <a:solidFill>
                            <a:srgbClr val="000000"/>
                          </a:solidFill>
                          <a:latin typeface="+mn-ea"/>
                          <a:cs typeface="+mn-ea"/>
                        </a:rPr>
                        <a:t>，</a:t>
                      </a:r>
                      <a:r>
                        <a:rPr lang="zh-CN" sz="1400">
                          <a:solidFill>
                            <a:srgbClr val="000000"/>
                          </a:solidFill>
                          <a:latin typeface="+mn-ea"/>
                          <a:cs typeface="+mn-ea"/>
                        </a:rPr>
                        <a:t>也只是点到为止</a:t>
                      </a:r>
                      <a:r>
                        <a:rPr lang="en-US" altLang="zh-CN" sz="1400">
                          <a:solidFill>
                            <a:srgbClr val="000000"/>
                          </a:solidFill>
                          <a:latin typeface="+mn-ea"/>
                          <a:cs typeface="+mn-ea"/>
                        </a:rPr>
                        <a:t>，</a:t>
                      </a:r>
                      <a:r>
                        <a:rPr lang="zh-CN" sz="1400">
                          <a:solidFill>
                            <a:srgbClr val="000000"/>
                          </a:solidFill>
                          <a:latin typeface="+mn-ea"/>
                          <a:cs typeface="+mn-ea"/>
                        </a:rPr>
                        <a:t>一笔带过</a:t>
                      </a:r>
                      <a:r>
                        <a:rPr lang="en-US" altLang="zh-CN" sz="1400">
                          <a:solidFill>
                            <a:srgbClr val="000000"/>
                          </a:solidFill>
                          <a:latin typeface="+mn-ea"/>
                          <a:cs typeface="+mn-ea"/>
                        </a:rPr>
                        <a:t>，</a:t>
                      </a:r>
                      <a:r>
                        <a:rPr lang="zh-CN" sz="1400">
                          <a:solidFill>
                            <a:srgbClr val="000000"/>
                          </a:solidFill>
                          <a:latin typeface="+mn-ea"/>
                          <a:cs typeface="+mn-ea"/>
                        </a:rPr>
                        <a:t>而着力去描绘那些</a:t>
                      </a:r>
                      <a:r>
                        <a:rPr lang="zh-CN" altLang="en-US" sz="1400">
                          <a:solidFill>
                            <a:srgbClr val="000000"/>
                          </a:solidFill>
                          <a:latin typeface="+mn-ea"/>
                          <a:cs typeface="+mn-ea"/>
                        </a:rPr>
                        <a:t>“</a:t>
                      </a:r>
                      <a:r>
                        <a:rPr lang="zh-CN" sz="1400">
                          <a:solidFill>
                            <a:srgbClr val="000000"/>
                          </a:solidFill>
                          <a:latin typeface="+mn-ea"/>
                          <a:cs typeface="+mn-ea"/>
                        </a:rPr>
                        <a:t>冷色</a:t>
                      </a:r>
                      <a:r>
                        <a:rPr lang="zh-CN" altLang="en-US" sz="1400">
                          <a:solidFill>
                            <a:srgbClr val="000000"/>
                          </a:solidFill>
                          <a:latin typeface="+mn-ea"/>
                          <a:cs typeface="+mn-ea"/>
                        </a:rPr>
                        <a:t>”</a:t>
                      </a:r>
                      <a:r>
                        <a:rPr lang="en-US" altLang="zh-CN" sz="1400">
                          <a:solidFill>
                            <a:srgbClr val="000000"/>
                          </a:solidFill>
                          <a:latin typeface="+mn-ea"/>
                          <a:cs typeface="+mn-ea"/>
                        </a:rPr>
                        <a:t>：</a:t>
                      </a:r>
                      <a:r>
                        <a:rPr lang="zh-CN" sz="1400">
                          <a:solidFill>
                            <a:srgbClr val="000000"/>
                          </a:solidFill>
                          <a:latin typeface="+mn-ea"/>
                          <a:cs typeface="+mn-ea"/>
                        </a:rPr>
                        <a:t>青天上点缀着的</a:t>
                      </a:r>
                      <a:r>
                        <a:rPr lang="zh-CN" altLang="en-US" sz="1400">
                          <a:solidFill>
                            <a:srgbClr val="000000"/>
                          </a:solidFill>
                          <a:latin typeface="+mn-ea"/>
                          <a:cs typeface="+mn-ea"/>
                        </a:rPr>
                        <a:t>“</a:t>
                      </a:r>
                      <a:r>
                        <a:rPr lang="zh-CN" sz="1400">
                          <a:solidFill>
                            <a:srgbClr val="000000"/>
                          </a:solidFill>
                          <a:latin typeface="+mn-ea"/>
                          <a:cs typeface="+mn-ea"/>
                        </a:rPr>
                        <a:t>驯鸽</a:t>
                      </a:r>
                      <a:r>
                        <a:rPr lang="zh-CN" altLang="en-US" sz="1400">
                          <a:solidFill>
                            <a:srgbClr val="000000"/>
                          </a:solidFill>
                          <a:latin typeface="+mn-ea"/>
                          <a:cs typeface="+mn-ea"/>
                        </a:rPr>
                        <a:t>”</a:t>
                      </a:r>
                      <a:r>
                        <a:rPr lang="en-US" altLang="zh-CN" sz="1400">
                          <a:solidFill>
                            <a:srgbClr val="000000"/>
                          </a:solidFill>
                          <a:latin typeface="+mn-ea"/>
                          <a:cs typeface="+mn-ea"/>
                        </a:rPr>
                        <a:t>，</a:t>
                      </a:r>
                      <a:r>
                        <a:rPr lang="zh-CN" sz="1400">
                          <a:solidFill>
                            <a:srgbClr val="000000"/>
                          </a:solidFill>
                          <a:latin typeface="+mn-ea"/>
                          <a:cs typeface="+mn-ea"/>
                        </a:rPr>
                        <a:t>破壁腰中的牵牛花也是</a:t>
                      </a:r>
                      <a:r>
                        <a:rPr lang="zh-CN" altLang="en-US" sz="1400">
                          <a:solidFill>
                            <a:srgbClr val="000000"/>
                          </a:solidFill>
                          <a:latin typeface="+mn-ea"/>
                          <a:cs typeface="+mn-ea"/>
                        </a:rPr>
                        <a:t>“</a:t>
                      </a:r>
                      <a:r>
                        <a:rPr lang="zh-CN" sz="1400">
                          <a:solidFill>
                            <a:srgbClr val="000000"/>
                          </a:solidFill>
                          <a:latin typeface="+mn-ea"/>
                          <a:cs typeface="+mn-ea"/>
                        </a:rPr>
                        <a:t>蓝色或白色者为佳</a:t>
                      </a:r>
                      <a:r>
                        <a:rPr lang="en-US" altLang="zh-CN" sz="1400">
                          <a:solidFill>
                            <a:srgbClr val="000000"/>
                          </a:solidFill>
                          <a:latin typeface="+mn-ea"/>
                          <a:cs typeface="+mn-ea"/>
                        </a:rPr>
                        <a:t>，</a:t>
                      </a:r>
                      <a:r>
                        <a:rPr lang="zh-CN" sz="1400">
                          <a:solidFill>
                            <a:srgbClr val="000000"/>
                          </a:solidFill>
                          <a:latin typeface="+mn-ea"/>
                          <a:cs typeface="+mn-ea"/>
                        </a:rPr>
                        <a:t>紫黑色次之</a:t>
                      </a:r>
                      <a:r>
                        <a:rPr lang="en-US" altLang="zh-CN" sz="1400">
                          <a:solidFill>
                            <a:srgbClr val="000000"/>
                          </a:solidFill>
                          <a:latin typeface="+mn-ea"/>
                          <a:cs typeface="+mn-ea"/>
                        </a:rPr>
                        <a:t>，</a:t>
                      </a:r>
                      <a:r>
                        <a:rPr lang="zh-CN" sz="1400">
                          <a:solidFill>
                            <a:srgbClr val="000000"/>
                          </a:solidFill>
                          <a:latin typeface="+mn-ea"/>
                          <a:cs typeface="+mn-ea"/>
                        </a:rPr>
                        <a:t>淡红者最下</a:t>
                      </a:r>
                      <a:r>
                        <a:rPr lang="zh-CN" altLang="en-US" sz="1400">
                          <a:solidFill>
                            <a:srgbClr val="000000"/>
                          </a:solidFill>
                          <a:latin typeface="+mn-ea"/>
                          <a:cs typeface="+mn-ea"/>
                        </a:rPr>
                        <a:t>”</a:t>
                      </a:r>
                      <a:r>
                        <a:rPr lang="zh-CN" sz="1400">
                          <a:solidFill>
                            <a:srgbClr val="000000"/>
                          </a:solidFill>
                          <a:latin typeface="+mn-ea"/>
                          <a:cs typeface="+mn-ea"/>
                        </a:rPr>
                        <a:t>。就连那槐树叶底本属于</a:t>
                      </a:r>
                      <a:r>
                        <a:rPr lang="zh-CN" altLang="en-US" sz="1400">
                          <a:solidFill>
                            <a:srgbClr val="000000"/>
                          </a:solidFill>
                          <a:latin typeface="+mn-ea"/>
                          <a:cs typeface="+mn-ea"/>
                        </a:rPr>
                        <a:t>“</a:t>
                      </a:r>
                      <a:r>
                        <a:rPr lang="zh-CN" sz="1400">
                          <a:solidFill>
                            <a:srgbClr val="000000"/>
                          </a:solidFill>
                          <a:latin typeface="+mn-ea"/>
                          <a:cs typeface="+mn-ea"/>
                        </a:rPr>
                        <a:t>暖色</a:t>
                      </a:r>
                      <a:r>
                        <a:rPr lang="zh-CN" altLang="en-US" sz="1400">
                          <a:solidFill>
                            <a:srgbClr val="000000"/>
                          </a:solidFill>
                          <a:latin typeface="+mn-ea"/>
                          <a:cs typeface="+mn-ea"/>
                        </a:rPr>
                        <a:t>”</a:t>
                      </a:r>
                      <a:r>
                        <a:rPr lang="zh-CN" sz="1400">
                          <a:solidFill>
                            <a:srgbClr val="000000"/>
                          </a:solidFill>
                          <a:latin typeface="+mn-ea"/>
                          <a:cs typeface="+mn-ea"/>
                        </a:rPr>
                        <a:t>的</a:t>
                      </a:r>
                      <a:r>
                        <a:rPr lang="zh-CN" altLang="en-US" sz="1400">
                          <a:solidFill>
                            <a:srgbClr val="000000"/>
                          </a:solidFill>
                          <a:latin typeface="+mn-ea"/>
                          <a:cs typeface="+mn-ea"/>
                        </a:rPr>
                        <a:t>“</a:t>
                      </a:r>
                      <a:r>
                        <a:rPr lang="zh-CN" sz="1400">
                          <a:solidFill>
                            <a:srgbClr val="000000"/>
                          </a:solidFill>
                          <a:latin typeface="+mn-ea"/>
                          <a:cs typeface="+mn-ea"/>
                        </a:rPr>
                        <a:t>一丝一丝漏下来的日光</a:t>
                      </a:r>
                      <a:r>
                        <a:rPr lang="zh-CN" altLang="en-US" sz="1400">
                          <a:solidFill>
                            <a:srgbClr val="000000"/>
                          </a:solidFill>
                          <a:latin typeface="+mn-ea"/>
                          <a:cs typeface="+mn-ea"/>
                        </a:rPr>
                        <a:t>”</a:t>
                      </a:r>
                      <a:r>
                        <a:rPr lang="zh-CN" sz="1400">
                          <a:solidFill>
                            <a:srgbClr val="000000"/>
                          </a:solidFill>
                          <a:latin typeface="+mn-ea"/>
                          <a:cs typeface="+mn-ea"/>
                        </a:rPr>
                        <a:t>经过作者感情的过滤</a:t>
                      </a:r>
                      <a:r>
                        <a:rPr lang="en-US" altLang="zh-CN" sz="1400">
                          <a:solidFill>
                            <a:srgbClr val="000000"/>
                          </a:solidFill>
                          <a:latin typeface="+mn-ea"/>
                          <a:cs typeface="+mn-ea"/>
                        </a:rPr>
                        <a:t>，</a:t>
                      </a:r>
                      <a:r>
                        <a:rPr lang="zh-CN" sz="1400">
                          <a:solidFill>
                            <a:srgbClr val="000000"/>
                          </a:solidFill>
                          <a:latin typeface="+mn-ea"/>
                          <a:cs typeface="+mn-ea"/>
                        </a:rPr>
                        <a:t>也都变得</a:t>
                      </a:r>
                      <a:r>
                        <a:rPr lang="zh-CN" altLang="en-US" sz="1400">
                          <a:solidFill>
                            <a:srgbClr val="000000"/>
                          </a:solidFill>
                          <a:latin typeface="+mn-ea"/>
                          <a:cs typeface="+mn-ea"/>
                        </a:rPr>
                        <a:t>“</a:t>
                      </a:r>
                      <a:r>
                        <a:rPr lang="zh-CN" sz="1400">
                          <a:solidFill>
                            <a:srgbClr val="000000"/>
                          </a:solidFill>
                          <a:latin typeface="+mn-ea"/>
                          <a:cs typeface="+mn-ea"/>
                        </a:rPr>
                        <a:t>冷</a:t>
                      </a:r>
                      <a:r>
                        <a:rPr lang="zh-CN" altLang="en-US" sz="1400">
                          <a:solidFill>
                            <a:srgbClr val="000000"/>
                          </a:solidFill>
                          <a:latin typeface="+mn-ea"/>
                          <a:cs typeface="+mn-ea"/>
                        </a:rPr>
                        <a:t>”</a:t>
                      </a:r>
                      <a:r>
                        <a:rPr lang="zh-CN" sz="1400">
                          <a:solidFill>
                            <a:srgbClr val="000000"/>
                          </a:solidFill>
                          <a:latin typeface="+mn-ea"/>
                          <a:cs typeface="+mn-ea"/>
                        </a:rPr>
                        <a:t>了。至于那</a:t>
                      </a:r>
                      <a:r>
                        <a:rPr lang="zh-CN" altLang="en-US" sz="1400">
                          <a:solidFill>
                            <a:srgbClr val="000000"/>
                          </a:solidFill>
                          <a:latin typeface="+mn-ea"/>
                          <a:cs typeface="+mn-ea"/>
                        </a:rPr>
                        <a:t>“</a:t>
                      </a:r>
                      <a:r>
                        <a:rPr lang="zh-CN" sz="1400">
                          <a:solidFill>
                            <a:srgbClr val="000000"/>
                          </a:solidFill>
                          <a:latin typeface="+mn-ea"/>
                          <a:cs typeface="+mn-ea"/>
                        </a:rPr>
                        <a:t>息列索落</a:t>
                      </a:r>
                      <a:r>
                        <a:rPr lang="zh-CN" altLang="en-US" sz="1400">
                          <a:solidFill>
                            <a:srgbClr val="000000"/>
                          </a:solidFill>
                          <a:latin typeface="+mn-ea"/>
                          <a:cs typeface="+mn-ea"/>
                        </a:rPr>
                        <a:t>”</a:t>
                      </a:r>
                      <a:r>
                        <a:rPr lang="zh-CN" sz="1400">
                          <a:solidFill>
                            <a:srgbClr val="000000"/>
                          </a:solidFill>
                          <a:latin typeface="+mn-ea"/>
                          <a:cs typeface="+mn-ea"/>
                        </a:rPr>
                        <a:t>的秋雨</a:t>
                      </a:r>
                      <a:r>
                        <a:rPr lang="en-US" altLang="zh-CN" sz="1400">
                          <a:solidFill>
                            <a:srgbClr val="000000"/>
                          </a:solidFill>
                          <a:latin typeface="+mn-ea"/>
                          <a:cs typeface="+mn-ea"/>
                        </a:rPr>
                        <a:t>，</a:t>
                      </a:r>
                      <a:r>
                        <a:rPr lang="zh-CN" sz="1400">
                          <a:solidFill>
                            <a:srgbClr val="000000"/>
                          </a:solidFill>
                          <a:latin typeface="+mn-ea"/>
                          <a:cs typeface="+mn-ea"/>
                        </a:rPr>
                        <a:t>就更不用说了。由此看来</a:t>
                      </a:r>
                      <a:r>
                        <a:rPr lang="en-US" altLang="zh-CN" sz="1400">
                          <a:solidFill>
                            <a:srgbClr val="000000"/>
                          </a:solidFill>
                          <a:latin typeface="+mn-ea"/>
                          <a:cs typeface="+mn-ea"/>
                        </a:rPr>
                        <a:t>，</a:t>
                      </a:r>
                      <a:r>
                        <a:rPr lang="zh-CN" sz="1400">
                          <a:solidFill>
                            <a:srgbClr val="000000"/>
                          </a:solidFill>
                          <a:latin typeface="+mn-ea"/>
                          <a:cs typeface="+mn-ea"/>
                        </a:rPr>
                        <a:t>作者在文中描绘的自然界的</a:t>
                      </a:r>
                      <a:r>
                        <a:rPr lang="zh-CN" altLang="en-US" sz="1400">
                          <a:solidFill>
                            <a:srgbClr val="000000"/>
                          </a:solidFill>
                          <a:latin typeface="+mn-ea"/>
                          <a:cs typeface="+mn-ea"/>
                        </a:rPr>
                        <a:t>“</a:t>
                      </a:r>
                      <a:r>
                        <a:rPr lang="zh-CN" sz="1400">
                          <a:solidFill>
                            <a:srgbClr val="000000"/>
                          </a:solidFill>
                          <a:latin typeface="+mn-ea"/>
                          <a:cs typeface="+mn-ea"/>
                        </a:rPr>
                        <a:t>客观色彩</a:t>
                      </a:r>
                      <a:r>
                        <a:rPr lang="zh-CN" altLang="en-US" sz="1400">
                          <a:solidFill>
                            <a:srgbClr val="000000"/>
                          </a:solidFill>
                          <a:latin typeface="+mn-ea"/>
                          <a:cs typeface="+mn-ea"/>
                        </a:rPr>
                        <a:t>”</a:t>
                      </a:r>
                      <a:r>
                        <a:rPr lang="en-US" altLang="zh-CN" sz="1400">
                          <a:solidFill>
                            <a:srgbClr val="000000"/>
                          </a:solidFill>
                          <a:latin typeface="+mn-ea"/>
                          <a:cs typeface="+mn-ea"/>
                        </a:rPr>
                        <a:t>——</a:t>
                      </a:r>
                      <a:r>
                        <a:rPr lang="zh-CN" sz="1400">
                          <a:solidFill>
                            <a:srgbClr val="000000"/>
                          </a:solidFill>
                          <a:latin typeface="+mn-ea"/>
                          <a:cs typeface="+mn-ea"/>
                        </a:rPr>
                        <a:t>故都的秋色</a:t>
                      </a:r>
                      <a:r>
                        <a:rPr lang="en-US" altLang="zh-CN" sz="1400">
                          <a:solidFill>
                            <a:srgbClr val="000000"/>
                          </a:solidFill>
                          <a:latin typeface="+mn-ea"/>
                          <a:cs typeface="+mn-ea"/>
                        </a:rPr>
                        <a:t>，</a:t>
                      </a:r>
                      <a:r>
                        <a:rPr lang="zh-CN" sz="1400">
                          <a:solidFill>
                            <a:srgbClr val="000000"/>
                          </a:solidFill>
                          <a:latin typeface="+mn-ea"/>
                          <a:cs typeface="+mn-ea"/>
                        </a:rPr>
                        <a:t>无不是在他主观情感的驱使下</a:t>
                      </a:r>
                      <a:r>
                        <a:rPr lang="en-US" altLang="zh-CN" sz="1400">
                          <a:solidFill>
                            <a:srgbClr val="000000"/>
                          </a:solidFill>
                          <a:latin typeface="+mn-ea"/>
                          <a:cs typeface="+mn-ea"/>
                        </a:rPr>
                        <a:t>，</a:t>
                      </a:r>
                      <a:r>
                        <a:rPr lang="zh-CN" sz="1400">
                          <a:solidFill>
                            <a:srgbClr val="000000"/>
                          </a:solidFill>
                          <a:latin typeface="+mn-ea"/>
                          <a:cs typeface="+mn-ea"/>
                        </a:rPr>
                        <a:t>为突出那种</a:t>
                      </a:r>
                      <a:r>
                        <a:rPr lang="zh-CN" altLang="en-US" sz="1400">
                          <a:solidFill>
                            <a:srgbClr val="000000"/>
                          </a:solidFill>
                          <a:latin typeface="+mn-ea"/>
                          <a:cs typeface="+mn-ea"/>
                        </a:rPr>
                        <a:t>“</a:t>
                      </a:r>
                      <a:r>
                        <a:rPr lang="zh-CN" sz="1400">
                          <a:solidFill>
                            <a:srgbClr val="000000"/>
                          </a:solidFill>
                          <a:latin typeface="+mn-ea"/>
                          <a:cs typeface="+mn-ea"/>
                        </a:rPr>
                        <a:t>清</a:t>
                      </a:r>
                      <a:r>
                        <a:rPr lang="zh-CN" altLang="en-US" sz="1400">
                          <a:solidFill>
                            <a:srgbClr val="000000"/>
                          </a:solidFill>
                          <a:latin typeface="+mn-ea"/>
                          <a:cs typeface="+mn-ea"/>
                        </a:rPr>
                        <a:t>”“</a:t>
                      </a:r>
                      <a:r>
                        <a:rPr lang="zh-CN" sz="1400">
                          <a:solidFill>
                            <a:srgbClr val="000000"/>
                          </a:solidFill>
                          <a:latin typeface="+mn-ea"/>
                          <a:cs typeface="+mn-ea"/>
                        </a:rPr>
                        <a:t>静</a:t>
                      </a:r>
                      <a:r>
                        <a:rPr lang="zh-CN" altLang="en-US" sz="1400">
                          <a:solidFill>
                            <a:srgbClr val="000000"/>
                          </a:solidFill>
                          <a:latin typeface="+mn-ea"/>
                          <a:cs typeface="+mn-ea"/>
                        </a:rPr>
                        <a:t>”“</a:t>
                      </a:r>
                      <a:r>
                        <a:rPr lang="zh-CN" sz="1400">
                          <a:solidFill>
                            <a:srgbClr val="000000"/>
                          </a:solidFill>
                          <a:latin typeface="+mn-ea"/>
                          <a:cs typeface="+mn-ea"/>
                        </a:rPr>
                        <a:t>悲凉</a:t>
                      </a:r>
                      <a:r>
                        <a:rPr lang="zh-CN" altLang="en-US" sz="1400">
                          <a:solidFill>
                            <a:srgbClr val="000000"/>
                          </a:solidFill>
                          <a:latin typeface="+mn-ea"/>
                          <a:cs typeface="+mn-ea"/>
                        </a:rPr>
                        <a:t>”</a:t>
                      </a:r>
                      <a:r>
                        <a:rPr lang="zh-CN" sz="1400">
                          <a:solidFill>
                            <a:srgbClr val="000000"/>
                          </a:solidFill>
                          <a:latin typeface="+mn-ea"/>
                          <a:cs typeface="+mn-ea"/>
                        </a:rPr>
                        <a:t>的意境服务的</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bl>
          </a:graphicData>
        </a:graphic>
      </p:graphicFrame>
      <p:sp>
        <p:nvSpPr>
          <p:cNvPr id="5" name="文本框 4"/>
          <p:cNvSpPr txBox="1"/>
          <p:nvPr/>
        </p:nvSpPr>
        <p:spPr>
          <a:xfrm>
            <a:off x="6628130" y="1085850"/>
            <a:ext cx="4064000" cy="368300"/>
          </a:xfrm>
          <a:prstGeom prst="rect">
            <a:avLst/>
          </a:prstGeom>
          <a:noFill/>
        </p:spPr>
        <p:txBody>
          <a:bodyPr wrap="square" rtlCol="0">
            <a:spAutoFit/>
          </a:bodyPr>
          <a:p>
            <a:pPr algn="r"/>
            <a:r>
              <a:rPr lang="zh-CN" altLang="en-US"/>
              <a:t>续表</a:t>
            </a:r>
            <a:endParaRPr lang="zh-CN" altLang="en-US"/>
          </a:p>
        </p:txBody>
      </p:sp>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graphicFrame>
        <p:nvGraphicFramePr>
          <p:cNvPr id="3" name="表格 2"/>
          <p:cNvGraphicFramePr/>
          <p:nvPr>
            <p:custDataLst>
              <p:tags r:id="rId2"/>
            </p:custDataLst>
          </p:nvPr>
        </p:nvGraphicFramePr>
        <p:xfrm>
          <a:off x="842010" y="1953895"/>
          <a:ext cx="10476230" cy="11617960"/>
        </p:xfrm>
        <a:graphic>
          <a:graphicData uri="http://schemas.openxmlformats.org/drawingml/2006/table">
            <a:tbl>
              <a:tblPr/>
              <a:tblGrid>
                <a:gridCol w="1230630"/>
                <a:gridCol w="4117340"/>
                <a:gridCol w="5128260"/>
              </a:tblGrid>
              <a:tr h="3549650">
                <a:tc>
                  <a:txBody>
                    <a:bodyPr/>
                    <a:p>
                      <a:pPr indent="0" algn="ctr" fontAlgn="auto">
                        <a:lnSpc>
                          <a:spcPct val="150000"/>
                        </a:lnSpc>
                        <a:spcBef>
                          <a:spcPct val="0"/>
                        </a:spcBef>
                        <a:spcAft>
                          <a:spcPct val="0"/>
                        </a:spcAft>
                      </a:pPr>
                      <a:r>
                        <a:rPr lang="en-US" altLang="zh-CN" sz="1400">
                          <a:solidFill>
                            <a:srgbClr val="000000"/>
                          </a:solidFill>
                          <a:latin typeface="+mn-ea"/>
                          <a:cs typeface="+mn-ea"/>
                        </a:rPr>
                        <a:t>4.</a:t>
                      </a:r>
                      <a:r>
                        <a:rPr lang="zh-CN" sz="1400">
                          <a:solidFill>
                            <a:srgbClr val="000000"/>
                          </a:solidFill>
                          <a:latin typeface="+mn-ea"/>
                          <a:cs typeface="+mn-ea"/>
                        </a:rPr>
                        <a:t>寄情于景</a:t>
                      </a:r>
                      <a:endParaRPr lang="zh-CN" sz="1400">
                        <a:solidFill>
                          <a:srgbClr val="000000"/>
                        </a:solidFill>
                        <a:latin typeface="+mn-ea"/>
                        <a:cs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algn="just" fontAlgn="auto">
                        <a:lnSpc>
                          <a:spcPct val="150000"/>
                        </a:lnSpc>
                        <a:spcBef>
                          <a:spcPct val="0"/>
                        </a:spcBef>
                        <a:spcAft>
                          <a:spcPct val="0"/>
                        </a:spcAft>
                      </a:pPr>
                      <a:r>
                        <a:rPr lang="zh-CN" sz="1400">
                          <a:solidFill>
                            <a:srgbClr val="000000"/>
                          </a:solidFill>
                          <a:latin typeface="+mn-ea"/>
                          <a:cs typeface="+mn-ea"/>
                        </a:rPr>
                        <a:t>自然界中的</a:t>
                      </a:r>
                      <a:r>
                        <a:rPr lang="zh-CN" altLang="en-US" sz="1400">
                          <a:solidFill>
                            <a:srgbClr val="000000"/>
                          </a:solidFill>
                          <a:latin typeface="+mn-ea"/>
                          <a:cs typeface="+mn-ea"/>
                        </a:rPr>
                        <a:t>“</a:t>
                      </a:r>
                      <a:r>
                        <a:rPr lang="zh-CN" sz="1400">
                          <a:solidFill>
                            <a:srgbClr val="000000"/>
                          </a:solidFill>
                          <a:latin typeface="+mn-ea"/>
                          <a:cs typeface="+mn-ea"/>
                        </a:rPr>
                        <a:t>景</a:t>
                      </a:r>
                      <a:r>
                        <a:rPr lang="zh-CN" altLang="en-US" sz="1400">
                          <a:solidFill>
                            <a:srgbClr val="000000"/>
                          </a:solidFill>
                          <a:latin typeface="+mn-ea"/>
                          <a:cs typeface="+mn-ea"/>
                        </a:rPr>
                        <a:t>”</a:t>
                      </a:r>
                      <a:r>
                        <a:rPr lang="zh-CN" sz="1400">
                          <a:solidFill>
                            <a:srgbClr val="000000"/>
                          </a:solidFill>
                          <a:latin typeface="+mn-ea"/>
                          <a:cs typeface="+mn-ea"/>
                        </a:rPr>
                        <a:t>和</a:t>
                      </a:r>
                      <a:r>
                        <a:rPr lang="zh-CN" altLang="en-US" sz="1400">
                          <a:solidFill>
                            <a:srgbClr val="000000"/>
                          </a:solidFill>
                          <a:latin typeface="+mn-ea"/>
                          <a:cs typeface="+mn-ea"/>
                        </a:rPr>
                        <a:t>“</a:t>
                      </a:r>
                      <a:r>
                        <a:rPr lang="zh-CN" sz="1400">
                          <a:solidFill>
                            <a:srgbClr val="000000"/>
                          </a:solidFill>
                          <a:latin typeface="+mn-ea"/>
                          <a:cs typeface="+mn-ea"/>
                        </a:rPr>
                        <a:t>物</a:t>
                      </a:r>
                      <a:r>
                        <a:rPr lang="zh-CN" altLang="en-US" sz="1400">
                          <a:solidFill>
                            <a:srgbClr val="000000"/>
                          </a:solidFill>
                          <a:latin typeface="+mn-ea"/>
                          <a:cs typeface="+mn-ea"/>
                        </a:rPr>
                        <a:t>”</a:t>
                      </a:r>
                      <a:r>
                        <a:rPr lang="zh-CN" sz="1400">
                          <a:solidFill>
                            <a:srgbClr val="000000"/>
                          </a:solidFill>
                          <a:latin typeface="+mn-ea"/>
                          <a:cs typeface="+mn-ea"/>
                        </a:rPr>
                        <a:t>自身并不带有感情色彩</a:t>
                      </a:r>
                      <a:r>
                        <a:rPr lang="en-US" altLang="zh-CN" sz="1400">
                          <a:solidFill>
                            <a:srgbClr val="000000"/>
                          </a:solidFill>
                          <a:latin typeface="+mn-ea"/>
                          <a:cs typeface="+mn-ea"/>
                        </a:rPr>
                        <a:t>，</a:t>
                      </a:r>
                      <a:r>
                        <a:rPr lang="zh-CN" sz="1400">
                          <a:solidFill>
                            <a:srgbClr val="000000"/>
                          </a:solidFill>
                          <a:latin typeface="+mn-ea"/>
                          <a:cs typeface="+mn-ea"/>
                        </a:rPr>
                        <a:t>但景物一旦被作者写入作品</a:t>
                      </a:r>
                      <a:r>
                        <a:rPr lang="en-US" altLang="zh-CN" sz="1400">
                          <a:solidFill>
                            <a:srgbClr val="000000"/>
                          </a:solidFill>
                          <a:latin typeface="+mn-ea"/>
                          <a:cs typeface="+mn-ea"/>
                        </a:rPr>
                        <a:t>，</a:t>
                      </a:r>
                      <a:r>
                        <a:rPr lang="zh-CN" sz="1400">
                          <a:solidFill>
                            <a:srgbClr val="000000"/>
                          </a:solidFill>
                          <a:latin typeface="+mn-ea"/>
                          <a:cs typeface="+mn-ea"/>
                        </a:rPr>
                        <a:t>就会因烙上作者感情的印记而获得生命</a:t>
                      </a:r>
                      <a:r>
                        <a:rPr lang="en-US" altLang="zh-CN" sz="1400">
                          <a:solidFill>
                            <a:srgbClr val="000000"/>
                          </a:solidFill>
                          <a:latin typeface="+mn-ea"/>
                          <a:cs typeface="+mn-ea"/>
                        </a:rPr>
                        <a:t>，</a:t>
                      </a:r>
                      <a:r>
                        <a:rPr lang="zh-CN" sz="1400">
                          <a:solidFill>
                            <a:srgbClr val="000000"/>
                          </a:solidFill>
                          <a:latin typeface="+mn-ea"/>
                          <a:cs typeface="+mn-ea"/>
                        </a:rPr>
                        <a:t>并表现出鲜明的倾向性。反之</a:t>
                      </a:r>
                      <a:r>
                        <a:rPr lang="en-US" altLang="zh-CN" sz="1400">
                          <a:solidFill>
                            <a:srgbClr val="000000"/>
                          </a:solidFill>
                          <a:latin typeface="+mn-ea"/>
                          <a:cs typeface="+mn-ea"/>
                        </a:rPr>
                        <a:t>，</a:t>
                      </a:r>
                      <a:r>
                        <a:rPr lang="zh-CN" sz="1400">
                          <a:solidFill>
                            <a:srgbClr val="000000"/>
                          </a:solidFill>
                          <a:latin typeface="+mn-ea"/>
                          <a:cs typeface="+mn-ea"/>
                        </a:rPr>
                        <a:t>作者的感情若不寄托于某一景物</a:t>
                      </a:r>
                      <a:r>
                        <a:rPr lang="en-US" altLang="zh-CN" sz="1400">
                          <a:solidFill>
                            <a:srgbClr val="000000"/>
                          </a:solidFill>
                          <a:latin typeface="+mn-ea"/>
                          <a:cs typeface="+mn-ea"/>
                        </a:rPr>
                        <a:t>，</a:t>
                      </a:r>
                      <a:r>
                        <a:rPr lang="zh-CN" sz="1400">
                          <a:solidFill>
                            <a:srgbClr val="000000"/>
                          </a:solidFill>
                          <a:latin typeface="+mn-ea"/>
                          <a:cs typeface="+mn-ea"/>
                        </a:rPr>
                        <a:t>就会因无所依附而游离于现实生活之外。这样的感情</a:t>
                      </a:r>
                      <a:r>
                        <a:rPr lang="en-US" altLang="zh-CN" sz="1400">
                          <a:solidFill>
                            <a:srgbClr val="000000"/>
                          </a:solidFill>
                          <a:latin typeface="+mn-ea"/>
                          <a:cs typeface="+mn-ea"/>
                        </a:rPr>
                        <a:t>，</a:t>
                      </a:r>
                      <a:r>
                        <a:rPr lang="zh-CN" sz="1400">
                          <a:solidFill>
                            <a:srgbClr val="000000"/>
                          </a:solidFill>
                          <a:latin typeface="+mn-ea"/>
                          <a:cs typeface="+mn-ea"/>
                        </a:rPr>
                        <a:t>必定是矫揉造作的无病呻吟。散文中的</a:t>
                      </a:r>
                      <a:r>
                        <a:rPr lang="zh-CN" altLang="en-US" sz="1400">
                          <a:solidFill>
                            <a:srgbClr val="000000"/>
                          </a:solidFill>
                          <a:latin typeface="+mn-ea"/>
                          <a:cs typeface="+mn-ea"/>
                        </a:rPr>
                        <a:t>“</a:t>
                      </a:r>
                      <a:r>
                        <a:rPr lang="zh-CN" sz="1400">
                          <a:solidFill>
                            <a:srgbClr val="000000"/>
                          </a:solidFill>
                          <a:latin typeface="+mn-ea"/>
                          <a:cs typeface="+mn-ea"/>
                        </a:rPr>
                        <a:t>托物言志</a:t>
                      </a:r>
                      <a:r>
                        <a:rPr lang="en-US" altLang="zh-CN" sz="1400">
                          <a:solidFill>
                            <a:srgbClr val="000000"/>
                          </a:solidFill>
                          <a:latin typeface="+mn-ea"/>
                          <a:cs typeface="+mn-ea"/>
                        </a:rPr>
                        <a:t>，</a:t>
                      </a:r>
                      <a:r>
                        <a:rPr lang="zh-CN" sz="1400">
                          <a:solidFill>
                            <a:srgbClr val="000000"/>
                          </a:solidFill>
                          <a:latin typeface="+mn-ea"/>
                          <a:cs typeface="+mn-ea"/>
                        </a:rPr>
                        <a:t>借景抒情</a:t>
                      </a:r>
                      <a:r>
                        <a:rPr lang="zh-CN" altLang="en-US" sz="1400">
                          <a:solidFill>
                            <a:srgbClr val="000000"/>
                          </a:solidFill>
                          <a:latin typeface="+mn-ea"/>
                          <a:cs typeface="+mn-ea"/>
                        </a:rPr>
                        <a:t>”</a:t>
                      </a:r>
                      <a:r>
                        <a:rPr lang="zh-CN" sz="1400">
                          <a:solidFill>
                            <a:srgbClr val="000000"/>
                          </a:solidFill>
                          <a:latin typeface="+mn-ea"/>
                          <a:cs typeface="+mn-ea"/>
                        </a:rPr>
                        <a:t>就是通过对某一景物的形象的描摹来抒发感情</a:t>
                      </a:r>
                      <a:r>
                        <a:rPr lang="en-US" altLang="zh-CN" sz="1400">
                          <a:solidFill>
                            <a:srgbClr val="000000"/>
                          </a:solidFill>
                          <a:latin typeface="+mn-ea"/>
                          <a:cs typeface="+mn-ea"/>
                        </a:rPr>
                        <a:t>，</a:t>
                      </a:r>
                      <a:r>
                        <a:rPr lang="zh-CN" sz="1400">
                          <a:solidFill>
                            <a:srgbClr val="000000"/>
                          </a:solidFill>
                          <a:latin typeface="+mn-ea"/>
                          <a:cs typeface="+mn-ea"/>
                        </a:rPr>
                        <a:t>表现主题</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c>
                  <a:txBody>
                    <a:bodyPr/>
                    <a:p>
                      <a:pPr indent="0" algn="just" fontAlgn="auto">
                        <a:lnSpc>
                          <a:spcPct val="150000"/>
                        </a:lnSpc>
                        <a:spcBef>
                          <a:spcPct val="0"/>
                        </a:spcBef>
                        <a:spcAft>
                          <a:spcPct val="0"/>
                        </a:spcAft>
                      </a:pPr>
                      <a:r>
                        <a:rPr lang="zh-CN" sz="1400">
                          <a:solidFill>
                            <a:srgbClr val="000000"/>
                          </a:solidFill>
                          <a:latin typeface="+mn-ea"/>
                          <a:cs typeface="+mn-ea"/>
                        </a:rPr>
                        <a:t>例如日本作家壶井荣的散文《蒲公英》</a:t>
                      </a:r>
                      <a:r>
                        <a:rPr lang="en-US" altLang="zh-CN" sz="1400">
                          <a:solidFill>
                            <a:srgbClr val="000000"/>
                          </a:solidFill>
                          <a:latin typeface="+mn-ea"/>
                          <a:cs typeface="+mn-ea"/>
                        </a:rPr>
                        <a:t>，</a:t>
                      </a:r>
                      <a:r>
                        <a:rPr lang="zh-CN" sz="1400">
                          <a:solidFill>
                            <a:srgbClr val="000000"/>
                          </a:solidFill>
                          <a:latin typeface="+mn-ea"/>
                          <a:cs typeface="+mn-ea"/>
                        </a:rPr>
                        <a:t>通过描摹蒲公英的具体形象和叙述蒲公英的故事抒发了作者厌恶战争、渴望和平的思想感情</a:t>
                      </a:r>
                      <a:r>
                        <a:rPr lang="en-US" altLang="zh-CN" sz="1400">
                          <a:solidFill>
                            <a:srgbClr val="000000"/>
                          </a:solidFill>
                          <a:latin typeface="+mn-ea"/>
                          <a:cs typeface="+mn-ea"/>
                        </a:rPr>
                        <a:t>，</a:t>
                      </a:r>
                      <a:r>
                        <a:rPr lang="zh-CN" sz="1400">
                          <a:solidFill>
                            <a:srgbClr val="000000"/>
                          </a:solidFill>
                          <a:latin typeface="+mn-ea"/>
                          <a:cs typeface="+mn-ea"/>
                        </a:rPr>
                        <a:t>从而表现出文章的反战主题。在文章中</a:t>
                      </a:r>
                      <a:r>
                        <a:rPr lang="en-US" altLang="zh-CN" sz="1400">
                          <a:solidFill>
                            <a:srgbClr val="000000"/>
                          </a:solidFill>
                          <a:latin typeface="+mn-ea"/>
                          <a:cs typeface="+mn-ea"/>
                        </a:rPr>
                        <a:t>，</a:t>
                      </a:r>
                      <a:r>
                        <a:rPr lang="zh-CN" sz="1400">
                          <a:solidFill>
                            <a:srgbClr val="000000"/>
                          </a:solidFill>
                          <a:latin typeface="+mn-ea"/>
                          <a:cs typeface="+mn-ea"/>
                        </a:rPr>
                        <a:t>作者对过去和现实愤怒的控诉和对理想的抒发</a:t>
                      </a:r>
                      <a:r>
                        <a:rPr lang="en-US" altLang="zh-CN" sz="1400">
                          <a:solidFill>
                            <a:srgbClr val="000000"/>
                          </a:solidFill>
                          <a:latin typeface="+mn-ea"/>
                          <a:cs typeface="+mn-ea"/>
                        </a:rPr>
                        <a:t>，</a:t>
                      </a:r>
                      <a:r>
                        <a:rPr lang="zh-CN" sz="1400">
                          <a:solidFill>
                            <a:srgbClr val="000000"/>
                          </a:solidFill>
                          <a:latin typeface="+mn-ea"/>
                          <a:cs typeface="+mn-ea"/>
                        </a:rPr>
                        <a:t>都交错融合在小小的蒲公英上。蒲公英既是贯串全文的线索</a:t>
                      </a:r>
                      <a:r>
                        <a:rPr lang="en-US" altLang="zh-CN" sz="1400">
                          <a:solidFill>
                            <a:srgbClr val="000000"/>
                          </a:solidFill>
                          <a:latin typeface="+mn-ea"/>
                          <a:cs typeface="+mn-ea"/>
                        </a:rPr>
                        <a:t>，</a:t>
                      </a:r>
                      <a:r>
                        <a:rPr lang="zh-CN" sz="1400">
                          <a:solidFill>
                            <a:srgbClr val="000000"/>
                          </a:solidFill>
                          <a:latin typeface="+mn-ea"/>
                          <a:cs typeface="+mn-ea"/>
                        </a:rPr>
                        <a:t>又是作者感情的寄托。在生长于不同时期、不同境遇中的蒲公英身上</a:t>
                      </a:r>
                      <a:r>
                        <a:rPr lang="en-US" altLang="zh-CN" sz="1400">
                          <a:solidFill>
                            <a:srgbClr val="000000"/>
                          </a:solidFill>
                          <a:latin typeface="+mn-ea"/>
                          <a:cs typeface="+mn-ea"/>
                        </a:rPr>
                        <a:t>，</a:t>
                      </a:r>
                      <a:r>
                        <a:rPr lang="zh-CN" sz="1400">
                          <a:solidFill>
                            <a:srgbClr val="000000"/>
                          </a:solidFill>
                          <a:latin typeface="+mn-ea"/>
                          <a:cs typeface="+mn-ea"/>
                        </a:rPr>
                        <a:t>又分别寄寓着战争灾难中与和平日子里日本青少年的境遇。这样</a:t>
                      </a:r>
                      <a:r>
                        <a:rPr lang="en-US" altLang="zh-CN" sz="1400">
                          <a:solidFill>
                            <a:srgbClr val="000000"/>
                          </a:solidFill>
                          <a:latin typeface="+mn-ea"/>
                          <a:cs typeface="+mn-ea"/>
                        </a:rPr>
                        <a:t>，</a:t>
                      </a:r>
                      <a:r>
                        <a:rPr lang="zh-CN" sz="1400">
                          <a:solidFill>
                            <a:srgbClr val="000000"/>
                          </a:solidFill>
                          <a:latin typeface="+mn-ea"/>
                          <a:cs typeface="+mn-ea"/>
                        </a:rPr>
                        <a:t>蒲公英所包含的意义就十分深刻和丰厚了</a:t>
                      </a:r>
                      <a:r>
                        <a:rPr lang="en-US" altLang="zh-CN" sz="1400">
                          <a:solidFill>
                            <a:srgbClr val="000000"/>
                          </a:solidFill>
                          <a:latin typeface="+mn-ea"/>
                          <a:cs typeface="+mn-ea"/>
                        </a:rPr>
                        <a:t>，</a:t>
                      </a:r>
                      <a:r>
                        <a:rPr lang="zh-CN" sz="1400">
                          <a:solidFill>
                            <a:srgbClr val="000000"/>
                          </a:solidFill>
                          <a:latin typeface="+mn-ea"/>
                          <a:cs typeface="+mn-ea"/>
                        </a:rPr>
                        <a:t>这篇散文也就使人读来回味无穷</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
        <p:nvSpPr>
          <p:cNvPr id="2" name="文本框 1"/>
          <p:cNvSpPr txBox="1"/>
          <p:nvPr/>
        </p:nvSpPr>
        <p:spPr>
          <a:xfrm>
            <a:off x="6882765" y="1477010"/>
            <a:ext cx="4064000" cy="368300"/>
          </a:xfrm>
          <a:prstGeom prst="rect">
            <a:avLst/>
          </a:prstGeom>
          <a:noFill/>
        </p:spPr>
        <p:txBody>
          <a:bodyPr wrap="square" rtlCol="0">
            <a:spAutoFit/>
          </a:bodyPr>
          <a:p>
            <a:pPr algn="r"/>
            <a:r>
              <a:rPr lang="zh-CN" altLang="en-US"/>
              <a:t>续表</a:t>
            </a:r>
            <a:endParaRPr lang="zh-CN" altLang="en-US"/>
          </a:p>
        </p:txBody>
      </p:sp>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sp>
        <p:nvSpPr>
          <p:cNvPr id="5" name="文本框 4"/>
          <p:cNvSpPr txBox="1"/>
          <p:nvPr/>
        </p:nvSpPr>
        <p:spPr>
          <a:xfrm>
            <a:off x="1080770" y="1257300"/>
            <a:ext cx="10031095" cy="646430"/>
          </a:xfrm>
          <a:prstGeom prst="rect">
            <a:avLst/>
          </a:prstGeom>
          <a:noFill/>
        </p:spPr>
        <p:txBody>
          <a:bodyPr wrap="square" rtlCol="0">
            <a:noAutofit/>
          </a:bodyPr>
          <a:p>
            <a:pPr indent="0" algn="just" fontAlgn="auto">
              <a:lnSpc>
                <a:spcPct val="150000"/>
              </a:lnSpc>
            </a:pPr>
            <a:r>
              <a:rPr lang="zh-CN" altLang="en-US" b="1">
                <a:latin typeface="微软雅黑" panose="020B0503020204020204" charset="-122"/>
                <a:ea typeface="微软雅黑" panose="020B0503020204020204" charset="-122"/>
                <a:cs typeface="微软雅黑" panose="020B0503020204020204" charset="-122"/>
                <a:sym typeface="+mn-ea"/>
              </a:rPr>
              <a:t>二、景物描写在散文中的作用</a:t>
            </a:r>
            <a:r>
              <a:rPr lang="en-US" altLang="zh-CN" b="1">
                <a:latin typeface="微软雅黑" panose="020B0503020204020204" charset="-122"/>
                <a:ea typeface="微软雅黑" panose="020B0503020204020204" charset="-122"/>
                <a:cs typeface="微软雅黑" panose="020B0503020204020204" charset="-122"/>
                <a:sym typeface="+mn-ea"/>
              </a:rPr>
              <a:t>：</a:t>
            </a:r>
            <a:endParaRPr lang="zh-CN" altLang="en-US">
              <a:latin typeface="微软雅黑" panose="020B0503020204020204" charset="-122"/>
              <a:ea typeface="微软雅黑" panose="020B0503020204020204" charset="-122"/>
              <a:cs typeface="微软雅黑" panose="020B0503020204020204" charset="-122"/>
            </a:endParaRPr>
          </a:p>
        </p:txBody>
      </p:sp>
      <p:graphicFrame>
        <p:nvGraphicFramePr>
          <p:cNvPr id="6" name="表格 5"/>
          <p:cNvGraphicFramePr/>
          <p:nvPr>
            <p:custDataLst>
              <p:tags r:id="rId2"/>
            </p:custDataLst>
          </p:nvPr>
        </p:nvGraphicFramePr>
        <p:xfrm>
          <a:off x="1378585" y="2096770"/>
          <a:ext cx="9610725" cy="3888105"/>
        </p:xfrm>
        <a:graphic>
          <a:graphicData uri="http://schemas.openxmlformats.org/drawingml/2006/table">
            <a:tbl>
              <a:tblPr/>
              <a:tblGrid>
                <a:gridCol w="1129665"/>
                <a:gridCol w="8481060"/>
              </a:tblGrid>
              <a:tr h="1296035">
                <a:tc>
                  <a:txBody>
                    <a:bodyPr/>
                    <a:p>
                      <a:pPr indent="0" algn="ctr" fontAlgn="auto">
                        <a:lnSpc>
                          <a:spcPct val="150000"/>
                        </a:lnSpc>
                        <a:spcBef>
                          <a:spcPct val="0"/>
                        </a:spcBef>
                        <a:spcAft>
                          <a:spcPct val="0"/>
                        </a:spcAft>
                      </a:pPr>
                      <a:r>
                        <a:rPr lang="en-US" altLang="zh-CN" sz="1400">
                          <a:solidFill>
                            <a:srgbClr val="000000"/>
                          </a:solidFill>
                          <a:latin typeface="+mn-ea"/>
                          <a:cs typeface="+mn-ea"/>
                        </a:rPr>
                        <a:t>1.</a:t>
                      </a:r>
                      <a:r>
                        <a:rPr lang="zh-CN" sz="1400">
                          <a:solidFill>
                            <a:srgbClr val="000000"/>
                          </a:solidFill>
                          <a:latin typeface="+mn-ea"/>
                          <a:cs typeface="+mn-ea"/>
                        </a:rPr>
                        <a:t>传达情感</a:t>
                      </a:r>
                      <a:endParaRPr lang="zh-CN" sz="1400">
                        <a:solidFill>
                          <a:srgbClr val="000000"/>
                        </a:solidFill>
                        <a:latin typeface="+mn-ea"/>
                        <a:cs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just" fontAlgn="auto">
                        <a:lnSpc>
                          <a:spcPct val="150000"/>
                        </a:lnSpc>
                        <a:spcBef>
                          <a:spcPct val="0"/>
                        </a:spcBef>
                        <a:spcAft>
                          <a:spcPct val="0"/>
                        </a:spcAft>
                      </a:pPr>
                      <a:r>
                        <a:rPr lang="zh-CN" sz="1400">
                          <a:solidFill>
                            <a:srgbClr val="000000"/>
                          </a:solidFill>
                          <a:latin typeface="+mn-ea"/>
                        </a:rPr>
                        <a:t>通过景物描写</a:t>
                      </a:r>
                      <a:r>
                        <a:rPr lang="en-US" altLang="zh-CN" sz="1400">
                          <a:solidFill>
                            <a:srgbClr val="000000"/>
                          </a:solidFill>
                          <a:latin typeface="+mn-ea"/>
                        </a:rPr>
                        <a:t>，</a:t>
                      </a:r>
                      <a:r>
                        <a:rPr lang="zh-CN" sz="1400">
                          <a:solidFill>
                            <a:srgbClr val="000000"/>
                          </a:solidFill>
                          <a:latin typeface="+mn-ea"/>
                        </a:rPr>
                        <a:t>作者能够更好地传达自己的情感和思想。例如</a:t>
                      </a:r>
                      <a:r>
                        <a:rPr lang="en-US" altLang="zh-CN" sz="1400">
                          <a:solidFill>
                            <a:srgbClr val="000000"/>
                          </a:solidFill>
                          <a:latin typeface="+mn-ea"/>
                        </a:rPr>
                        <a:t>，</a:t>
                      </a:r>
                      <a:r>
                        <a:rPr lang="zh-CN" sz="1400">
                          <a:solidFill>
                            <a:srgbClr val="000000"/>
                          </a:solidFill>
                          <a:latin typeface="+mn-ea"/>
                        </a:rPr>
                        <a:t>在《济南的冬天》中</a:t>
                      </a:r>
                      <a:r>
                        <a:rPr lang="en-US" altLang="zh-CN" sz="1400">
                          <a:solidFill>
                            <a:srgbClr val="000000"/>
                          </a:solidFill>
                          <a:latin typeface="+mn-ea"/>
                        </a:rPr>
                        <a:t>，</a:t>
                      </a:r>
                      <a:r>
                        <a:rPr lang="zh-CN" sz="1400">
                          <a:solidFill>
                            <a:srgbClr val="000000"/>
                          </a:solidFill>
                          <a:latin typeface="+mn-ea"/>
                        </a:rPr>
                        <a:t>作者通过对济南的冬天的描写</a:t>
                      </a:r>
                      <a:r>
                        <a:rPr lang="en-US" altLang="zh-CN" sz="1400">
                          <a:solidFill>
                            <a:srgbClr val="000000"/>
                          </a:solidFill>
                          <a:latin typeface="+mn-ea"/>
                        </a:rPr>
                        <a:t>，</a:t>
                      </a:r>
                      <a:r>
                        <a:rPr lang="zh-CN" sz="1400">
                          <a:solidFill>
                            <a:srgbClr val="000000"/>
                          </a:solidFill>
                          <a:latin typeface="+mn-ea"/>
                        </a:rPr>
                        <a:t>表达了其对济南这座城市的热爱</a:t>
                      </a:r>
                      <a:r>
                        <a:rPr lang="en-US" altLang="zh-CN" sz="1400">
                          <a:solidFill>
                            <a:srgbClr val="000000"/>
                          </a:solidFill>
                          <a:latin typeface="+mn-ea"/>
                        </a:rPr>
                        <a:t>，</a:t>
                      </a:r>
                      <a:r>
                        <a:rPr lang="zh-CN" sz="1400">
                          <a:solidFill>
                            <a:srgbClr val="000000"/>
                          </a:solidFill>
                          <a:latin typeface="+mn-ea"/>
                        </a:rPr>
                        <a:t>以及对大自然、生活和生命的热爱</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1296035">
                <a:tc>
                  <a:txBody>
                    <a:bodyPr/>
                    <a:p>
                      <a:pPr indent="0" algn="ctr" fontAlgn="auto">
                        <a:lnSpc>
                          <a:spcPct val="150000"/>
                        </a:lnSpc>
                        <a:spcBef>
                          <a:spcPct val="0"/>
                        </a:spcBef>
                        <a:spcAft>
                          <a:spcPct val="0"/>
                        </a:spcAft>
                      </a:pPr>
                      <a:r>
                        <a:rPr lang="en-US" altLang="zh-CN" sz="1400">
                          <a:solidFill>
                            <a:srgbClr val="000000"/>
                          </a:solidFill>
                          <a:latin typeface="+mn-ea"/>
                          <a:cs typeface="+mn-ea"/>
                        </a:rPr>
                        <a:t>2.</a:t>
                      </a:r>
                      <a:r>
                        <a:rPr lang="zh-CN" sz="1400">
                          <a:solidFill>
                            <a:srgbClr val="000000"/>
                          </a:solidFill>
                          <a:latin typeface="+mn-ea"/>
                          <a:cs typeface="+mn-ea"/>
                        </a:rPr>
                        <a:t>烘托氛围</a:t>
                      </a:r>
                      <a:endParaRPr lang="zh-CN" sz="1400">
                        <a:solidFill>
                          <a:srgbClr val="000000"/>
                        </a:solidFill>
                        <a:latin typeface="+mn-ea"/>
                        <a:cs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just" fontAlgn="auto">
                        <a:lnSpc>
                          <a:spcPct val="150000"/>
                        </a:lnSpc>
                        <a:spcBef>
                          <a:spcPct val="0"/>
                        </a:spcBef>
                        <a:spcAft>
                          <a:spcPct val="0"/>
                        </a:spcAft>
                      </a:pPr>
                      <a:r>
                        <a:rPr lang="zh-CN" sz="1400">
                          <a:solidFill>
                            <a:srgbClr val="000000"/>
                          </a:solidFill>
                          <a:latin typeface="+mn-ea"/>
                        </a:rPr>
                        <a:t>景物描写能够烘托出特定的氛围</a:t>
                      </a:r>
                      <a:r>
                        <a:rPr lang="en-US" altLang="zh-CN" sz="1400">
                          <a:solidFill>
                            <a:srgbClr val="000000"/>
                          </a:solidFill>
                          <a:latin typeface="+mn-ea"/>
                        </a:rPr>
                        <a:t>，</a:t>
                      </a:r>
                      <a:r>
                        <a:rPr lang="zh-CN" sz="1400">
                          <a:solidFill>
                            <a:srgbClr val="000000"/>
                          </a:solidFill>
                          <a:latin typeface="+mn-ea"/>
                        </a:rPr>
                        <a:t>增强文章的艺术效果。例如</a:t>
                      </a:r>
                      <a:r>
                        <a:rPr lang="en-US" altLang="zh-CN" sz="1400">
                          <a:solidFill>
                            <a:srgbClr val="000000"/>
                          </a:solidFill>
                          <a:latin typeface="+mn-ea"/>
                        </a:rPr>
                        <a:t>，</a:t>
                      </a:r>
                      <a:r>
                        <a:rPr lang="zh-CN" sz="1400">
                          <a:solidFill>
                            <a:srgbClr val="000000"/>
                          </a:solidFill>
                          <a:latin typeface="+mn-ea"/>
                        </a:rPr>
                        <a:t>《故都的秋》中</a:t>
                      </a:r>
                      <a:r>
                        <a:rPr lang="en-US" altLang="zh-CN" sz="1400">
                          <a:solidFill>
                            <a:srgbClr val="000000"/>
                          </a:solidFill>
                          <a:latin typeface="+mn-ea"/>
                        </a:rPr>
                        <a:t>，</a:t>
                      </a:r>
                      <a:r>
                        <a:rPr lang="zh-CN" sz="1400">
                          <a:solidFill>
                            <a:srgbClr val="000000"/>
                          </a:solidFill>
                          <a:latin typeface="+mn-ea"/>
                        </a:rPr>
                        <a:t>作者通过对故都秋天的描写</a:t>
                      </a:r>
                      <a:r>
                        <a:rPr lang="en-US" altLang="zh-CN" sz="1400">
                          <a:solidFill>
                            <a:srgbClr val="000000"/>
                          </a:solidFill>
                          <a:latin typeface="+mn-ea"/>
                        </a:rPr>
                        <a:t>，</a:t>
                      </a:r>
                      <a:r>
                        <a:rPr lang="zh-CN" sz="1400">
                          <a:solidFill>
                            <a:srgbClr val="000000"/>
                          </a:solidFill>
                          <a:latin typeface="+mn-ea"/>
                        </a:rPr>
                        <a:t>烘托出一种深沉、苍凉而略带忧郁的秋日氛围</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1296035">
                <a:tc>
                  <a:txBody>
                    <a:bodyPr/>
                    <a:p>
                      <a:pPr indent="0" algn="ctr" fontAlgn="auto">
                        <a:lnSpc>
                          <a:spcPct val="150000"/>
                        </a:lnSpc>
                        <a:spcBef>
                          <a:spcPct val="0"/>
                        </a:spcBef>
                        <a:spcAft>
                          <a:spcPct val="0"/>
                        </a:spcAft>
                      </a:pPr>
                      <a:r>
                        <a:rPr lang="en-US" altLang="zh-CN" sz="1400">
                          <a:solidFill>
                            <a:srgbClr val="000000"/>
                          </a:solidFill>
                          <a:latin typeface="+mn-ea"/>
                          <a:cs typeface="+mn-ea"/>
                        </a:rPr>
                        <a:t>3.</a:t>
                      </a:r>
                      <a:r>
                        <a:rPr lang="zh-CN" sz="1400">
                          <a:solidFill>
                            <a:srgbClr val="000000"/>
                          </a:solidFill>
                          <a:latin typeface="+mn-ea"/>
                          <a:cs typeface="+mn-ea"/>
                        </a:rPr>
                        <a:t>深化主题</a:t>
                      </a:r>
                      <a:endParaRPr lang="zh-CN" sz="1400">
                        <a:solidFill>
                          <a:srgbClr val="000000"/>
                        </a:solidFill>
                        <a:latin typeface="+mn-ea"/>
                        <a:cs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algn="just" fontAlgn="auto">
                        <a:lnSpc>
                          <a:spcPct val="150000"/>
                        </a:lnSpc>
                        <a:spcBef>
                          <a:spcPct val="0"/>
                        </a:spcBef>
                        <a:spcAft>
                          <a:spcPct val="0"/>
                        </a:spcAft>
                      </a:pPr>
                      <a:r>
                        <a:rPr lang="zh-CN" sz="1400">
                          <a:solidFill>
                            <a:srgbClr val="000000"/>
                          </a:solidFill>
                          <a:latin typeface="+mn-ea"/>
                        </a:rPr>
                        <a:t>情景交融能够深化文章的主题</a:t>
                      </a:r>
                      <a:r>
                        <a:rPr lang="en-US" altLang="zh-CN" sz="1400">
                          <a:solidFill>
                            <a:srgbClr val="000000"/>
                          </a:solidFill>
                          <a:latin typeface="+mn-ea"/>
                        </a:rPr>
                        <a:t>，</a:t>
                      </a:r>
                      <a:r>
                        <a:rPr lang="zh-CN" sz="1400">
                          <a:solidFill>
                            <a:srgbClr val="000000"/>
                          </a:solidFill>
                          <a:latin typeface="+mn-ea"/>
                        </a:rPr>
                        <a:t>使得读者更好地理解作者的写作意图和情感表达。例如</a:t>
                      </a:r>
                      <a:r>
                        <a:rPr lang="en-US" altLang="zh-CN" sz="1400">
                          <a:solidFill>
                            <a:srgbClr val="000000"/>
                          </a:solidFill>
                          <a:latin typeface="+mn-ea"/>
                        </a:rPr>
                        <a:t>，</a:t>
                      </a:r>
                      <a:r>
                        <a:rPr lang="zh-CN" sz="1400">
                          <a:solidFill>
                            <a:srgbClr val="000000"/>
                          </a:solidFill>
                          <a:latin typeface="+mn-ea"/>
                        </a:rPr>
                        <a:t>《荷塘月色》中</a:t>
                      </a:r>
                      <a:r>
                        <a:rPr lang="en-US" altLang="zh-CN" sz="1400">
                          <a:solidFill>
                            <a:srgbClr val="000000"/>
                          </a:solidFill>
                          <a:latin typeface="+mn-ea"/>
                        </a:rPr>
                        <a:t>，</a:t>
                      </a:r>
                      <a:r>
                        <a:rPr lang="zh-CN" sz="1400">
                          <a:solidFill>
                            <a:srgbClr val="000000"/>
                          </a:solidFill>
                          <a:latin typeface="+mn-ea"/>
                        </a:rPr>
                        <a:t>作者通过对荷塘景色的描写</a:t>
                      </a:r>
                      <a:r>
                        <a:rPr lang="en-US" altLang="zh-CN" sz="1400">
                          <a:solidFill>
                            <a:srgbClr val="000000"/>
                          </a:solidFill>
                          <a:latin typeface="+mn-ea"/>
                        </a:rPr>
                        <a:t>，</a:t>
                      </a:r>
                      <a:r>
                        <a:rPr lang="zh-CN" sz="1400">
                          <a:solidFill>
                            <a:srgbClr val="000000"/>
                          </a:solidFill>
                          <a:latin typeface="+mn-ea"/>
                        </a:rPr>
                        <a:t>表达了其对荷塘月色的喜爱</a:t>
                      </a:r>
                      <a:r>
                        <a:rPr lang="en-US" altLang="zh-CN" sz="1400">
                          <a:solidFill>
                            <a:srgbClr val="000000"/>
                          </a:solidFill>
                          <a:latin typeface="+mn-ea"/>
                        </a:rPr>
                        <a:t>，</a:t>
                      </a:r>
                      <a:r>
                        <a:rPr lang="zh-CN" sz="1400">
                          <a:solidFill>
                            <a:srgbClr val="000000"/>
                          </a:solidFill>
                          <a:latin typeface="+mn-ea"/>
                        </a:rPr>
                        <a:t>寄托了其向往于未来的政治思想</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758*190"/>
  <p:tag name="TABLE_ENDDRAG_RECT" val="96*270*758*190"/>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TABLE_ENDDRAG_ORIGIN_RECT" val="717*229"/>
  <p:tag name="TABLE_ENDDRAG_RECT" val="115*200*717*229"/>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TABLE_ENDDRAG_ORIGIN_RECT" val="765*322"/>
  <p:tag name="TABLE_ENDDRAG_RECT" val="84*96*765*322"/>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TABLE_ENDDRAG_ORIGIN_RECT" val="824*913"/>
  <p:tag name="TABLE_ENDDRAG_RECT" val="66*97*824*913"/>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TABLE_ENDDRAG_ORIGIN_RECT" val="756*306"/>
  <p:tag name="TABLE_ENDDRAG_RECT" val="107*172*756*306"/>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TABLE_ENDDRAG_ORIGIN_RECT" val="785*278"/>
  <p:tag name="TABLE_ENDDRAG_RECT" val="80*168*785*278"/>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commondata" val="eyJoZGlkIjoiMDkxZjZiMGUxZjVhNWRlODlmODBiNjlkN2UzMjcxZDEifQ=="/>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4963</Words>
  <Application>WPS 演示</Application>
  <PresentationFormat>宽屏</PresentationFormat>
  <Paragraphs>145</Paragraphs>
  <Slides>18</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Arial</vt:lpstr>
      <vt:lpstr>宋体</vt:lpstr>
      <vt:lpstr>Wingdings</vt:lpstr>
      <vt:lpstr>Wingdings</vt:lpstr>
      <vt:lpstr>黑体</vt:lpstr>
      <vt:lpstr>微软雅黑</vt:lpstr>
      <vt:lpstr>楷体</vt:lpstr>
      <vt:lpstr>仿宋</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194</cp:revision>
  <dcterms:created xsi:type="dcterms:W3CDTF">2019-06-19T02:08:00Z</dcterms:created>
  <dcterms:modified xsi:type="dcterms:W3CDTF">2025-05-27T00:57:17Z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