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9"/>
  </p:notesMasterIdLst>
  <p:sldIdLst>
    <p:sldId id="256" r:id="rId4"/>
    <p:sldId id="257" r:id="rId5"/>
    <p:sldId id="258" r:id="rId6"/>
    <p:sldId id="259" r:id="rId7"/>
    <p:sldId id="260" r:id="rId8"/>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2.xml"/><Relationship Id="rId2" Type="http://schemas.openxmlformats.org/officeDocument/2006/relationships/tags" Target="../tags/tag74.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5.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6.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7.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8.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9.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tags" Target="../tags/tag80.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3.xml"/><Relationship Id="rId2" Type="http://schemas.openxmlformats.org/officeDocument/2006/relationships/tags" Target="../tags/tag82.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3.xml"/><Relationship Id="rId2" Type="http://schemas.openxmlformats.org/officeDocument/2006/relationships/tags" Target="../tags/tag8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4.xml"/><Relationship Id="rId2" Type="http://schemas.openxmlformats.org/officeDocument/2006/relationships/tags" Target="../tags/tag84.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5.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6.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5.xml"/><Relationship Id="rId2" Type="http://schemas.openxmlformats.org/officeDocument/2006/relationships/tags" Target="../tags/tag87.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tags" Target="../tags/tag88.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6.xml"/><Relationship Id="rId2" Type="http://schemas.openxmlformats.org/officeDocument/2006/relationships/tags" Target="../tags/tag8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5.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hemeOverride" Target="../theme/themeOverride1.xml"/><Relationship Id="rId2" Type="http://schemas.openxmlformats.org/officeDocument/2006/relationships/tags" Target="../tags/tag66.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3.xml"/><Relationship Id="rId2" Type="http://schemas.openxmlformats.org/officeDocument/2006/relationships/tags" Target="../tags/tag6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68.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0.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499870"/>
            <a:ext cx="9946640" cy="34150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材料二</a:t>
            </a:r>
            <a:r>
              <a:rPr lang="en-US" altLang="zh-CN">
                <a:latin typeface="黑体" panose="02010609060101010101" charset="-122"/>
                <a:ea typeface="黑体" panose="02010609060101010101" charset="-122"/>
                <a:cs typeface="黑体" panose="02010609060101010101" charset="-122"/>
              </a:rPr>
              <a:t>：</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所谓红花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指的就是我们要采访的重点对象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绿叶指的是他周围的环境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可以是人也可以是事情。在写作时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我们不仅会对主人公进行描写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还会对他周围的人、事进行描写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但需要注意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绿叶是衬托作用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衬托要有度。</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主人公并不是神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他们也有自己的生活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也和平常人一样有工作、有家庭、有喜怒哀乐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在对人物进行描写刻画时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要结合生活实际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将工作和生活整合起来进行描写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只描写主人公是如何刻苦工作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或者只展现出他在工作方面的成就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这样人物形象就不够全面。</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en-US" altLang="zh-CN">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499235"/>
            <a:ext cx="9946640" cy="313817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个人与集体是相辅相成的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个人是在集体中工作、生活的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人离不开集体而生存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在进行人物刻画时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集体关系是必不可少的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有些人的成就离不开集体的支持和鼓励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不能忽视集体的重要作用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将丰功伟绩都算作主人公自己的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要让人们看到个人背后的集体力量。</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点面结合是人物通讯写作的手段之一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既要有面的概括性描述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让读者了解文章的写作背景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也要有点的细致描写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让文章具有可读性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点的描写也能够使文章具有真实性。点面结合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能够让人物形象跃然纸上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使人物多面立体、文章生动活泼。</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20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摘编自陈曦《人物通讯的采访与写作思考》</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92202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女子高中办公室主任张晓峰说</a:t>
            </a:r>
            <a:r>
              <a:rPr lang="en-US" altLang="zh-CN">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直面贫困</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张老师最懂山里人的渴盼</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她是大山的女儿。</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请结合此评价简要说明这篇文章是如何刻画张桂梅的人物形象的。</a:t>
            </a:r>
            <a:endParaRPr lang="zh-CN" altLang="en-US">
              <a:latin typeface="黑体" panose="02010609060101010101" charset="-122"/>
              <a:ea typeface="黑体" panose="02010609060101010101" charset="-122"/>
            </a:endParaRPr>
          </a:p>
        </p:txBody>
      </p:sp>
      <p:sp>
        <p:nvSpPr>
          <p:cNvPr id="3" name="文本框 2"/>
          <p:cNvSpPr txBox="1"/>
          <p:nvPr/>
        </p:nvSpPr>
        <p:spPr>
          <a:xfrm>
            <a:off x="1122680" y="2301875"/>
            <a:ext cx="9946005" cy="17532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通过典型事件刻画张桂梅的人物形象</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如她重病在身仍坚持每天巡校、查课至少</a:t>
            </a:r>
            <a:r>
              <a:rPr lang="en-US" altLang="zh-CN">
                <a:solidFill>
                  <a:srgbClr val="FF0000"/>
                </a:solidFill>
                <a:latin typeface="黑体" panose="02010609060101010101" charset="-122"/>
                <a:ea typeface="黑体" panose="02010609060101010101" charset="-122"/>
                <a:cs typeface="黑体" panose="02010609060101010101" charset="-122"/>
              </a:rPr>
              <a:t>3</a:t>
            </a:r>
            <a:r>
              <a:rPr lang="zh-CN" altLang="en-US">
                <a:solidFill>
                  <a:srgbClr val="FF0000"/>
                </a:solidFill>
                <a:latin typeface="黑体" panose="02010609060101010101" charset="-122"/>
                <a:ea typeface="黑体" panose="02010609060101010101" charset="-122"/>
                <a:cs typeface="黑体" panose="02010609060101010101" charset="-122"/>
              </a:rPr>
              <a:t>次。</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通过语言描写刻画张桂梅的人物性格</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她曾说过的</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豁出去一点</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怕什么</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可以表现出她勇于担当责任。</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侧面描写</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通过女子高中的资深老师张红琼的视角描述张桂梅吃着药、忍着病痛仍坚持为女子高中奉献自己</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表现张桂梅为教育事业奉献自己的形象。</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2999740"/>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zh-CN" altLang="en-US">
              <a:latin typeface="黑体" panose="02010609060101010101" charset="-122"/>
              <a:ea typeface="黑体" panose="02010609060101010101" charset="-122"/>
              <a:cs typeface="黑体" panose="02010609060101010101" charset="-122"/>
            </a:endParaRPr>
          </a:p>
          <a:p>
            <a:pPr indent="0" algn="just" fontAlgn="auto">
              <a:lnSpc>
                <a:spcPct val="150000"/>
              </a:lnSpc>
            </a:pP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劳动者素质对一个国家、一个民族发展至关重要。干一行、爱一行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专一行、精一行。技能人才往往聚焦于复杂生产体系中的某一个环节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他们的工作也许并不在聚光灯下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但是对于</a:t>
            </a:r>
            <a:r>
              <a:rPr lang="zh-CN" altLang="en-US">
                <a:latin typeface="楷体" panose="02010609060101010101" charset="-122"/>
                <a:ea typeface="楷体" panose="02010609060101010101" charset="-122"/>
                <a:cs typeface="楷体" panose="02010609060101010101" charset="-122"/>
                <a:sym typeface="+mn-ea"/>
              </a:rPr>
              <a:t>提升制造业水平</a:t>
            </a:r>
            <a:r>
              <a:rPr lang="zh-CN" altLang="en-US">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sym typeface="+mn-ea"/>
              </a:rPr>
              <a:t>提高实体经济质量效益</a:t>
            </a:r>
            <a:r>
              <a:rPr lang="zh-CN" altLang="en-US">
                <a:latin typeface="楷体" panose="02010609060101010101" charset="-122"/>
                <a:ea typeface="楷体" panose="02010609060101010101" charset="-122"/>
                <a:cs typeface="楷体" panose="02010609060101010101" charset="-122"/>
              </a:rPr>
              <a:t>具有重要作用。在平凡岗位上默默坚守、孜孜以求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追求职业技能的完美和极致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技术工人就能成为一个领域不可或缺的人才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打造自己在职场上的稀缺性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让人生出彩、梦想成真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并提升一个领域的技术水准。</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680" y="1482090"/>
            <a:ext cx="9946640" cy="29997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重视发挥技术工人队伍作用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既要依靠技术工人自身的努力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也需要政府部门积极培养。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心心在一艺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其艺必工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心心在一职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其职必举。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从技术工人自身而言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无论从事什么劳动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只要具有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择一事终一生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的执着专注、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干一行钻一行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的精益求精、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偏毫厘不敢安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的一丝不苟、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千万锤成一器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的卓越追求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就能以勤学长知识、以苦练精技术、以创新求突破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在平凡岗位上干出不平凡的业绩。政府部门应加大制度创新、政策供给、投入力度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完善和落实技术工人培养、使用、评价、考核机制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提高技能人才待遇水平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畅通技能人才职业发展通道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完善技能人才激励政策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激励更多人走技能成才、技能报国之路。</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499870"/>
            <a:ext cx="9946640" cy="13379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强国建设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匠心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铸就。从一枚螺丝钉的打磨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到精确到毫米级的工艺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小环节里有大学问</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也能做出大成果。</a:t>
            </a:r>
            <a:r>
              <a:rPr lang="zh-CN" altLang="en-US" u="wavy">
                <a:solidFill>
                  <a:schemeClr val="tx1"/>
                </a:solidFill>
                <a:uFillTx/>
                <a:latin typeface="楷体" panose="02010609060101010101" charset="-122"/>
                <a:ea typeface="楷体" panose="02010609060101010101" charset="-122"/>
                <a:cs typeface="楷体" panose="02010609060101010101" charset="-122"/>
              </a:rPr>
              <a:t>新征程上</a:t>
            </a:r>
            <a:r>
              <a:rPr lang="en-US" altLang="zh-CN" u="wavy">
                <a:solidFill>
                  <a:schemeClr val="tx1"/>
                </a:solidFill>
                <a:uFillTx/>
                <a:latin typeface="楷体" panose="02010609060101010101" charset="-122"/>
                <a:ea typeface="楷体" panose="02010609060101010101" charset="-122"/>
                <a:cs typeface="楷体" panose="02010609060101010101" charset="-122"/>
              </a:rPr>
              <a:t>，</a:t>
            </a:r>
            <a:r>
              <a:rPr lang="zh-CN" altLang="en-US" u="wavy">
                <a:solidFill>
                  <a:schemeClr val="tx1"/>
                </a:solidFill>
                <a:uFillTx/>
                <a:latin typeface="楷体" panose="02010609060101010101" charset="-122"/>
                <a:ea typeface="楷体" panose="02010609060101010101" charset="-122"/>
                <a:cs typeface="楷体" panose="02010609060101010101" charset="-122"/>
              </a:rPr>
              <a:t>大力弘扬工匠精神</a:t>
            </a:r>
            <a:r>
              <a:rPr lang="en-US" altLang="zh-CN" u="wavy">
                <a:solidFill>
                  <a:schemeClr val="tx1"/>
                </a:solidFill>
                <a:uFillTx/>
                <a:latin typeface="楷体" panose="02010609060101010101" charset="-122"/>
                <a:ea typeface="楷体" panose="02010609060101010101" charset="-122"/>
                <a:cs typeface="楷体" panose="02010609060101010101" charset="-122"/>
              </a:rPr>
              <a:t>，</a:t>
            </a:r>
            <a:r>
              <a:rPr lang="zh-CN" altLang="en-US" u="wavy">
                <a:solidFill>
                  <a:schemeClr val="tx1"/>
                </a:solidFill>
                <a:uFillTx/>
                <a:latin typeface="楷体" panose="02010609060101010101" charset="-122"/>
                <a:ea typeface="楷体" panose="02010609060101010101" charset="-122"/>
                <a:cs typeface="楷体" panose="02010609060101010101" charset="-122"/>
              </a:rPr>
              <a:t>重视发挥技术工人队伍作用</a:t>
            </a:r>
            <a:r>
              <a:rPr lang="en-US" altLang="zh-CN" u="wavy">
                <a:solidFill>
                  <a:schemeClr val="tx1"/>
                </a:solidFill>
                <a:uFillTx/>
                <a:latin typeface="楷体" panose="02010609060101010101" charset="-122"/>
                <a:ea typeface="楷体" panose="02010609060101010101" charset="-122"/>
                <a:cs typeface="楷体" panose="02010609060101010101" charset="-122"/>
              </a:rPr>
              <a:t>，</a:t>
            </a:r>
            <a:r>
              <a:rPr lang="zh-CN" altLang="en-US" u="wavy">
                <a:solidFill>
                  <a:schemeClr val="tx1"/>
                </a:solidFill>
                <a:uFillTx/>
                <a:latin typeface="楷体" panose="02010609060101010101" charset="-122"/>
                <a:ea typeface="楷体" panose="02010609060101010101" charset="-122"/>
                <a:cs typeface="楷体" panose="02010609060101010101" charset="-122"/>
              </a:rPr>
              <a:t>使创新才智充分涌流</a:t>
            </a:r>
            <a:r>
              <a:rPr lang="en-US" altLang="zh-CN" u="wavy">
                <a:solidFill>
                  <a:schemeClr val="tx1"/>
                </a:solidFill>
                <a:uFillTx/>
                <a:latin typeface="楷体" panose="02010609060101010101" charset="-122"/>
                <a:ea typeface="楷体" panose="02010609060101010101" charset="-122"/>
                <a:cs typeface="楷体" panose="02010609060101010101" charset="-122"/>
              </a:rPr>
              <a:t>，</a:t>
            </a:r>
            <a:r>
              <a:rPr lang="zh-CN" altLang="en-US" u="wavy">
                <a:solidFill>
                  <a:schemeClr val="tx1"/>
                </a:solidFill>
                <a:uFillTx/>
                <a:latin typeface="楷体" panose="02010609060101010101" charset="-122"/>
                <a:ea typeface="楷体" panose="02010609060101010101" charset="-122"/>
                <a:cs typeface="楷体" panose="02010609060101010101" charset="-122"/>
              </a:rPr>
              <a:t>就能凝聚起强大的创新动能</a:t>
            </a:r>
            <a:r>
              <a:rPr lang="en-US" altLang="zh-CN" u="wavy">
                <a:solidFill>
                  <a:schemeClr val="tx1"/>
                </a:solidFill>
                <a:uFillTx/>
                <a:latin typeface="楷体" panose="02010609060101010101" charset="-122"/>
                <a:ea typeface="楷体" panose="02010609060101010101" charset="-122"/>
                <a:cs typeface="楷体" panose="02010609060101010101" charset="-122"/>
              </a:rPr>
              <a:t>，</a:t>
            </a:r>
            <a:r>
              <a:rPr lang="zh-CN" altLang="en-US" u="wavy">
                <a:solidFill>
                  <a:schemeClr val="tx1"/>
                </a:solidFill>
                <a:uFillTx/>
                <a:latin typeface="楷体" panose="02010609060101010101" charset="-122"/>
                <a:ea typeface="楷体" panose="02010609060101010101" charset="-122"/>
                <a:cs typeface="楷体" panose="02010609060101010101" charset="-122"/>
              </a:rPr>
              <a:t>为实现经济社会高质量发展注入不竭动力。</a:t>
            </a:r>
            <a:endParaRPr lang="zh-CN"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4" name="文本框 3"/>
          <p:cNvSpPr txBox="1"/>
          <p:nvPr/>
        </p:nvSpPr>
        <p:spPr>
          <a:xfrm>
            <a:off x="1122680" y="3521710"/>
            <a:ext cx="9946640"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请将文中画波浪线的复句改为单句。可以改变语序、少量增删词语</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但不得改变原意。</a:t>
            </a:r>
            <a:endParaRPr lang="zh-CN" altLang="en-US">
              <a:latin typeface="黑体" panose="02010609060101010101" charset="-122"/>
              <a:ea typeface="黑体" panose="02010609060101010101" charset="-122"/>
            </a:endParaRPr>
          </a:p>
        </p:txBody>
      </p:sp>
      <p:sp>
        <p:nvSpPr>
          <p:cNvPr id="6" name="文本框 5"/>
          <p:cNvSpPr txBox="1"/>
          <p:nvPr/>
        </p:nvSpPr>
        <p:spPr>
          <a:xfrm>
            <a:off x="1123315" y="4028440"/>
            <a:ext cx="9946005" cy="92202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【示例】新征程上大力弘扬工匠精神、重视发挥技术工人队伍作用并使创新才智充分涌流的行为能凝聚起强大的创新动能并为实现经济社会高质量发展注入不竭动力。</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830955"/>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材料一</a:t>
            </a:r>
            <a:r>
              <a:rPr lang="en-US" altLang="zh-CN">
                <a:latin typeface="黑体" panose="02010609060101010101" charset="-122"/>
                <a:ea typeface="黑体" panose="02010609060101010101" charset="-122"/>
                <a:cs typeface="黑体" panose="02010609060101010101" charset="-122"/>
              </a:rPr>
              <a:t>：</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①</a:t>
            </a:r>
            <a:r>
              <a:rPr lang="zh-CN" altLang="en-US">
                <a:latin typeface="楷体" panose="02010609060101010101" charset="-122"/>
                <a:ea typeface="楷体" panose="02010609060101010101" charset="-122"/>
                <a:cs typeface="楷体" panose="02010609060101010101" charset="-122"/>
              </a:rPr>
              <a:t>身着深蓝色的整洁工装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犀利的目光紧盯着旋转的零件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一双大手飞快旋转着车床摇把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进刀、车削、退刀一气呵成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他就是从一个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毛头小子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成长为一名掌握精湛加工工具工装技能的高级技师洪家光。</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②</a:t>
            </a:r>
            <a:r>
              <a:rPr lang="zh-CN" altLang="en-US">
                <a:latin typeface="楷体" panose="02010609060101010101" charset="-122"/>
                <a:ea typeface="楷体" panose="02010609060101010101" charset="-122"/>
                <a:cs typeface="楷体" panose="02010609060101010101" charset="-122"/>
              </a:rPr>
              <a:t>发动机是飞机的心脏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航空发动机被誉为现代工业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皇冠上的明珠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是衡量一个国家综合国力的重要标志之一。洪家光团队加工的是用于航空发动机制造的工装工具产品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这些工具主要用来加工航空发动机的零部件。发动机用的零件精度要求非常高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洪家光对每一个微小尺寸都追求精益求精。在工作中他常一次次观察记录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并比对调整。</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680" y="1111250"/>
            <a:ext cx="9946640"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③</a:t>
            </a:r>
            <a:r>
              <a:rPr lang="zh-CN" altLang="en-US">
                <a:latin typeface="楷体" panose="02010609060101010101" charset="-122"/>
                <a:ea typeface="楷体" panose="02010609060101010101" charset="-122"/>
                <a:cs typeface="楷体" panose="02010609060101010101" charset="-122"/>
              </a:rPr>
              <a:t>一次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在加工修正金刚石滚轮工具时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掌握此项技术的师傅生病住院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洪家光主动承担起任务。为了提高工具加工精度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他在当时的车床无法满足加工要求的情况下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开始一项项改进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减小托盘与操作台的间隙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改造传动机构中齿轮间咬合的紧密程度。原有的刀台抗震性不强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他就重做刀台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小托盘与下面的托盘有间隙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他就想办法将小托盘固定</a:t>
            </a:r>
            <a:r>
              <a:rPr lang="en-US" altLang="zh-CN">
                <a:latin typeface="楷体" panose="02010609060101010101" charset="-122"/>
                <a:ea typeface="楷体" panose="02010609060101010101" charset="-122"/>
                <a:cs typeface="楷体" panose="02010609060101010101" charset="-122"/>
              </a:rPr>
              <a:t>……4</a:t>
            </a:r>
            <a:r>
              <a:rPr lang="zh-CN" altLang="en-US">
                <a:latin typeface="楷体" panose="02010609060101010101" charset="-122"/>
                <a:ea typeface="楷体" panose="02010609060101010101" charset="-122"/>
                <a:cs typeface="楷体" panose="02010609060101010101" charset="-122"/>
              </a:rPr>
              <a:t>年多里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经过无数次尝试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洪家光最终研发出一套用于打磨叶片砂轮的滚轮工具。这一砂轮工具被叶片加工厂使用后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加工叶片的质量得到明显提升。</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④</a:t>
            </a:r>
            <a:r>
              <a:rPr lang="zh-CN" altLang="en-US">
                <a:latin typeface="楷体" panose="02010609060101010101" charset="-122"/>
                <a:ea typeface="楷体" panose="02010609060101010101" charset="-122"/>
                <a:cs typeface="楷体" panose="02010609060101010101" charset="-122"/>
              </a:rPr>
              <a:t>从</a:t>
            </a:r>
            <a:r>
              <a:rPr lang="en-US" altLang="zh-CN">
                <a:latin typeface="楷体" panose="02010609060101010101" charset="-122"/>
                <a:ea typeface="楷体" panose="02010609060101010101" charset="-122"/>
                <a:cs typeface="楷体" panose="02010609060101010101" charset="-122"/>
              </a:rPr>
              <a:t>1998</a:t>
            </a:r>
            <a:r>
              <a:rPr lang="zh-CN" altLang="en-US">
                <a:latin typeface="楷体" panose="02010609060101010101" charset="-122"/>
                <a:ea typeface="楷体" panose="02010609060101010101" charset="-122"/>
                <a:cs typeface="楷体" panose="02010609060101010101" charset="-122"/>
              </a:rPr>
              <a:t>年参加工作至今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洪家光先后跟随多位师傅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他们教导的工匠精神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深深地印刻在洪家光心中。跟着付百森师傅学习的经历让他记忆犹新。</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年轻人都愿意跟老师傅学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眼前这个师傅这么年轻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技术经验能丰富吗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洪家光刚见到付师傅时有点失落。付师傅好像察觉到了他的失落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让洪家光在旁边看自己操作。</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⑥</a:t>
            </a:r>
            <a:r>
              <a:rPr lang="zh-CN" altLang="en-US">
                <a:latin typeface="楷体" panose="02010609060101010101" charset="-122"/>
                <a:ea typeface="楷体" panose="02010609060101010101" charset="-122"/>
                <a:cs typeface="楷体" panose="02010609060101010101" charset="-122"/>
              </a:rPr>
              <a:t>只见付师傅把零件安装、调整、夹紧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左手启动机床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右手快速移动机床拖板。紧接着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他的双手就在机床上操纵着机床上的手柄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加工零件。麻利的动作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像电脑控制的机械手。</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⑦</a:t>
            </a:r>
            <a:r>
              <a:rPr lang="zh-CN" altLang="en-US">
                <a:latin typeface="楷体" panose="02010609060101010101" charset="-122"/>
                <a:ea typeface="楷体" panose="02010609060101010101" charset="-122"/>
                <a:cs typeface="楷体" panose="02010609060101010101" charset="-122"/>
              </a:rPr>
              <a:t>付师傅加工完说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你测量一下各部分尺寸精度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再按照这个标准加工零件。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洪家光测量后发现公差微乎其微。他心想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这水平太高了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这可是纯手工</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⑧</a:t>
            </a:r>
            <a:r>
              <a:rPr lang="zh-CN" altLang="en-US">
                <a:latin typeface="楷体" panose="02010609060101010101" charset="-122"/>
                <a:ea typeface="楷体" panose="02010609060101010101" charset="-122"/>
                <a:cs typeface="楷体" panose="02010609060101010101" charset="-122"/>
              </a:rPr>
              <a:t>到洪家光加工时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他满头大汗地忙活了十几分钟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发现自己的水平与实际要求差距很大。</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⑨</a:t>
            </a:r>
            <a:r>
              <a:rPr lang="zh-CN" altLang="en-US">
                <a:latin typeface="楷体" panose="02010609060101010101" charset="-122"/>
                <a:ea typeface="楷体" panose="02010609060101010101" charset="-122"/>
                <a:cs typeface="楷体" panose="02010609060101010101" charset="-122"/>
              </a:rPr>
              <a:t>付师傅语重心长地说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光有技校学的知识是不够的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机械加工的实际技术深奥着呢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雄心壮志代替不了真才实学。当高水平的工人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不是你想象的那么容易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你得从一点一滴做起。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那一刻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洪家光决心从头学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一切从零开始。</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⑩</a:t>
            </a:r>
            <a:r>
              <a:rPr lang="zh-CN" altLang="en-US">
                <a:latin typeface="楷体" panose="02010609060101010101" charset="-122"/>
                <a:ea typeface="楷体" panose="02010609060101010101" charset="-122"/>
                <a:cs typeface="楷体" panose="02010609060101010101" charset="-122"/>
              </a:rPr>
              <a:t>如今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洪家光先后完成</a:t>
            </a:r>
            <a:r>
              <a:rPr lang="en-US" altLang="zh-CN">
                <a:latin typeface="楷体" panose="02010609060101010101" charset="-122"/>
                <a:ea typeface="楷体" panose="02010609060101010101" charset="-122"/>
                <a:cs typeface="楷体" panose="02010609060101010101" charset="-122"/>
              </a:rPr>
              <a:t>200</a:t>
            </a:r>
            <a:r>
              <a:rPr lang="zh-CN" altLang="en-US">
                <a:latin typeface="楷体" panose="02010609060101010101" charset="-122"/>
                <a:ea typeface="楷体" panose="02010609060101010101" charset="-122"/>
                <a:cs typeface="楷体" panose="02010609060101010101" charset="-122"/>
              </a:rPr>
              <a:t>多项工装工具技术革新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解决</a:t>
            </a:r>
            <a:r>
              <a:rPr lang="en-US" altLang="zh-CN">
                <a:latin typeface="楷体" panose="02010609060101010101" charset="-122"/>
                <a:ea typeface="楷体" panose="02010609060101010101" charset="-122"/>
                <a:cs typeface="楷体" panose="02010609060101010101" charset="-122"/>
              </a:rPr>
              <a:t>300</a:t>
            </a:r>
            <a:r>
              <a:rPr lang="zh-CN" altLang="en-US">
                <a:latin typeface="楷体" panose="02010609060101010101" charset="-122"/>
                <a:ea typeface="楷体" panose="02010609060101010101" charset="-122"/>
                <a:cs typeface="楷体" panose="02010609060101010101" charset="-122"/>
              </a:rPr>
              <a:t>多个工装工具技术难题。他与团队成员研制的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航空发动机叶片滚轮精密磨削技术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荣获</a:t>
            </a:r>
            <a:r>
              <a:rPr lang="en-US" altLang="zh-CN">
                <a:latin typeface="楷体" panose="02010609060101010101" charset="-122"/>
                <a:ea typeface="楷体" panose="02010609060101010101" charset="-122"/>
                <a:cs typeface="楷体" panose="02010609060101010101" charset="-122"/>
              </a:rPr>
              <a:t>2017</a:t>
            </a:r>
            <a:r>
              <a:rPr lang="zh-CN" altLang="en-US">
                <a:latin typeface="楷体" panose="02010609060101010101" charset="-122"/>
                <a:ea typeface="楷体" panose="02010609060101010101" charset="-122"/>
                <a:cs typeface="楷体" panose="02010609060101010101" charset="-122"/>
              </a:rPr>
              <a:t>年度国家科学技术进步二等奖。以他名字命名的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洪家光劳模创新工作室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洪家光技能大师工作站</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承担起了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传帮带、提技能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的职责。作为党的二十大代表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洪家光说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要扎根岗位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秉承献身航发事业的担当与责任。未来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他将继续以精湛的技艺打造国之重器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为科研生产砥砺前行。</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摘编自《洪家光</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以心</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铸心</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的大国工匠》</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42462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材料二</a:t>
            </a:r>
            <a:r>
              <a:rPr lang="en-US" altLang="zh-CN">
                <a:latin typeface="黑体" panose="02010609060101010101" charset="-122"/>
                <a:ea typeface="黑体" panose="02010609060101010101" charset="-122"/>
                <a:cs typeface="黑体" panose="02010609060101010101" charset="-122"/>
              </a:rPr>
              <a:t>：</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①</a:t>
            </a:r>
            <a:r>
              <a:rPr lang="zh-CN" altLang="en-US">
                <a:latin typeface="楷体" panose="02010609060101010101" charset="-122"/>
                <a:ea typeface="楷体" panose="02010609060101010101" charset="-122"/>
                <a:cs typeface="楷体" panose="02010609060101010101" charset="-122"/>
              </a:rPr>
              <a:t>国产大飞机</a:t>
            </a:r>
            <a:r>
              <a:rPr lang="en-US" altLang="zh-CN">
                <a:latin typeface="楷体" panose="02010609060101010101" charset="-122"/>
                <a:ea typeface="楷体" panose="02010609060101010101" charset="-122"/>
                <a:cs typeface="楷体" panose="02010609060101010101" charset="-122"/>
              </a:rPr>
              <a:t>C919</a:t>
            </a:r>
            <a:r>
              <a:rPr lang="zh-CN" altLang="en-US">
                <a:latin typeface="楷体" panose="02010609060101010101" charset="-122"/>
                <a:ea typeface="楷体" panose="02010609060101010101" charset="-122"/>
                <a:cs typeface="楷体" panose="02010609060101010101" charset="-122"/>
              </a:rPr>
              <a:t>的成功研制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打破了国外公司对大飞机产业的垄断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给我国航空产业乃至高端制造业带来深远影响。高铁通车里程位居世界第一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赢得国内外一片惊赞</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C919</a:t>
            </a:r>
            <a:r>
              <a:rPr lang="zh-CN" altLang="en-US">
                <a:latin typeface="楷体" panose="02010609060101010101" charset="-122"/>
                <a:ea typeface="楷体" panose="02010609060101010101" charset="-122"/>
                <a:cs typeface="楷体" panose="02010609060101010101" charset="-122"/>
              </a:rPr>
              <a:t>大飞机试飞成功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民航之花含苞待放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家电产品在激烈的市场竞争中站稳脚跟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并大步走出国门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近年来</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中国制造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不断提升产品品质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受到越来越多的国内外消费者认可。在此过程中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一大批大国工匠以及他们身上的工匠精神发挥了重要作用。</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②</a:t>
            </a:r>
            <a:r>
              <a:rPr lang="zh-CN" altLang="en-US">
                <a:latin typeface="楷体" panose="02010609060101010101" charset="-122"/>
                <a:ea typeface="楷体" panose="02010609060101010101" charset="-122"/>
                <a:cs typeface="楷体" panose="02010609060101010101" charset="-122"/>
              </a:rPr>
              <a:t>在我国几千年文明史中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工匠精神源远流长</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巧夺天工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匠心独运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技近乎道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等典故都是对这种精神的高度概括。中华人民共和国成立以来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大庆精神、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两弹一星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精神、载人航天精神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中华人民共和国工人阶级不断为工匠精神注入新的内涵。也正是在工匠精神的激励下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中国路、中国桥、中国港口、中国核电等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成为一张张让国人引以为傲的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中国名片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4661535"/>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近年来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全世界的水稻田中陆续出现了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山寨版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水稻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它们直接导致稻田减产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品质下降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鬼稻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。如果任它们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嚣张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我们今后很可能就再也吃不上好吃的白米饭了</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在科学界</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鬼稻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杂草稻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并被定性为田间的恶性杂草。在田间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杂草稻是一个满分的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潜伏者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。鬼稻之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令人防不胜防。</a:t>
            </a:r>
            <a:r>
              <a:rPr lang="en-US" altLang="en-US">
                <a:latin typeface="楷体" panose="02010609060101010101" charset="-122"/>
                <a:ea typeface="楷体" panose="02010609060101010101" charset="-122"/>
                <a:cs typeface="楷体" panose="02010609060101010101" charset="-122"/>
              </a:rPr>
              <a:t> </a:t>
            </a:r>
            <a:endParaRPr lang="en-US"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首先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拟态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使人们很难辨识。从苗期开始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杂草稻就与栽培水稻一同拔节长叶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外形上极难区分。直到结穗之后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拨开稍有色素沉着的稻壳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露出棕褐色的米粒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才能判断这是杂草稻</a:t>
            </a:r>
            <a:r>
              <a:rPr lang="zh-CN" altLang="en-US">
                <a:latin typeface="楷体" panose="02010609060101010101" charset="-122"/>
                <a:ea typeface="楷体" panose="02010609060101010101" charset="-122"/>
                <a:cs typeface="楷体" panose="02010609060101010101" charset="-122"/>
              </a:rPr>
              <a:t>。但这时识别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为时已晚。</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其次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它会休眠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使人们无法铲除。水稻长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它也长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水稻不长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它也不长。如果一块地改种玉米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杂草稻的种子就在土壤中休眠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隔两年后灌水种了水稻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杂草稻又会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复活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完全是冲着栽培稻来的。</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42462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③</a:t>
            </a:r>
            <a:r>
              <a:rPr lang="zh-CN" altLang="en-US">
                <a:latin typeface="楷体" panose="02010609060101010101" charset="-122"/>
                <a:ea typeface="楷体" panose="02010609060101010101" charset="-122"/>
                <a:cs typeface="楷体" panose="02010609060101010101" charset="-122"/>
              </a:rPr>
              <a:t>我国经济已从高速增长阶段迈向高质量发展阶段</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人们的生活水平不断提高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人们越来越讲究生活品质。时代的需求对我国经济社会发展提出了更高要求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除了经济发展方面需要重视产品品质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医疗、教育、文化等社会服务领域同样需要精益求精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这样才可能提供更加丰富、更能满足群众期待的高品质产品和服务。因此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必须大力弘扬工匠精神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矢志创新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戒除浮躁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中国制造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提供坚固后盾。</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latin typeface="楷体" panose="02010609060101010101" charset="-122"/>
                <a:ea typeface="楷体" panose="02010609060101010101" charset="-122"/>
                <a:cs typeface="楷体" panose="02010609060101010101" charset="-122"/>
              </a:rPr>
              <a:t>④</a:t>
            </a:r>
            <a:r>
              <a:rPr lang="zh-CN" altLang="en-US">
                <a:latin typeface="楷体" panose="02010609060101010101" charset="-122"/>
                <a:ea typeface="楷体" panose="02010609060101010101" charset="-122"/>
                <a:cs typeface="楷体" panose="02010609060101010101" charset="-122"/>
              </a:rPr>
              <a:t>弘扬工匠精神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需要政府部门、广大企业和每一名社会成员共同营造有利于创造精品的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土壤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。如今</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工匠精神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已经写入党的十九大报告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社会各界对其广泛讨论并达成普遍共识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一个有利于弘扬工匠精神、推动制造业品质革命、实现经济高质量发展的大环境已经形成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制造强国建设目标必将实现。</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摘编自马洪超《工匠精神支撑</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中国制造</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34150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下列对材料相关内容的理解和分析</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不正确的一项是</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分</a:t>
            </a: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A.</a:t>
            </a:r>
            <a:r>
              <a:rPr lang="zh-CN" altLang="en-US">
                <a:latin typeface="黑体" panose="02010609060101010101" charset="-122"/>
                <a:ea typeface="黑体" panose="02010609060101010101" charset="-122"/>
              </a:rPr>
              <a:t>材料一用较多笔墨写付师傅的动作</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既刻画了付师傅的人物形象</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还与前文洪家光的失落心理形成对比。</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B.</a:t>
            </a:r>
            <a:r>
              <a:rPr lang="zh-CN" altLang="en-US">
                <a:latin typeface="黑体" panose="02010609060101010101" charset="-122"/>
                <a:ea typeface="黑体" panose="02010609060101010101" charset="-122"/>
              </a:rPr>
              <a:t>我国经济社会的不断发展要求我们要重视产品品质</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这样才能满足人民群众对提高产品品质和服务质量的要求。</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C.</a:t>
            </a:r>
            <a:r>
              <a:rPr lang="zh-CN" altLang="en-US">
                <a:latin typeface="黑体" panose="02010609060101010101" charset="-122"/>
                <a:ea typeface="黑体" panose="02010609060101010101" charset="-122"/>
              </a:rPr>
              <a:t>新闻标题注重体现价值性信息</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材料一标题写出了洪家光的身份。</a:t>
            </a:r>
            <a:endParaRPr lang="zh-CN" altLang="en-US">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D.</a:t>
            </a:r>
            <a:r>
              <a:rPr lang="zh-CN" altLang="en-US">
                <a:latin typeface="黑体" panose="02010609060101010101" charset="-122"/>
                <a:ea typeface="黑体" panose="02010609060101010101" charset="-122"/>
              </a:rPr>
              <a:t>材料二首先列举近年来我国取得的成就</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引出话题</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接着从历史发展和现实需要两个方面论证文章观点。</a:t>
            </a:r>
            <a:endParaRPr lang="zh-CN" altLang="en-US">
              <a:latin typeface="黑体" panose="02010609060101010101" charset="-122"/>
              <a:ea typeface="黑体" panose="02010609060101010101" charset="-122"/>
            </a:endParaRPr>
          </a:p>
        </p:txBody>
      </p:sp>
      <p:sp>
        <p:nvSpPr>
          <p:cNvPr id="3" name="文本框 2"/>
          <p:cNvSpPr txBox="1"/>
          <p:nvPr/>
        </p:nvSpPr>
        <p:spPr>
          <a:xfrm>
            <a:off x="7697470" y="1305560"/>
            <a:ext cx="581660" cy="506730"/>
          </a:xfrm>
          <a:prstGeom prst="rect">
            <a:avLst/>
          </a:prstGeom>
          <a:noFill/>
        </p:spPr>
        <p:txBody>
          <a:bodyPr wrap="square" rtlCol="0">
            <a:spAutoFit/>
          </a:bodyPr>
          <a:p>
            <a:pPr indent="0" algn="ctr" fontAlgn="auto">
              <a:lnSpc>
                <a:spcPct val="150000"/>
              </a:lnSpc>
            </a:pPr>
            <a:r>
              <a:rPr lang="en-US">
                <a:solidFill>
                  <a:srgbClr val="FF0000"/>
                </a:solidFill>
                <a:latin typeface="黑体" panose="02010609060101010101" charset="-122"/>
                <a:ea typeface="黑体" panose="02010609060101010101" charset="-122"/>
                <a:cs typeface="黑体" panose="02010609060101010101" charset="-122"/>
              </a:rPr>
              <a:t>B</a:t>
            </a:r>
            <a:endParaRPr 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216852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下列对加点词语的解释</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错误的一项是</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分</a:t>
            </a: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A.</a:t>
            </a:r>
            <a:r>
              <a:rPr lang="zh-CN" altLang="en-US">
                <a:latin typeface="黑体" panose="02010609060101010101" charset="-122"/>
                <a:ea typeface="黑体" panose="02010609060101010101" charset="-122"/>
              </a:rPr>
              <a:t>雨从头上湿到</a:t>
            </a:r>
            <a:r>
              <a:rPr lang="zh-CN" altLang="en-US">
                <a:solidFill>
                  <a:schemeClr val="tx1"/>
                </a:solidFill>
                <a:effectLst/>
                <a:uFillTx/>
                <a:latin typeface="黑体" panose="02010609060101010101" charset="-122"/>
                <a:ea typeface="黑体" panose="02010609060101010101" charset="-122"/>
              </a:rPr>
              <a:t>胛</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肩胛</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B.</a:t>
            </a:r>
            <a:r>
              <a:rPr lang="zh-CN" altLang="en-US">
                <a:latin typeface="黑体" panose="02010609060101010101" charset="-122"/>
                <a:ea typeface="黑体" panose="02010609060101010101" charset="-122"/>
              </a:rPr>
              <a:t>唤渠朝餐歇半霎</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吃早饭</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C.</a:t>
            </a:r>
            <a:r>
              <a:rPr lang="zh-CN" altLang="en-US">
                <a:latin typeface="黑体" panose="02010609060101010101" charset="-122"/>
                <a:ea typeface="黑体" panose="02010609060101010101" charset="-122"/>
              </a:rPr>
              <a:t>秧根未牢莳未匝</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捆牢</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rPr>
              <a:t>D.</a:t>
            </a:r>
            <a:r>
              <a:rPr lang="zh-CN" altLang="en-US">
                <a:latin typeface="黑体" panose="02010609060101010101" charset="-122"/>
                <a:ea typeface="黑体" panose="02010609060101010101" charset="-122"/>
              </a:rPr>
              <a:t>照管鹅儿与雏鸭</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提防</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p:txBody>
      </p:sp>
      <p:sp>
        <p:nvSpPr>
          <p:cNvPr id="3" name="文本框 2"/>
          <p:cNvSpPr txBox="1"/>
          <p:nvPr/>
        </p:nvSpPr>
        <p:spPr>
          <a:xfrm>
            <a:off x="6478905" y="1305560"/>
            <a:ext cx="776605"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solidFill>
                  <a:srgbClr val="FF0000"/>
                </a:solidFill>
                <a:latin typeface="黑体" panose="02010609060101010101" charset="-122"/>
                <a:ea typeface="黑体" panose="02010609060101010101" charset="-122"/>
                <a:cs typeface="黑体" panose="02010609060101010101" charset="-122"/>
              </a:rPr>
              <a:t>C</a:t>
            </a:r>
            <a:endParaRPr lang="en-US">
              <a:solidFill>
                <a:srgbClr val="FF0000"/>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607185" y="1931035"/>
            <a:ext cx="4064000" cy="1753235"/>
          </a:xfrm>
          <a:prstGeom prst="rect">
            <a:avLst/>
          </a:prstGeom>
          <a:noFill/>
        </p:spPr>
        <p:txBody>
          <a:bodyPr wrap="square" rtlCol="0">
            <a:spAutoFit/>
          </a:bodyPr>
          <a:p>
            <a:pPr indent="0" fontAlgn="auto">
              <a:lnSpc>
                <a:spcPct val="150000"/>
              </a:lnSpc>
            </a:pPr>
            <a:r>
              <a:rPr lang="en-US" altLang="zh-CN"/>
              <a:t>                          ·</a:t>
            </a:r>
            <a:endParaRPr lang="en-US" altLang="zh-CN"/>
          </a:p>
          <a:p>
            <a:pPr indent="0" fontAlgn="auto">
              <a:lnSpc>
                <a:spcPct val="150000"/>
              </a:lnSpc>
            </a:pPr>
            <a:r>
              <a:rPr lang="en-US" altLang="zh-CN"/>
              <a:t>           ·   ·</a:t>
            </a:r>
            <a:endParaRPr lang="en-US" altLang="zh-CN"/>
          </a:p>
          <a:p>
            <a:pPr indent="0" fontAlgn="auto">
              <a:lnSpc>
                <a:spcPct val="150000"/>
              </a:lnSpc>
            </a:pPr>
            <a:r>
              <a:rPr lang="en-US" altLang="zh-CN"/>
              <a:t>                          ·</a:t>
            </a:r>
            <a:endParaRPr lang="en-US" altLang="zh-CN"/>
          </a:p>
          <a:p>
            <a:pPr indent="0" fontAlgn="auto">
              <a:lnSpc>
                <a:spcPct val="150000"/>
              </a:lnSpc>
            </a:pPr>
            <a:r>
              <a:rPr lang="en-US" altLang="zh-CN"/>
              <a:t>    ·   · </a:t>
            </a:r>
            <a:endParaRPr lang="en-US" altLang="zh-CN"/>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415030"/>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阅读下面的诗歌，完成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cs typeface="黑体" panose="02010609060101010101" charset="-122"/>
              </a:rPr>
              <a:t>(</a:t>
            </a:r>
            <a:r>
              <a:rPr lang="zh-CN" altLang="en-US">
                <a:latin typeface="黑体" panose="02010609060101010101" charset="-122"/>
                <a:ea typeface="黑体" panose="02010609060101010101" charset="-122"/>
                <a:cs typeface="黑体" panose="02010609060101010101" charset="-122"/>
              </a:rPr>
              <a:t>一</a:t>
            </a:r>
            <a:r>
              <a:rPr lang="en-US" altLang="zh-CN">
                <a:latin typeface="黑体" panose="02010609060101010101" charset="-122"/>
                <a:ea typeface="黑体" panose="02010609060101010101" charset="-122"/>
                <a:cs typeface="黑体" panose="02010609060101010101" charset="-122"/>
              </a:rPr>
              <a:t>)</a:t>
            </a: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桃之夭夭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灼灼其华。之子于归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宜其室家。</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桃之夭夭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a:t>
            </a:r>
            <a:r>
              <a:rPr lang="en-US" altLang="en-US" baseline="30000">
                <a:latin typeface="楷体" panose="02010609060101010101" charset="-122"/>
                <a:ea typeface="楷体" panose="02010609060101010101" charset="-122"/>
                <a:cs typeface="楷体" panose="02010609060101010101" charset="-122"/>
              </a:rPr>
              <a:t>①</a:t>
            </a:r>
            <a:r>
              <a:rPr lang="zh-CN" altLang="en-US">
                <a:latin typeface="楷体" panose="02010609060101010101" charset="-122"/>
                <a:ea typeface="楷体" panose="02010609060101010101" charset="-122"/>
                <a:cs typeface="楷体" panose="02010609060101010101" charset="-122"/>
              </a:rPr>
              <a:t>其实。之子于归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宜其家室。</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桃之夭夭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其叶蓁蓁</a:t>
            </a:r>
            <a:r>
              <a:rPr lang="en-US" altLang="en-US" baseline="30000">
                <a:latin typeface="楷体" panose="02010609060101010101" charset="-122"/>
                <a:ea typeface="楷体" panose="02010609060101010101" charset="-122"/>
                <a:cs typeface="楷体" panose="02010609060101010101" charset="-122"/>
              </a:rPr>
              <a:t>②</a:t>
            </a:r>
            <a:r>
              <a:rPr lang="zh-CN" altLang="en-US">
                <a:latin typeface="楷体" panose="02010609060101010101" charset="-122"/>
                <a:ea typeface="楷体" panose="02010609060101010101" charset="-122"/>
                <a:cs typeface="楷体" panose="02010609060101010101" charset="-122"/>
              </a:rPr>
              <a:t>。之子于归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宜其家人。</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《诗经</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周南</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桃夭》</a:t>
            </a:r>
            <a:endParaRPr lang="en-US" altLang="en-US" u="wavy">
              <a:solidFill>
                <a:schemeClr val="tx1"/>
              </a:solidFill>
              <a:uFillTx/>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830955"/>
          </a:xfrm>
          <a:prstGeom prst="rect">
            <a:avLst/>
          </a:prstGeom>
          <a:noFill/>
        </p:spPr>
        <p:txBody>
          <a:bodyPr wrap="square" rtlCol="0">
            <a:spAutoFit/>
          </a:bodyPr>
          <a:p>
            <a:pPr indent="457200" algn="ctr" fontAlgn="auto">
              <a:lnSpc>
                <a:spcPct val="150000"/>
              </a:lnSpc>
              <a:extLst>
                <a:ext uri="{35155182-B16C-46BC-9424-99874614C6A1}">
                  <wpsdc:indentchars xmlns:wpsdc="http://www.wps.cn/officeDocument/2017/drawingmlCustomData" val="200" checksum="59296752"/>
                </a:ext>
              </a:extLst>
            </a:pP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en-US" altLang="zh-CN">
                <a:latin typeface="黑体" panose="02010609060101010101" charset="-122"/>
                <a:ea typeface="黑体" panose="02010609060101010101" charset="-122"/>
                <a:cs typeface="黑体" panose="02010609060101010101" charset="-122"/>
              </a:rPr>
              <a:t>(</a:t>
            </a:r>
            <a:r>
              <a:rPr lang="zh-CN" altLang="en-US">
                <a:latin typeface="黑体" panose="02010609060101010101" charset="-122"/>
                <a:ea typeface="黑体" panose="02010609060101010101" charset="-122"/>
                <a:cs typeface="黑体" panose="02010609060101010101" charset="-122"/>
              </a:rPr>
              <a:t>二</a:t>
            </a:r>
            <a:r>
              <a:rPr lang="en-US" altLang="zh-CN">
                <a:latin typeface="黑体" panose="02010609060101010101" charset="-122"/>
                <a:ea typeface="黑体" panose="02010609060101010101" charset="-122"/>
                <a:cs typeface="黑体" panose="02010609060101010101" charset="-122"/>
              </a:rPr>
              <a:t>)</a:t>
            </a: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维鹊有巢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维鸠居之。之子于归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百两</a:t>
            </a:r>
            <a:r>
              <a:rPr lang="en-US" altLang="en-US" baseline="30000">
                <a:latin typeface="楷体" panose="02010609060101010101" charset="-122"/>
                <a:ea typeface="楷体" panose="02010609060101010101" charset="-122"/>
                <a:cs typeface="楷体" panose="02010609060101010101" charset="-122"/>
              </a:rPr>
              <a:t>③</a:t>
            </a:r>
            <a:r>
              <a:rPr lang="zh-CN" altLang="en-US">
                <a:latin typeface="楷体" panose="02010609060101010101" charset="-122"/>
                <a:ea typeface="楷体" panose="02010609060101010101" charset="-122"/>
                <a:cs typeface="楷体" panose="02010609060101010101" charset="-122"/>
              </a:rPr>
              <a:t>御之。</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维鹊有巢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维鸠方</a:t>
            </a:r>
            <a:r>
              <a:rPr lang="en-US" altLang="en-US" baseline="30000">
                <a:latin typeface="楷体" panose="02010609060101010101" charset="-122"/>
                <a:ea typeface="楷体" panose="02010609060101010101" charset="-122"/>
                <a:cs typeface="楷体" panose="02010609060101010101" charset="-122"/>
              </a:rPr>
              <a:t>④</a:t>
            </a:r>
            <a:r>
              <a:rPr lang="zh-CN" altLang="en-US">
                <a:latin typeface="楷体" panose="02010609060101010101" charset="-122"/>
                <a:ea typeface="楷体" panose="02010609060101010101" charset="-122"/>
                <a:cs typeface="楷体" panose="02010609060101010101" charset="-122"/>
              </a:rPr>
              <a:t>之。之子于归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百两将</a:t>
            </a:r>
            <a:r>
              <a:rPr lang="en-US" altLang="en-US" baseline="30000">
                <a:latin typeface="楷体" panose="02010609060101010101" charset="-122"/>
                <a:ea typeface="楷体" panose="02010609060101010101" charset="-122"/>
                <a:cs typeface="楷体" panose="02010609060101010101" charset="-122"/>
              </a:rPr>
              <a:t>⑤</a:t>
            </a:r>
            <a:r>
              <a:rPr lang="zh-CN" altLang="en-US">
                <a:latin typeface="楷体" panose="02010609060101010101" charset="-122"/>
                <a:ea typeface="楷体" panose="02010609060101010101" charset="-122"/>
                <a:cs typeface="楷体" panose="02010609060101010101" charset="-122"/>
              </a:rPr>
              <a:t>之。</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维鹊有巢</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维鸠盈之。之子于归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百两成之。</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《诗经</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召南</a:t>
            </a: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鹊巢》</a:t>
            </a:r>
            <a:endParaRPr lang="zh-CN" altLang="en-US">
              <a:latin typeface="仿宋" panose="02010609060101010101" charset="-122"/>
              <a:ea typeface="仿宋" panose="02010609060101010101" charset="-122"/>
              <a:cs typeface="仿宋"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tx1"/>
                </a:solidFill>
                <a:uFillTx/>
                <a:latin typeface="仿宋" panose="02010609060101010101" charset="-122"/>
                <a:ea typeface="仿宋" panose="02010609060101010101" charset="-122"/>
                <a:cs typeface="仿宋" panose="02010609060101010101" charset="-122"/>
              </a:rPr>
              <a:t>【注】</a:t>
            </a:r>
            <a:r>
              <a:rPr lang="en-US" altLang="en-US">
                <a:solidFill>
                  <a:schemeClr val="tx1"/>
                </a:solidFill>
                <a:uFillTx/>
                <a:latin typeface="仿宋" panose="02010609060101010101" charset="-122"/>
                <a:ea typeface="仿宋" panose="02010609060101010101" charset="-122"/>
                <a:cs typeface="仿宋" panose="02010609060101010101" charset="-122"/>
              </a:rPr>
              <a:t>①</a:t>
            </a:r>
            <a:r>
              <a:rPr lang="en-US" altLang="zh-CN">
                <a:solidFill>
                  <a:schemeClr val="tx1"/>
                </a:solidFill>
                <a:uFillTx/>
                <a:latin typeface="仿宋" panose="02010609060101010101" charset="-122"/>
                <a:ea typeface="仿宋" panose="02010609060101010101" charset="-122"/>
                <a:cs typeface="仿宋" panose="02010609060101010101" charset="-122"/>
              </a:rPr>
              <a:t>(f</a:t>
            </a:r>
            <a:r>
              <a:rPr lang="en-US" altLang="en-US">
                <a:solidFill>
                  <a:schemeClr val="tx1"/>
                </a:solidFill>
                <a:uFillTx/>
                <a:latin typeface="仿宋" panose="02010609060101010101" charset="-122"/>
                <a:ea typeface="仿宋" panose="02010609060101010101" charset="-122"/>
                <a:cs typeface="仿宋" panose="02010609060101010101" charset="-122"/>
              </a:rPr>
              <a:t>é</a:t>
            </a:r>
            <a:r>
              <a:rPr lang="en-US" altLang="zh-CN">
                <a:solidFill>
                  <a:schemeClr val="tx1"/>
                </a:solidFill>
                <a:uFillTx/>
                <a:latin typeface="仿宋" panose="02010609060101010101" charset="-122"/>
                <a:ea typeface="仿宋" panose="02010609060101010101" charset="-122"/>
                <a:cs typeface="仿宋" panose="02010609060101010101" charset="-122"/>
              </a:rPr>
              <a:t>n)：</a:t>
            </a:r>
            <a:r>
              <a:rPr lang="zh-CN" altLang="en-US">
                <a:solidFill>
                  <a:schemeClr val="tx1"/>
                </a:solidFill>
                <a:uFillTx/>
                <a:latin typeface="仿宋" panose="02010609060101010101" charset="-122"/>
                <a:ea typeface="仿宋" panose="02010609060101010101" charset="-122"/>
                <a:cs typeface="仿宋" panose="02010609060101010101" charset="-122"/>
              </a:rPr>
              <a:t>草木果实繁盛硕大的样子。</a:t>
            </a:r>
            <a:r>
              <a:rPr lang="en-US" altLang="en-US">
                <a:solidFill>
                  <a:schemeClr val="tx1"/>
                </a:solidFill>
                <a:uFillTx/>
                <a:latin typeface="仿宋" panose="02010609060101010101" charset="-122"/>
                <a:ea typeface="仿宋" panose="02010609060101010101" charset="-122"/>
                <a:cs typeface="仿宋" panose="02010609060101010101" charset="-122"/>
              </a:rPr>
              <a:t>②</a:t>
            </a:r>
            <a:r>
              <a:rPr lang="zh-CN" altLang="en-US">
                <a:solidFill>
                  <a:schemeClr val="tx1"/>
                </a:solidFill>
                <a:uFillTx/>
                <a:latin typeface="仿宋" panose="02010609060101010101" charset="-122"/>
                <a:ea typeface="仿宋" panose="02010609060101010101" charset="-122"/>
                <a:cs typeface="仿宋" panose="02010609060101010101" charset="-122"/>
              </a:rPr>
              <a:t>蓁蓁</a:t>
            </a:r>
            <a:r>
              <a:rPr lang="en-US" altLang="zh-CN">
                <a:solidFill>
                  <a:schemeClr val="tx1"/>
                </a:solidFill>
                <a:uFillTx/>
                <a:latin typeface="仿宋" panose="02010609060101010101" charset="-122"/>
                <a:ea typeface="仿宋" panose="02010609060101010101" charset="-122"/>
                <a:cs typeface="仿宋" panose="02010609060101010101" charset="-122"/>
              </a:rPr>
              <a:t>(zh</a:t>
            </a:r>
            <a:r>
              <a:rPr lang="en-US" altLang="en-US">
                <a:solidFill>
                  <a:schemeClr val="tx1"/>
                </a:solidFill>
                <a:uFillTx/>
                <a:latin typeface="仿宋" panose="02010609060101010101" charset="-122"/>
                <a:ea typeface="仿宋" panose="02010609060101010101" charset="-122"/>
                <a:cs typeface="仿宋" panose="02010609060101010101" charset="-122"/>
              </a:rPr>
              <a:t>ē</a:t>
            </a:r>
            <a:r>
              <a:rPr lang="en-US" altLang="zh-CN">
                <a:solidFill>
                  <a:schemeClr val="tx1"/>
                </a:solidFill>
                <a:uFillTx/>
                <a:latin typeface="仿宋" panose="02010609060101010101" charset="-122"/>
                <a:ea typeface="仿宋" panose="02010609060101010101" charset="-122"/>
                <a:cs typeface="仿宋" panose="02010609060101010101" charset="-122"/>
              </a:rPr>
              <a:t>n zh</a:t>
            </a:r>
            <a:r>
              <a:rPr lang="en-US" altLang="en-US">
                <a:solidFill>
                  <a:schemeClr val="tx1"/>
                </a:solidFill>
                <a:uFillTx/>
                <a:latin typeface="仿宋" panose="02010609060101010101" charset="-122"/>
                <a:ea typeface="仿宋" panose="02010609060101010101" charset="-122"/>
                <a:cs typeface="仿宋" panose="02010609060101010101" charset="-122"/>
              </a:rPr>
              <a:t>ē</a:t>
            </a:r>
            <a:r>
              <a:rPr lang="en-US" altLang="zh-CN">
                <a:solidFill>
                  <a:schemeClr val="tx1"/>
                </a:solidFill>
                <a:uFillTx/>
                <a:latin typeface="仿宋" panose="02010609060101010101" charset="-122"/>
                <a:ea typeface="仿宋" panose="02010609060101010101" charset="-122"/>
                <a:cs typeface="仿宋" panose="02010609060101010101" charset="-122"/>
              </a:rPr>
              <a:t>n)：</a:t>
            </a:r>
            <a:r>
              <a:rPr lang="zh-CN" altLang="en-US">
                <a:solidFill>
                  <a:schemeClr val="tx1"/>
                </a:solidFill>
                <a:uFillTx/>
                <a:latin typeface="仿宋" panose="02010609060101010101" charset="-122"/>
                <a:ea typeface="仿宋" panose="02010609060101010101" charset="-122"/>
                <a:cs typeface="仿宋" panose="02010609060101010101" charset="-122"/>
              </a:rPr>
              <a:t>茂盛的样子。</a:t>
            </a:r>
            <a:r>
              <a:rPr lang="en-US" altLang="en-US">
                <a:solidFill>
                  <a:schemeClr val="tx1"/>
                </a:solidFill>
                <a:uFillTx/>
                <a:latin typeface="仿宋" panose="02010609060101010101" charset="-122"/>
                <a:ea typeface="仿宋" panose="02010609060101010101" charset="-122"/>
                <a:cs typeface="仿宋" panose="02010609060101010101" charset="-122"/>
              </a:rPr>
              <a:t>③</a:t>
            </a:r>
            <a:r>
              <a:rPr lang="zh-CN" altLang="en-US">
                <a:solidFill>
                  <a:schemeClr val="tx1"/>
                </a:solidFill>
                <a:uFillTx/>
                <a:latin typeface="仿宋" panose="02010609060101010101" charset="-122"/>
                <a:ea typeface="仿宋" panose="02010609060101010101" charset="-122"/>
                <a:cs typeface="仿宋" panose="02010609060101010101" charset="-122"/>
              </a:rPr>
              <a:t>两</a:t>
            </a:r>
            <a:r>
              <a:rPr lang="en-US" altLang="zh-CN">
                <a:solidFill>
                  <a:schemeClr val="tx1"/>
                </a:solidFill>
                <a:uFillTx/>
                <a:latin typeface="仿宋" panose="02010609060101010101" charset="-122"/>
                <a:ea typeface="仿宋" panose="02010609060101010101" charset="-122"/>
                <a:cs typeface="仿宋" panose="02010609060101010101" charset="-122"/>
              </a:rPr>
              <a:t>：</a:t>
            </a:r>
            <a:r>
              <a:rPr lang="zh-CN" altLang="en-US">
                <a:solidFill>
                  <a:schemeClr val="tx1"/>
                </a:solidFill>
                <a:uFillTx/>
                <a:latin typeface="仿宋" panose="02010609060101010101" charset="-122"/>
                <a:ea typeface="仿宋" panose="02010609060101010101" charset="-122"/>
                <a:cs typeface="仿宋" panose="02010609060101010101" charset="-122"/>
              </a:rPr>
              <a:t>同</a:t>
            </a:r>
            <a:r>
              <a:rPr lang="en-US" altLang="zh-CN">
                <a:solidFill>
                  <a:schemeClr val="tx1"/>
                </a:solidFill>
                <a:uFillTx/>
                <a:latin typeface="仿宋" panose="02010609060101010101" charset="-122"/>
                <a:ea typeface="仿宋" panose="02010609060101010101" charset="-122"/>
                <a:cs typeface="仿宋" panose="02010609060101010101" charset="-122"/>
              </a:rPr>
              <a:t>“</a:t>
            </a:r>
            <a:r>
              <a:rPr lang="zh-CN" altLang="en-US">
                <a:solidFill>
                  <a:schemeClr val="tx1"/>
                </a:solidFill>
                <a:uFillTx/>
                <a:latin typeface="仿宋" panose="02010609060101010101" charset="-122"/>
                <a:ea typeface="仿宋" panose="02010609060101010101" charset="-122"/>
                <a:cs typeface="仿宋" panose="02010609060101010101" charset="-122"/>
              </a:rPr>
              <a:t>辆</a:t>
            </a:r>
            <a:r>
              <a:rPr lang="en-US" altLang="zh-CN">
                <a:solidFill>
                  <a:schemeClr val="tx1"/>
                </a:solidFill>
                <a:uFillTx/>
                <a:latin typeface="仿宋" panose="02010609060101010101" charset="-122"/>
                <a:ea typeface="仿宋" panose="02010609060101010101" charset="-122"/>
                <a:cs typeface="仿宋" panose="02010609060101010101" charset="-122"/>
              </a:rPr>
              <a:t>”</a:t>
            </a:r>
            <a:r>
              <a:rPr lang="zh-CN" altLang="en-US">
                <a:solidFill>
                  <a:schemeClr val="tx1"/>
                </a:solidFill>
                <a:uFillTx/>
                <a:latin typeface="仿宋" panose="02010609060101010101" charset="-122"/>
                <a:ea typeface="仿宋" panose="02010609060101010101" charset="-122"/>
                <a:cs typeface="仿宋" panose="02010609060101010101" charset="-122"/>
              </a:rPr>
              <a:t>。</a:t>
            </a:r>
            <a:r>
              <a:rPr lang="en-US" altLang="en-US">
                <a:solidFill>
                  <a:schemeClr val="tx1"/>
                </a:solidFill>
                <a:uFillTx/>
                <a:latin typeface="仿宋" panose="02010609060101010101" charset="-122"/>
                <a:ea typeface="仿宋" panose="02010609060101010101" charset="-122"/>
                <a:cs typeface="仿宋" panose="02010609060101010101" charset="-122"/>
              </a:rPr>
              <a:t>④</a:t>
            </a:r>
            <a:r>
              <a:rPr lang="zh-CN" altLang="en-US">
                <a:solidFill>
                  <a:schemeClr val="tx1"/>
                </a:solidFill>
                <a:uFillTx/>
                <a:latin typeface="仿宋" panose="02010609060101010101" charset="-122"/>
                <a:ea typeface="仿宋" panose="02010609060101010101" charset="-122"/>
                <a:cs typeface="仿宋" panose="02010609060101010101" charset="-122"/>
              </a:rPr>
              <a:t>方</a:t>
            </a:r>
            <a:r>
              <a:rPr lang="en-US" altLang="zh-CN">
                <a:solidFill>
                  <a:schemeClr val="tx1"/>
                </a:solidFill>
                <a:uFillTx/>
                <a:latin typeface="仿宋" panose="02010609060101010101" charset="-122"/>
                <a:ea typeface="仿宋" panose="02010609060101010101" charset="-122"/>
                <a:cs typeface="仿宋" panose="02010609060101010101" charset="-122"/>
              </a:rPr>
              <a:t>：</a:t>
            </a:r>
            <a:r>
              <a:rPr lang="zh-CN" altLang="en-US">
                <a:solidFill>
                  <a:schemeClr val="tx1"/>
                </a:solidFill>
                <a:uFillTx/>
                <a:latin typeface="仿宋" panose="02010609060101010101" charset="-122"/>
                <a:ea typeface="仿宋" panose="02010609060101010101" charset="-122"/>
                <a:cs typeface="仿宋" panose="02010609060101010101" charset="-122"/>
              </a:rPr>
              <a:t>占有。</a:t>
            </a:r>
            <a:r>
              <a:rPr lang="en-US" altLang="en-US">
                <a:solidFill>
                  <a:schemeClr val="tx1"/>
                </a:solidFill>
                <a:uFillTx/>
                <a:latin typeface="仿宋" panose="02010609060101010101" charset="-122"/>
                <a:ea typeface="仿宋" panose="02010609060101010101" charset="-122"/>
                <a:cs typeface="仿宋" panose="02010609060101010101" charset="-122"/>
              </a:rPr>
              <a:t>⑤</a:t>
            </a:r>
            <a:r>
              <a:rPr lang="zh-CN" altLang="en-US">
                <a:solidFill>
                  <a:schemeClr val="tx1"/>
                </a:solidFill>
                <a:uFillTx/>
                <a:latin typeface="仿宋" panose="02010609060101010101" charset="-122"/>
                <a:ea typeface="仿宋" panose="02010609060101010101" charset="-122"/>
                <a:cs typeface="仿宋" panose="02010609060101010101" charset="-122"/>
              </a:rPr>
              <a:t>将</a:t>
            </a:r>
            <a:r>
              <a:rPr lang="en-US" altLang="zh-CN">
                <a:solidFill>
                  <a:schemeClr val="tx1"/>
                </a:solidFill>
                <a:uFillTx/>
                <a:latin typeface="仿宋" panose="02010609060101010101" charset="-122"/>
                <a:ea typeface="仿宋" panose="02010609060101010101" charset="-122"/>
                <a:cs typeface="仿宋" panose="02010609060101010101" charset="-122"/>
              </a:rPr>
              <a:t>：</a:t>
            </a:r>
            <a:r>
              <a:rPr lang="zh-CN" altLang="en-US">
                <a:solidFill>
                  <a:schemeClr val="tx1"/>
                </a:solidFill>
                <a:uFillTx/>
                <a:latin typeface="仿宋" panose="02010609060101010101" charset="-122"/>
                <a:ea typeface="仿宋" panose="02010609060101010101" charset="-122"/>
                <a:cs typeface="仿宋" panose="02010609060101010101" charset="-122"/>
              </a:rPr>
              <a:t>送。</a:t>
            </a:r>
            <a:endParaRPr lang="zh-CN" altLang="en-US">
              <a:solidFill>
                <a:schemeClr val="tx1"/>
              </a:solidFill>
              <a:uFillTx/>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92202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《诗经》是中华文明的源头</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其作品多具有音乐性</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如《子衿》《蒹葭》等。请结合所学知识</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在《桃夭》和《鹊巢》中任选一首</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试赏析其音乐之美。</a:t>
            </a:r>
            <a:endParaRPr lang="zh-CN" altLang="en-US">
              <a:latin typeface="黑体" panose="02010609060101010101" charset="-122"/>
              <a:ea typeface="黑体" panose="02010609060101010101" charset="-122"/>
            </a:endParaRPr>
          </a:p>
        </p:txBody>
      </p:sp>
      <p:sp>
        <p:nvSpPr>
          <p:cNvPr id="3" name="文本框 2"/>
          <p:cNvSpPr txBox="1"/>
          <p:nvPr/>
        </p:nvSpPr>
        <p:spPr>
          <a:xfrm>
            <a:off x="920750" y="2460625"/>
            <a:ext cx="10245090" cy="216852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以《鹊巢》为例</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诗歌每章四句</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每两句构成一组。节奏感强烈而整齐</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富有音乐美。</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采用重章叠句、回环往复的方式。每章字数、句数完全相等</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除</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居</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方</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盈</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御</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成</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几个字变化外</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其余语句都在重复</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强化了诗歌的抒情性</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增强了音乐的美感享受。</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隔句押韵</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第一章</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居</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御</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相押</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第二章</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方</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相押</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第三章</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盈</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成</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相押</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读来朗朗上口</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极具韵律美。</a:t>
            </a:r>
            <a:r>
              <a:rPr lang="en-US" altLang="en-US">
                <a:solidFill>
                  <a:srgbClr val="FF0000"/>
                </a:solidFill>
                <a:latin typeface="黑体" panose="02010609060101010101" charset="-122"/>
                <a:ea typeface="黑体" panose="02010609060101010101" charset="-122"/>
                <a:cs typeface="黑体" panose="02010609060101010101" charset="-122"/>
              </a:rPr>
              <a:t>④</a:t>
            </a:r>
            <a:r>
              <a:rPr lang="zh-CN" altLang="en-US">
                <a:solidFill>
                  <a:srgbClr val="FF0000"/>
                </a:solidFill>
                <a:latin typeface="黑体" panose="02010609060101010101" charset="-122"/>
                <a:ea typeface="黑体" panose="02010609060101010101" charset="-122"/>
                <a:cs typeface="黑体" panose="02010609060101010101" charset="-122"/>
              </a:rPr>
              <a:t>每章以</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之</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附于押韵字之后</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增添韵律感。</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5077460"/>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阅读下面的两首宋诗，完成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插</a:t>
            </a: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秧</a:t>
            </a:r>
            <a:r>
              <a:rPr lang="en-US" altLang="zh-CN">
                <a:latin typeface="黑体" panose="02010609060101010101" charset="-122"/>
                <a:ea typeface="黑体" panose="02010609060101010101" charset="-122"/>
                <a:cs typeface="黑体" panose="02010609060101010101" charset="-122"/>
              </a:rPr>
              <a:t> </a:t>
            </a:r>
            <a:r>
              <a:rPr lang="zh-CN" altLang="en-US">
                <a:latin typeface="黑体" panose="02010609060101010101" charset="-122"/>
                <a:ea typeface="黑体" panose="02010609060101010101" charset="-122"/>
                <a:cs typeface="黑体" panose="02010609060101010101" charset="-122"/>
              </a:rPr>
              <a:t>歌</a:t>
            </a:r>
            <a:endParaRPr lang="zh-CN" altLang="en-US">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杨万里</a:t>
            </a:r>
            <a:endParaRPr lang="zh-CN" altLang="en-US">
              <a:latin typeface="黑体" panose="02010609060101010101" charset="-122"/>
              <a:ea typeface="黑体" panose="02010609060101010101" charset="-122"/>
              <a:cs typeface="黑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田夫抛秧田妇接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小儿拔秧大儿插。</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笠是兜鍪蓑是甲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雨从头上湿到胛。</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唤渠朝餐歇半霎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低头折腰只不答</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秧根未牢莳未匝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照管鹅儿与雏鸭。</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endParaRPr lang="en-US" altLang="zh-CN">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楷体" panose="02010609060101010101" charset="-122"/>
              </a:rPr>
              <a:t>乡村四月</a:t>
            </a:r>
            <a:endParaRPr lang="zh-CN" altLang="en-US">
              <a:latin typeface="黑体" panose="02010609060101010101" charset="-122"/>
              <a:ea typeface="黑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楷体" panose="02010609060101010101" charset="-122"/>
              </a:rPr>
              <a:t>翁　卷</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绿遍山原白满川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子规声里雨如烟。　</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乡村四月闲人少</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才了蚕桑又插田。</a:t>
            </a:r>
            <a:endParaRPr lang="en-US" altLang="en-US" u="wavy">
              <a:solidFill>
                <a:schemeClr val="tx1"/>
              </a:solidFill>
              <a:uFillTx/>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045" y="1305560"/>
            <a:ext cx="9946640"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两首诗都写到了</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雨</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但情形、情感不同</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请结合诗歌内容简要分析。</a:t>
            </a:r>
            <a:endParaRPr lang="zh-CN" altLang="en-US">
              <a:latin typeface="黑体" panose="02010609060101010101" charset="-122"/>
              <a:ea typeface="黑体" panose="02010609060101010101" charset="-122"/>
            </a:endParaRPr>
          </a:p>
        </p:txBody>
      </p:sp>
      <p:sp>
        <p:nvSpPr>
          <p:cNvPr id="3" name="文本框 2"/>
          <p:cNvSpPr txBox="1"/>
          <p:nvPr/>
        </p:nvSpPr>
        <p:spPr>
          <a:xfrm>
            <a:off x="1122680" y="2301875"/>
            <a:ext cx="9946005" cy="13379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杨诗中的</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雨</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雨势猛烈</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农人尽管穿蓑衣戴斗笠</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仍淋得浑身湿透</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表现了诗人对农人艰辛劳作的同情以及对农人吃苦耐劳精神的赞美。</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翁诗中的</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雨</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细雨绵绵</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给人以如烟似雾的朦胧美感</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表现了诗人对乡村四月风光的喜爱之情以及对乡村田园生活的向往之意。</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680" y="1128395"/>
            <a:ext cx="9946640" cy="549275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再次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它会落粒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使人们难以收割。常规的栽培稻为了便于人类收割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稻谷成熟后仍然挂在枝头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不会落入土中。而杂草稻不这么干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它成熟后很快就落粒</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入土中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隐蔽得很好。</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对于杂草稻的成因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人们莫衷一是。有人说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它们从来都是野蛮生长的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是从野生水稻进化而来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也有人认为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杂草稻与目前的栽培水稻存在着遗传关系。</a:t>
            </a:r>
            <a:r>
              <a:rPr lang="en-US" altLang="en-US">
                <a:latin typeface="楷体" panose="02010609060101010101" charset="-122"/>
                <a:ea typeface="楷体" panose="02010609060101010101" charset="-122"/>
                <a:cs typeface="楷体" panose="02010609060101010101" charset="-122"/>
              </a:rPr>
              <a:t> </a:t>
            </a:r>
            <a:endParaRPr lang="en-US"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樊龙江课题组收集了</a:t>
            </a:r>
            <a:r>
              <a:rPr lang="en-US" altLang="zh-CN">
                <a:latin typeface="楷体" panose="02010609060101010101" charset="-122"/>
                <a:ea typeface="楷体" panose="02010609060101010101" charset="-122"/>
                <a:cs typeface="楷体" panose="02010609060101010101" charset="-122"/>
              </a:rPr>
              <a:t>155</a:t>
            </a:r>
            <a:r>
              <a:rPr lang="zh-CN" altLang="en-US">
                <a:latin typeface="楷体" panose="02010609060101010101" charset="-122"/>
                <a:ea typeface="楷体" panose="02010609060101010101" charset="-122"/>
                <a:cs typeface="楷体" panose="02010609060101010101" charset="-122"/>
              </a:rPr>
              <a:t>份杂草稻材料和</a:t>
            </a:r>
            <a:r>
              <a:rPr lang="en-US" altLang="zh-CN">
                <a:latin typeface="楷体" panose="02010609060101010101" charset="-122"/>
                <a:ea typeface="楷体" panose="02010609060101010101" charset="-122"/>
                <a:cs typeface="楷体" panose="02010609060101010101" charset="-122"/>
              </a:rPr>
              <a:t>76</a:t>
            </a:r>
            <a:r>
              <a:rPr lang="zh-CN" altLang="en-US">
                <a:latin typeface="楷体" panose="02010609060101010101" charset="-122"/>
                <a:ea typeface="楷体" panose="02010609060101010101" charset="-122"/>
                <a:cs typeface="楷体" panose="02010609060101010101" charset="-122"/>
              </a:rPr>
              <a:t>份当地历年栽培稻品种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他们对这些材料进行全基因组重测序和群体分析后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得出了一项重要结论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我国杂草稻的起源方式为独立去驯化起源。</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也就是说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杂草稻的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前辈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正是经过人类长期驯化的栽培稻。樊龙江说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它们有可能是不同品种的水稻串粉后形成的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去驯化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品种。事实上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去驯化的现象在很多动植物中都有发生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比如</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家鸡变得会飞</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就是家鸡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去驯化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以更加适应环境机制。</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目前</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人们只能用一些基于经验的办法来阻止杂草稻的肆虐</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比如收割时注意尽量减少稻谷落粒</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避免水稻品种之间的花粉串粉</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加强田间管理</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减少田间杂草稻种子库容等。但这些办法无法一劳永逸</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使人们彻底不再为此担忧。鬼稻之</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鬼</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真是名副其实。</a:t>
            </a:r>
            <a:r>
              <a:rPr lang="en-US" altLang="en-US">
                <a:latin typeface="楷体" panose="02010609060101010101" charset="-122"/>
                <a:ea typeface="楷体" panose="02010609060101010101" charset="-122"/>
                <a:cs typeface="楷体" panose="02010609060101010101" charset="-122"/>
                <a:sym typeface="+mn-ea"/>
              </a:rPr>
              <a:t> </a:t>
            </a:r>
            <a:endParaRPr lang="en-US" altLang="en-US">
              <a:latin typeface="楷体" panose="02010609060101010101" charset="-122"/>
              <a:ea typeface="楷体" panose="02010609060101010101" charset="-122"/>
              <a:cs typeface="楷体" panose="02010609060101010101"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625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1410" y="1808480"/>
            <a:ext cx="9946640"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rPr>
              <a:t>请结合文段内容</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为</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去驯化</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下定义。</a:t>
            </a:r>
            <a:endParaRPr lang="zh-CN" altLang="en-US">
              <a:latin typeface="黑体" panose="02010609060101010101" charset="-122"/>
              <a:ea typeface="黑体" panose="02010609060101010101" charset="-122"/>
            </a:endParaRPr>
          </a:p>
        </p:txBody>
      </p:sp>
      <p:sp>
        <p:nvSpPr>
          <p:cNvPr id="3" name="文本框 2"/>
          <p:cNvSpPr txBox="1"/>
          <p:nvPr/>
        </p:nvSpPr>
        <p:spPr>
          <a:xfrm>
            <a:off x="1121410" y="2619375"/>
            <a:ext cx="9946005" cy="5067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【示例】去驯化是指被驯化了的动植物恢复野生特性以更好适应自然环境的现象。</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146810"/>
            <a:ext cx="9946640" cy="5077460"/>
          </a:xfrm>
          <a:prstGeom prst="rect">
            <a:avLst/>
          </a:prstGeom>
          <a:noFill/>
        </p:spPr>
        <p:txBody>
          <a:bodyPr wrap="square" rtlCol="0">
            <a:spAutoFit/>
          </a:bodyPr>
          <a:p>
            <a:pPr indent="0" algn="just" fontAlgn="auto">
              <a:lnSpc>
                <a:spcPct val="150000"/>
              </a:lnSpc>
            </a:pPr>
            <a:r>
              <a:rPr lang="zh-CN" altLang="en-US">
                <a:latin typeface="黑体" panose="02010609060101010101" charset="-122"/>
                <a:ea typeface="黑体" panose="02010609060101010101" charset="-122"/>
                <a:cs typeface="黑体" panose="02010609060101010101" charset="-122"/>
              </a:rPr>
              <a:t>阅读下面的文字，完成</a:t>
            </a:r>
            <a:r>
              <a:rPr lang="zh-CN" altLang="en-US">
                <a:latin typeface="黑体" panose="02010609060101010101" charset="-122"/>
                <a:ea typeface="黑体" panose="02010609060101010101" charset="-122"/>
                <a:cs typeface="黑体" panose="02010609060101010101" charset="-122"/>
              </a:rPr>
              <a:t>小题。</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材料一</a:t>
            </a:r>
            <a:r>
              <a:rPr lang="en-US" altLang="zh-CN">
                <a:latin typeface="黑体" panose="02010609060101010101" charset="-122"/>
                <a:ea typeface="黑体" panose="02010609060101010101" charset="-122"/>
                <a:cs typeface="黑体" panose="02010609060101010101" charset="-122"/>
              </a:rPr>
              <a:t>：</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乍暖还寒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山路迢迢。</a:t>
            </a:r>
            <a:r>
              <a:rPr lang="en-US" altLang="zh-CN">
                <a:latin typeface="楷体" panose="02010609060101010101" charset="-122"/>
                <a:ea typeface="楷体" panose="02010609060101010101" charset="-122"/>
                <a:cs typeface="楷体" panose="02010609060101010101" charset="-122"/>
              </a:rPr>
              <a:t>2</a:t>
            </a:r>
            <a:r>
              <a:rPr lang="zh-CN" altLang="en-US">
                <a:latin typeface="楷体" panose="02010609060101010101" charset="-122"/>
                <a:ea typeface="楷体" panose="02010609060101010101" charset="-122"/>
                <a:cs typeface="楷体" panose="02010609060101010101" charset="-122"/>
              </a:rPr>
              <a:t>月</a:t>
            </a:r>
            <a:r>
              <a:rPr lang="en-US" altLang="zh-CN">
                <a:latin typeface="楷体" panose="02010609060101010101" charset="-122"/>
                <a:ea typeface="楷体" panose="02010609060101010101" charset="-122"/>
                <a:cs typeface="楷体" panose="02010609060101010101" charset="-122"/>
              </a:rPr>
              <a:t>6</a:t>
            </a:r>
            <a:r>
              <a:rPr lang="zh-CN" altLang="en-US">
                <a:latin typeface="楷体" panose="02010609060101010101" charset="-122"/>
                <a:ea typeface="楷体" panose="02010609060101010101" charset="-122"/>
                <a:cs typeface="楷体" panose="02010609060101010101" charset="-122"/>
              </a:rPr>
              <a:t>日到</a:t>
            </a:r>
            <a:r>
              <a:rPr lang="en-US" altLang="zh-CN">
                <a:latin typeface="楷体" panose="02010609060101010101" charset="-122"/>
                <a:ea typeface="楷体" panose="02010609060101010101" charset="-122"/>
                <a:cs typeface="楷体" panose="02010609060101010101" charset="-122"/>
              </a:rPr>
              <a:t>16</a:t>
            </a:r>
            <a:r>
              <a:rPr lang="zh-CN" altLang="en-US">
                <a:latin typeface="楷体" panose="02010609060101010101" charset="-122"/>
                <a:ea typeface="楷体" panose="02010609060101010101" charset="-122"/>
                <a:cs typeface="楷体" panose="02010609060101010101" charset="-122"/>
              </a:rPr>
              <a:t>日间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张桂梅拖着病躯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走访了山区</a:t>
            </a:r>
            <a:r>
              <a:rPr lang="en-US" altLang="zh-CN">
                <a:latin typeface="楷体" panose="02010609060101010101" charset="-122"/>
                <a:ea typeface="楷体" panose="02010609060101010101" charset="-122"/>
                <a:cs typeface="楷体" panose="02010609060101010101" charset="-122"/>
              </a:rPr>
              <a:t>104</a:t>
            </a:r>
            <a:r>
              <a:rPr lang="zh-CN" altLang="en-US">
                <a:latin typeface="楷体" panose="02010609060101010101" charset="-122"/>
                <a:ea typeface="楷体" panose="02010609060101010101" charset="-122"/>
                <a:cs typeface="楷体" panose="02010609060101010101" charset="-122"/>
              </a:rPr>
              <a:t>个学生家庭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这是她连续寒假家访的第</a:t>
            </a:r>
            <a:r>
              <a:rPr lang="en-US" altLang="zh-CN">
                <a:latin typeface="楷体" panose="02010609060101010101" charset="-122"/>
                <a:ea typeface="楷体" panose="02010609060101010101" charset="-122"/>
                <a:cs typeface="楷体" panose="02010609060101010101" charset="-122"/>
              </a:rPr>
              <a:t>13</a:t>
            </a:r>
            <a:r>
              <a:rPr lang="zh-CN" altLang="en-US">
                <a:latin typeface="楷体" panose="02010609060101010101" charset="-122"/>
                <a:ea typeface="楷体" panose="02010609060101010101" charset="-122"/>
                <a:cs typeface="楷体" panose="02010609060101010101" charset="-122"/>
              </a:rPr>
              <a:t>年。</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大年三十</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她在福利院陪孩子们过除夕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还亲手做了炸蘑菇和熘豆腐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大年初一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她认真巡查女子高中校园各个角落</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扎根边疆山区教育四十余载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张桂梅用教育之光阻断贫困的代际传递</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照亮了无数人的心。</a:t>
            </a:r>
            <a:endParaRPr lang="zh-CN" altLang="en-US">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solidFill>
                  <a:schemeClr val="tx1"/>
                </a:solidFill>
                <a:uFillTx/>
                <a:latin typeface="黑体" panose="02010609060101010101" charset="-122"/>
                <a:ea typeface="黑体" panose="02010609060101010101" charset="-122"/>
                <a:cs typeface="黑体" panose="02010609060101010101" charset="-122"/>
              </a:rPr>
              <a:t>创举</a:t>
            </a:r>
            <a:r>
              <a:rPr lang="en-US" altLang="zh-CN">
                <a:solidFill>
                  <a:schemeClr val="tx1"/>
                </a:solidFill>
                <a:uFillTx/>
                <a:latin typeface="黑体" panose="02010609060101010101" charset="-122"/>
                <a:ea typeface="黑体" panose="02010609060101010101" charset="-122"/>
                <a:cs typeface="黑体" panose="02010609060101010101" charset="-122"/>
              </a:rPr>
              <a:t>——</a:t>
            </a:r>
            <a:r>
              <a:rPr lang="zh-CN" altLang="en-US">
                <a:solidFill>
                  <a:schemeClr val="tx1"/>
                </a:solidFill>
                <a:uFillTx/>
                <a:latin typeface="黑体" panose="02010609060101010101" charset="-122"/>
                <a:ea typeface="黑体" panose="02010609060101010101" charset="-122"/>
                <a:cs typeface="黑体" panose="02010609060101010101" charset="-122"/>
              </a:rPr>
              <a:t>办一所免费女子高中</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沿着县城边的狮山南巷往坡上走</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是张桂梅曾工作过的华坪民族中学</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女子高中就在旁边。红黄色调的大铁门上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是</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扣好人生第一粒扣子</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的红布标语。这所看上去不起眼的高中</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在当地颇有影响力</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女高成立前</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华坪县中考升学率还不到</a:t>
            </a:r>
            <a:r>
              <a:rPr lang="en-US" altLang="zh-CN">
                <a:latin typeface="楷体" panose="02010609060101010101" charset="-122"/>
                <a:ea typeface="楷体" panose="02010609060101010101" charset="-122"/>
                <a:cs typeface="楷体" panose="02010609060101010101" charset="-122"/>
                <a:sym typeface="+mn-ea"/>
              </a:rPr>
              <a:t>50%，2020</a:t>
            </a:r>
            <a:r>
              <a:rPr lang="zh-CN" altLang="en-US">
                <a:latin typeface="楷体" panose="02010609060101010101" charset="-122"/>
                <a:ea typeface="楷体" panose="02010609060101010101" charset="-122"/>
                <a:cs typeface="楷体" panose="02010609060101010101" charset="-122"/>
                <a:sym typeface="+mn-ea"/>
              </a:rPr>
              <a:t>年达到</a:t>
            </a:r>
            <a:r>
              <a:rPr lang="en-US" altLang="zh-CN">
                <a:latin typeface="楷体" panose="02010609060101010101" charset="-122"/>
                <a:ea typeface="楷体" panose="02010609060101010101" charset="-122"/>
                <a:cs typeface="楷体" panose="02010609060101010101" charset="-122"/>
                <a:sym typeface="+mn-ea"/>
              </a:rPr>
              <a:t>90%</a:t>
            </a:r>
            <a:r>
              <a:rPr lang="zh-CN" altLang="en-US">
                <a:latin typeface="楷体" panose="02010609060101010101" charset="-122"/>
                <a:ea typeface="楷体" panose="02010609060101010101" charset="-122"/>
                <a:cs typeface="楷体" panose="02010609060101010101" charset="-122"/>
                <a:sym typeface="+mn-ea"/>
              </a:rPr>
              <a:t>以上</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全县高考升学率多年在丽江保持第一</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以前农村女孩早婚早育的多</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现在读高中的越来越多。</a:t>
            </a:r>
            <a:endParaRPr lang="zh-CN" altLang="en-US">
              <a:solidFill>
                <a:schemeClr val="tx1"/>
              </a:solidFill>
              <a:uFillTx/>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
        <p:nvSpPr>
          <p:cNvPr id="5" name="文本框 4"/>
          <p:cNvSpPr txBox="1"/>
          <p:nvPr/>
        </p:nvSpPr>
        <p:spPr>
          <a:xfrm>
            <a:off x="1122680" y="1076325"/>
            <a:ext cx="9946640" cy="5092700"/>
          </a:xfrm>
          <a:prstGeom prst="rect">
            <a:avLst/>
          </a:prstGeom>
          <a:noFill/>
        </p:spPr>
        <p:txBody>
          <a:bodyPr wrap="square" rtlCol="0">
            <a:spAutoFit/>
          </a:bodyPr>
          <a:p>
            <a:pPr indent="457200" algn="just" fontAlgn="auto">
              <a:lnSpc>
                <a:spcPts val="3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sym typeface="+mn-ea"/>
              </a:rPr>
              <a:t>华坪女子高中</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就是一所因抵抗贫困而生的学校。</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ts val="3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1996</a:t>
            </a:r>
            <a:r>
              <a:rPr lang="zh-CN" altLang="en-US">
                <a:latin typeface="楷体" panose="02010609060101010101" charset="-122"/>
                <a:ea typeface="楷体" panose="02010609060101010101" charset="-122"/>
                <a:cs typeface="楷体" panose="02010609060101010101" charset="-122"/>
              </a:rPr>
              <a:t>年丈夫去世后</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张桂梅从大理调到华坪教书</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大山里的贫困超出了她的想象。有家长带着一包钢镚儿和角票缴学费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有学生只吃饭不吃菜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有的头天晚上把大米放进暖水瓶做早点。班上男生多女生少</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一些女生读着读着就不见了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ts val="3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张桂梅意识到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提高山区母亲们的教育水平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将至少改变三代人</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2002</a:t>
            </a:r>
            <a:r>
              <a:rPr lang="zh-CN" altLang="en-US">
                <a:latin typeface="楷体" panose="02010609060101010101" charset="-122"/>
                <a:ea typeface="楷体" panose="02010609060101010101" charset="-122"/>
                <a:cs typeface="楷体" panose="02010609060101010101" charset="-122"/>
              </a:rPr>
              <a:t>年她开始筹建免费女子高中</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规模化</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地帮助山里女孩</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改变她们家庭贫困的境遇</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最后改变命运。</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ts val="3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但在贫困地区办免费高中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在许多人眼里如异想天开的存在。</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ts val="3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可张桂梅不这么想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为了改变这片贫困的土地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她毅然踏上募捐之路。</a:t>
            </a:r>
            <a:r>
              <a:rPr lang="en-US" altLang="zh-CN">
                <a:latin typeface="楷体" panose="02010609060101010101" charset="-122"/>
                <a:ea typeface="楷体" panose="02010609060101010101" charset="-122"/>
                <a:cs typeface="楷体" panose="02010609060101010101" charset="-122"/>
              </a:rPr>
              <a:t>5</a:t>
            </a:r>
            <a:r>
              <a:rPr lang="zh-CN" altLang="en-US">
                <a:latin typeface="楷体" panose="02010609060101010101" charset="-122"/>
                <a:ea typeface="楷体" panose="02010609060101010101" charset="-122"/>
                <a:cs typeface="楷体" panose="02010609060101010101" charset="-122"/>
              </a:rPr>
              <a:t>年间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她被人放狗咬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被吐口水骂是骗子</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有一次因为太累还坐在机关大门口睡着了。姐姐心疼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骂她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这是人干的事吗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女子高中办公室主任张晓峰却说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直面贫困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张老师最懂山里人的渴盼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她是大山的女儿。</a:t>
            </a:r>
            <a:r>
              <a:rPr lang="en-US" altLang="zh-CN">
                <a:latin typeface="楷体" panose="02010609060101010101" charset="-122"/>
                <a:ea typeface="楷体" panose="02010609060101010101" charset="-122"/>
                <a:cs typeface="楷体" panose="02010609060101010101" charset="-122"/>
              </a:rPr>
              <a:t>”2007</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张桂梅当选党的十七大代表。在北京开会时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一篇《我有一个梦想》的报道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把她办女子高中的梦在北京传开。随后丽江市和华坪县各拿出</a:t>
            </a:r>
            <a:r>
              <a:rPr lang="en-US" altLang="zh-CN">
                <a:latin typeface="楷体" panose="02010609060101010101" charset="-122"/>
                <a:ea typeface="楷体" panose="02010609060101010101" charset="-122"/>
                <a:cs typeface="楷体" panose="02010609060101010101" charset="-122"/>
              </a:rPr>
              <a:t>100</a:t>
            </a:r>
            <a:r>
              <a:rPr lang="zh-CN" altLang="en-US">
                <a:latin typeface="楷体" panose="02010609060101010101" charset="-122"/>
                <a:ea typeface="楷体" panose="02010609060101010101" charset="-122"/>
                <a:cs typeface="楷体" panose="02010609060101010101" charset="-122"/>
              </a:rPr>
              <a:t>万元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帮助张老师办校。从此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女高这棵教育扶贫的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珍稀苗木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栉风沐雨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茁壮成长。</a:t>
            </a:r>
            <a:endParaRPr lang="en-US" altLang="zh-CN">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083310" y="1138555"/>
            <a:ext cx="10025380" cy="5077460"/>
          </a:xfrm>
          <a:prstGeom prst="rect">
            <a:avLst/>
          </a:prstGeom>
          <a:noFill/>
        </p:spPr>
        <p:txBody>
          <a:bodyPr wrap="square" rtlCol="0">
            <a:spAutoFit/>
          </a:bodyPr>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奇迹</a:t>
            </a:r>
            <a:r>
              <a:rPr lang="en-US" altLang="zh-CN">
                <a:latin typeface="黑体" panose="02010609060101010101" charset="-122"/>
                <a:ea typeface="黑体" panose="02010609060101010101" charset="-122"/>
                <a:cs typeface="黑体" panose="02010609060101010101" charset="-122"/>
              </a:rPr>
              <a:t>——</a:t>
            </a:r>
            <a:r>
              <a:rPr lang="zh-CN" altLang="en-US">
                <a:latin typeface="黑体" panose="02010609060101010101" charset="-122"/>
                <a:ea typeface="黑体" panose="02010609060101010101" charset="-122"/>
                <a:cs typeface="黑体" panose="02010609060101010101" charset="-122"/>
              </a:rPr>
              <a:t>红色教育让</a:t>
            </a:r>
            <a:r>
              <a:rPr lang="en-US" altLang="zh-CN">
                <a:latin typeface="黑体" panose="02010609060101010101" charset="-122"/>
                <a:ea typeface="黑体" panose="02010609060101010101" charset="-122"/>
                <a:cs typeface="黑体" panose="02010609060101010101" charset="-122"/>
              </a:rPr>
              <a:t>“</a:t>
            </a:r>
            <a:r>
              <a:rPr lang="zh-CN" altLang="en-US">
                <a:latin typeface="黑体" panose="02010609060101010101" charset="-122"/>
                <a:ea typeface="黑体" panose="02010609060101010101" charset="-122"/>
                <a:cs typeface="黑体" panose="02010609060101010101" charset="-122"/>
              </a:rPr>
              <a:t>丑小鸭变天鹅</a:t>
            </a:r>
            <a:r>
              <a:rPr lang="en-US" altLang="zh-CN">
                <a:latin typeface="黑体" panose="02010609060101010101" charset="-122"/>
                <a:ea typeface="黑体" panose="02010609060101010101" charset="-122"/>
                <a:cs typeface="黑体" panose="02010609060101010101" charset="-122"/>
              </a:rPr>
              <a:t>”</a:t>
            </a:r>
            <a:endParaRPr lang="en-US" altLang="zh-CN">
              <a:latin typeface="黑体" panose="02010609060101010101" charset="-122"/>
              <a:ea typeface="黑体" panose="02010609060101010101" charset="-122"/>
              <a:cs typeface="黑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2008</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首届</a:t>
            </a:r>
            <a:r>
              <a:rPr lang="en-US" altLang="zh-CN">
                <a:latin typeface="楷体" panose="02010609060101010101" charset="-122"/>
                <a:ea typeface="楷体" panose="02010609060101010101" charset="-122"/>
                <a:cs typeface="楷体" panose="02010609060101010101" charset="-122"/>
              </a:rPr>
              <a:t>100</a:t>
            </a:r>
            <a:r>
              <a:rPr lang="zh-CN" altLang="en-US">
                <a:latin typeface="楷体" panose="02010609060101010101" charset="-122"/>
                <a:ea typeface="楷体" panose="02010609060101010101" charset="-122"/>
                <a:cs typeface="楷体" panose="02010609060101010101" charset="-122"/>
              </a:rPr>
              <a:t>名学生招进来了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学校却面临难以想象的困难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只有一栋教学楼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连围墙和厕所都没有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吃饭要到旁边的民族中学。几间教室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是老师们的宿舍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睡的是大通铺。没多久</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17</a:t>
            </a:r>
            <a:r>
              <a:rPr lang="zh-CN" altLang="en-US">
                <a:latin typeface="楷体" panose="02010609060101010101" charset="-122"/>
                <a:ea typeface="楷体" panose="02010609060101010101" charset="-122"/>
                <a:cs typeface="楷体" panose="02010609060101010101" charset="-122"/>
              </a:rPr>
              <a:t>名教师就走了</a:t>
            </a:r>
            <a:r>
              <a:rPr lang="en-US" altLang="zh-CN">
                <a:latin typeface="楷体" panose="02010609060101010101" charset="-122"/>
                <a:ea typeface="楷体" panose="02010609060101010101" charset="-122"/>
                <a:cs typeface="楷体" panose="02010609060101010101" charset="-122"/>
              </a:rPr>
              <a:t>9</a:t>
            </a:r>
            <a:r>
              <a:rPr lang="zh-CN" altLang="en-US">
                <a:latin typeface="楷体" panose="02010609060101010101" charset="-122"/>
                <a:ea typeface="楷体" panose="02010609060101010101" charset="-122"/>
                <a:cs typeface="楷体" panose="02010609060101010101" charset="-122"/>
              </a:rPr>
              <a:t>个。</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张红琼是女子高中的资深老师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受张桂梅一次演讲的感召</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2008</a:t>
            </a:r>
            <a:r>
              <a:rPr lang="zh-CN" altLang="en-US">
                <a:latin typeface="楷体" panose="02010609060101010101" charset="-122"/>
                <a:ea typeface="楷体" panose="02010609060101010101" charset="-122"/>
                <a:cs typeface="楷体" panose="02010609060101010101" charset="-122"/>
              </a:rPr>
              <a:t>年建校时她坐了</a:t>
            </a:r>
            <a:r>
              <a:rPr lang="en-US" altLang="zh-CN">
                <a:latin typeface="楷体" panose="02010609060101010101" charset="-122"/>
                <a:ea typeface="楷体" panose="02010609060101010101" charset="-122"/>
                <a:cs typeface="楷体" panose="02010609060101010101" charset="-122"/>
              </a:rPr>
              <a:t>17</a:t>
            </a:r>
            <a:r>
              <a:rPr lang="zh-CN" altLang="en-US">
                <a:latin typeface="楷体" panose="02010609060101010101" charset="-122"/>
                <a:ea typeface="楷体" panose="02010609060101010101" charset="-122"/>
                <a:cs typeface="楷体" panose="02010609060101010101" charset="-122"/>
              </a:rPr>
              <a:t>个小时的大巴车来投奔张桂梅。她也曾打过退堂鼓</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但当她拿着辞职申请书忐忑地来到张桂梅办公室门口</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看见张桂梅正在吃药时</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心里实在不忍。她说</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我是自愿来的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是党员</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这时候不能一走了之。</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剩下的</a:t>
            </a:r>
            <a:r>
              <a:rPr lang="en-US" altLang="zh-CN">
                <a:latin typeface="楷体" panose="02010609060101010101" charset="-122"/>
                <a:ea typeface="楷体" panose="02010609060101010101" charset="-122"/>
                <a:cs typeface="楷体" panose="02010609060101010101" charset="-122"/>
              </a:rPr>
              <a:t>8</a:t>
            </a:r>
            <a:r>
              <a:rPr lang="zh-CN" altLang="en-US">
                <a:latin typeface="楷体" panose="02010609060101010101" charset="-122"/>
                <a:ea typeface="楷体" panose="02010609060101010101" charset="-122"/>
                <a:cs typeface="楷体" panose="02010609060101010101" charset="-122"/>
              </a:rPr>
              <a:t>个老师中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有</a:t>
            </a:r>
            <a:r>
              <a:rPr lang="en-US" altLang="zh-CN">
                <a:latin typeface="楷体" panose="02010609060101010101" charset="-122"/>
                <a:ea typeface="楷体" panose="02010609060101010101" charset="-122"/>
                <a:cs typeface="楷体" panose="02010609060101010101" charset="-122"/>
              </a:rPr>
              <a:t>6</a:t>
            </a:r>
            <a:r>
              <a:rPr lang="zh-CN" altLang="en-US">
                <a:latin typeface="楷体" panose="02010609060101010101" charset="-122"/>
                <a:ea typeface="楷体" panose="02010609060101010101" charset="-122"/>
                <a:cs typeface="楷体" panose="02010609060101010101" charset="-122"/>
              </a:rPr>
              <a:t>个是共产党员。打小就读《红岩》的张桂梅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一下子找到了精神支点和工作抓手。她让人在教学楼二楼画了一面党旗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举起右手咬牙宣誓</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人在</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教育扶贫的阵地就在</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十多年来</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女高每周开展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五个一</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教育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党员戴党徽上班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重温入党誓词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组织理论学习</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合唱革命歌曲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看红色影片。</a:t>
            </a:r>
            <a:endParaRPr lang="zh-CN" altLang="en-US">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950595" y="1305560"/>
            <a:ext cx="10291445"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看看华坪女子高中的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速度和激情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吧。女生们五点半起床</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晨起</a:t>
            </a:r>
            <a:r>
              <a:rPr lang="en-US" altLang="zh-CN">
                <a:latin typeface="楷体" panose="02010609060101010101" charset="-122"/>
                <a:ea typeface="楷体" panose="02010609060101010101" charset="-122"/>
                <a:cs typeface="楷体" panose="02010609060101010101" charset="-122"/>
              </a:rPr>
              <a:t>5</a:t>
            </a:r>
            <a:r>
              <a:rPr lang="zh-CN" altLang="en-US">
                <a:latin typeface="楷体" panose="02010609060101010101" charset="-122"/>
                <a:ea typeface="楷体" panose="02010609060101010101" charset="-122"/>
                <a:cs typeface="楷体" panose="02010609060101010101" charset="-122"/>
              </a:rPr>
              <a:t>分钟后洗漱完毕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跑步上下楼梯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课间出操</a:t>
            </a:r>
            <a:r>
              <a:rPr lang="en-US" altLang="zh-CN">
                <a:latin typeface="楷体" panose="02010609060101010101" charset="-122"/>
                <a:ea typeface="楷体" panose="02010609060101010101" charset="-122"/>
                <a:cs typeface="楷体" panose="02010609060101010101" charset="-122"/>
              </a:rPr>
              <a:t>1</a:t>
            </a:r>
            <a:r>
              <a:rPr lang="zh-CN" altLang="en-US">
                <a:latin typeface="楷体" panose="02010609060101010101" charset="-122"/>
                <a:ea typeface="楷体" panose="02010609060101010101" charset="-122"/>
                <a:cs typeface="楷体" panose="02010609060101010101" charset="-122"/>
              </a:rPr>
              <a:t>分钟站好队。从下课铃响起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到跑进食堂排队、打饭再吃完</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10</a:t>
            </a:r>
            <a:r>
              <a:rPr lang="zh-CN" altLang="en-US">
                <a:latin typeface="楷体" panose="02010609060101010101" charset="-122"/>
                <a:ea typeface="楷体" panose="02010609060101010101" charset="-122"/>
                <a:cs typeface="楷体" panose="02010609060101010101" charset="-122"/>
              </a:rPr>
              <a:t>分钟内完成。</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女高不只有严苛的纪律和领先的升学率。这里的老师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像姐姐哥哥一样关心学生。这里的学生抗压能力强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还特别自信。</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在北京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时代楷模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发布现场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毕业生们在荧幕上一个一个向她汇报</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我现在是医生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我现在是警察</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张桂梅忍不住举起手掩面而泣</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她们一个个跟以前完全不一样</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丑小鸭变天鹅了。</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ctr" fontAlgn="auto">
              <a:lnSpc>
                <a:spcPct val="150000"/>
              </a:lnSpc>
              <a:extLst>
                <a:ext uri="{35155182-B16C-46BC-9424-99874614C6A1}">
                  <wpsdc:indentchars xmlns:wpsdc="http://www.wps.cn/officeDocument/2017/drawingmlCustomData" val="200" checksum="59296752"/>
                </a:ext>
              </a:extLst>
            </a:pPr>
            <a:r>
              <a:rPr lang="zh-CN" altLang="en-US">
                <a:latin typeface="黑体" panose="02010609060101010101" charset="-122"/>
                <a:ea typeface="黑体" panose="02010609060101010101" charset="-122"/>
                <a:cs typeface="黑体" panose="02010609060101010101" charset="-122"/>
              </a:rPr>
              <a:t>精神</a:t>
            </a:r>
            <a:r>
              <a:rPr lang="en-US" altLang="zh-CN">
                <a:latin typeface="黑体" panose="02010609060101010101" charset="-122"/>
                <a:ea typeface="黑体" panose="02010609060101010101" charset="-122"/>
                <a:cs typeface="黑体" panose="02010609060101010101" charset="-122"/>
              </a:rPr>
              <a:t>——“</a:t>
            </a:r>
            <a:r>
              <a:rPr lang="zh-CN" altLang="en-US">
                <a:latin typeface="黑体" panose="02010609060101010101" charset="-122"/>
                <a:ea typeface="黑体" panose="02010609060101010101" charset="-122"/>
                <a:cs typeface="黑体" panose="02010609060101010101" charset="-122"/>
              </a:rPr>
              <a:t>豁出去一点</a:t>
            </a:r>
            <a:r>
              <a:rPr lang="en-US" altLang="zh-CN">
                <a:latin typeface="黑体" panose="02010609060101010101" charset="-122"/>
                <a:ea typeface="黑体" panose="02010609060101010101" charset="-122"/>
                <a:cs typeface="黑体" panose="02010609060101010101" charset="-122"/>
              </a:rPr>
              <a:t>，</a:t>
            </a:r>
            <a:r>
              <a:rPr lang="zh-CN" altLang="en-US">
                <a:latin typeface="黑体" panose="02010609060101010101" charset="-122"/>
                <a:ea typeface="黑体" panose="02010609060101010101" charset="-122"/>
                <a:cs typeface="黑体" panose="02010609060101010101" charset="-122"/>
              </a:rPr>
              <a:t>怕什么</a:t>
            </a:r>
            <a:r>
              <a:rPr lang="en-US" altLang="zh-CN">
                <a:latin typeface="黑体" panose="02010609060101010101" charset="-122"/>
                <a:ea typeface="黑体" panose="02010609060101010101" charset="-122"/>
                <a:cs typeface="黑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2020</a:t>
            </a:r>
            <a:r>
              <a:rPr lang="zh-CN" altLang="en-US">
                <a:latin typeface="楷体" panose="02010609060101010101" charset="-122"/>
                <a:ea typeface="楷体" panose="02010609060101010101" charset="-122"/>
                <a:cs typeface="楷体" panose="02010609060101010101" charset="-122"/>
              </a:rPr>
              <a:t>年</a:t>
            </a:r>
            <a:r>
              <a:rPr lang="en-US" altLang="zh-CN">
                <a:latin typeface="楷体" panose="02010609060101010101" charset="-122"/>
                <a:ea typeface="楷体" panose="02010609060101010101" charset="-122"/>
                <a:cs typeface="楷体" panose="02010609060101010101" charset="-122"/>
              </a:rPr>
              <a:t>12</a:t>
            </a:r>
            <a:r>
              <a:rPr lang="zh-CN" altLang="en-US">
                <a:latin typeface="楷体" panose="02010609060101010101" charset="-122"/>
                <a:ea typeface="楷体" panose="02010609060101010101" charset="-122"/>
                <a:cs typeface="楷体" panose="02010609060101010101" charset="-122"/>
              </a:rPr>
              <a:t>月</a:t>
            </a:r>
            <a:r>
              <a:rPr lang="en-US" altLang="zh-CN">
                <a:latin typeface="楷体" panose="02010609060101010101" charset="-122"/>
                <a:ea typeface="楷体" panose="02010609060101010101" charset="-122"/>
                <a:cs typeface="楷体" panose="02010609060101010101" charset="-122"/>
              </a:rPr>
              <a:t>30</a:t>
            </a:r>
            <a:r>
              <a:rPr lang="zh-CN" altLang="en-US">
                <a:latin typeface="楷体" panose="02010609060101010101" charset="-122"/>
                <a:ea typeface="楷体" panose="02010609060101010101" charset="-122"/>
                <a:cs typeface="楷体" panose="02010609060101010101" charset="-122"/>
              </a:rPr>
              <a:t>日下午</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云南省委在昆明举行张桂梅先进事迹报告会。当晚张桂梅就赶回了华坪</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11</a:t>
            </a:r>
            <a:r>
              <a:rPr lang="zh-CN" altLang="en-US">
                <a:latin typeface="楷体" panose="02010609060101010101" charset="-122"/>
                <a:ea typeface="楷体" panose="02010609060101010101" charset="-122"/>
                <a:cs typeface="楷体" panose="02010609060101010101" charset="-122"/>
              </a:rPr>
              <a:t>点多到</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她下车就去办公室了。</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张桂梅身患心脏病、肺气肿等</a:t>
            </a:r>
            <a:r>
              <a:rPr lang="en-US" altLang="zh-CN">
                <a:latin typeface="楷体" panose="02010609060101010101" charset="-122"/>
                <a:ea typeface="楷体" panose="02010609060101010101" charset="-122"/>
                <a:cs typeface="楷体" panose="02010609060101010101" charset="-122"/>
              </a:rPr>
              <a:t>23</a:t>
            </a:r>
            <a:r>
              <a:rPr lang="zh-CN" altLang="en-US">
                <a:latin typeface="楷体" panose="02010609060101010101" charset="-122"/>
                <a:ea typeface="楷体" panose="02010609060101010101" charset="-122"/>
                <a:cs typeface="楷体" panose="02010609060101010101" charset="-122"/>
              </a:rPr>
              <a:t>种疾病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她行走困难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上下楼梯都是攥紧扶手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一步步地挪。可是每天早上</a:t>
            </a:r>
            <a:r>
              <a:rPr lang="en-US" altLang="zh-CN">
                <a:latin typeface="楷体" panose="02010609060101010101" charset="-122"/>
                <a:ea typeface="楷体" panose="02010609060101010101" charset="-122"/>
                <a:cs typeface="楷体" panose="02010609060101010101" charset="-122"/>
              </a:rPr>
              <a:t>5</a:t>
            </a:r>
            <a:r>
              <a:rPr lang="zh-CN" altLang="en-US">
                <a:latin typeface="楷体" panose="02010609060101010101" charset="-122"/>
                <a:ea typeface="楷体" panose="02010609060101010101" charset="-122"/>
                <a:cs typeface="楷体" panose="02010609060101010101" charset="-122"/>
              </a:rPr>
              <a:t>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她都第一个出现在校园里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巡校、查课</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每天至少</a:t>
            </a:r>
            <a:r>
              <a:rPr lang="en-US" altLang="zh-CN">
                <a:latin typeface="楷体" panose="02010609060101010101" charset="-122"/>
                <a:ea typeface="楷体" panose="02010609060101010101" charset="-122"/>
                <a:cs typeface="楷体" panose="02010609060101010101" charset="-122"/>
              </a:rPr>
              <a:t>3</a:t>
            </a:r>
            <a:r>
              <a:rPr lang="zh-CN" altLang="en-US">
                <a:latin typeface="楷体" panose="02010609060101010101" charset="-122"/>
                <a:ea typeface="楷体" panose="02010609060101010101" charset="-122"/>
                <a:cs typeface="楷体" panose="02010609060101010101" charset="-122"/>
              </a:rPr>
              <a:t>次。</a:t>
            </a:r>
            <a:endParaRPr lang="zh-CN" altLang="en-US">
              <a:latin typeface="楷体" panose="02010609060101010101" charset="-122"/>
              <a:ea typeface="楷体" panose="02010609060101010101" charset="-122"/>
              <a:cs typeface="楷体"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264477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选择性必修</a:t>
            </a:r>
            <a:r>
              <a:rPr lang="zh-CN" altLang="en-US"/>
              <a:t>上</a:t>
            </a:r>
            <a:endParaRPr lang="zh-CN" altLang="en-US"/>
          </a:p>
        </p:txBody>
      </p:sp>
      <p:sp>
        <p:nvSpPr>
          <p:cNvPr id="5" name="文本框 4"/>
          <p:cNvSpPr txBox="1"/>
          <p:nvPr/>
        </p:nvSpPr>
        <p:spPr>
          <a:xfrm>
            <a:off x="1122680" y="1305560"/>
            <a:ext cx="9946640" cy="396938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张桂梅没有子女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没有财产</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至今仍和学生住在女生宿舍里。她的钱都去哪儿了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原来她把全部奖金、捐款和大部分工资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累计</a:t>
            </a:r>
            <a:r>
              <a:rPr lang="en-US" altLang="zh-CN">
                <a:latin typeface="楷体" panose="02010609060101010101" charset="-122"/>
                <a:ea typeface="楷体" panose="02010609060101010101" charset="-122"/>
                <a:cs typeface="楷体" panose="02010609060101010101" charset="-122"/>
              </a:rPr>
              <a:t>100</a:t>
            </a:r>
            <a:r>
              <a:rPr lang="zh-CN" altLang="en-US">
                <a:latin typeface="楷体" panose="02010609060101010101" charset="-122"/>
                <a:ea typeface="楷体" panose="02010609060101010101" charset="-122"/>
                <a:cs typeface="楷体" panose="02010609060101010101" charset="-122"/>
              </a:rPr>
              <a:t>万余元都捐献给了山区孩子们和其他需要的人。</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说起为啥要办学校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张桂梅最初的想法就是报恩。中年丧夫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重病缠身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是华坪这片热土接纳了她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给了她第二次生命。张桂梅告诉记者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山里的学生太穷了太苦了</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自己想帮帮他们。县政协委员们向她鞠躬、县妇代会上为她捐款治病</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回首往事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张桂梅感慨</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水激石则鸣</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人激志则宏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荣誉越来越多</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她越来越意识到自己的责任。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我心里始终有一股劲</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你豁出命改变她们的命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值</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人生老病死都正常</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豁出去一点</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怕什么</a:t>
            </a:r>
            <a:r>
              <a:rPr lang="en-US" altLang="zh-CN">
                <a:latin typeface="楷体" panose="02010609060101010101" charset="-122"/>
                <a:ea typeface="楷体" panose="02010609060101010101" charset="-122"/>
                <a:cs typeface="楷体" panose="02010609060101010101" charset="-122"/>
              </a:rPr>
              <a:t>？</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张桂梅说。</a:t>
            </a:r>
            <a:endParaRPr lang="zh-CN" altLang="en-US">
              <a:latin typeface="楷体" panose="02010609060101010101" charset="-122"/>
              <a:ea typeface="楷体" panose="02010609060101010101" charset="-122"/>
              <a:cs typeface="楷体" panose="02010609060101010101" charset="-122"/>
            </a:endParaRPr>
          </a:p>
          <a:p>
            <a:pPr indent="457200" algn="r" fontAlgn="auto">
              <a:lnSpc>
                <a:spcPct val="20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摘编自徐元锋《让教育之光照亮贫困山区》</a:t>
            </a:r>
            <a:r>
              <a:rPr lang="en-US" altLang="zh-CN">
                <a:latin typeface="仿宋" panose="02010609060101010101" charset="-122"/>
                <a:ea typeface="仿宋" panose="02010609060101010101" charset="-122"/>
                <a:cs typeface="仿宋" panose="02010609060101010101" charset="-122"/>
              </a:rPr>
              <a:t>)</a:t>
            </a:r>
            <a:endParaRPr lang="en-US" altLang="zh-CN">
              <a:latin typeface="仿宋" panose="02010609060101010101" charset="-122"/>
              <a:ea typeface="仿宋" panose="02010609060101010101" charset="-122"/>
              <a:cs typeface="仿宋" panose="02010609060101010101" charset="-122"/>
            </a:endParaRPr>
          </a:p>
        </p:txBody>
      </p:sp>
      <p:sp>
        <p:nvSpPr>
          <p:cNvPr id="3" name="圆角矩形 2"/>
          <p:cNvSpPr/>
          <p:nvPr/>
        </p:nvSpPr>
        <p:spPr>
          <a:xfrm>
            <a:off x="516890" y="365760"/>
            <a:ext cx="3052445"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高中语文</a:t>
            </a:r>
            <a:r>
              <a:rPr lang="en-US" altLang="zh-CN"/>
              <a:t>  </a:t>
            </a:r>
            <a:r>
              <a:rPr lang="zh-CN" altLang="en-US"/>
              <a:t>必修一</a:t>
            </a:r>
            <a:r>
              <a:rPr lang="en-US" altLang="zh-CN"/>
              <a:t>  </a:t>
            </a:r>
            <a:r>
              <a:rPr lang="zh-CN" altLang="en-US"/>
              <a:t>上</a:t>
            </a:r>
            <a:r>
              <a:rPr lang="zh-CN" altLang="en-US"/>
              <a:t>册</a:t>
            </a:r>
            <a:endParaRPr lang="zh-CN" altLang="en-US"/>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2.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3.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4.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5.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ppt/theme/themeOverride6.xml><?xml version="1.0" encoding="utf-8"?>
<a:themeOverride xmlns:a="http://schemas.openxmlformats.org/drawingml/2006/main">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themeOverride>
</file>

<file path=docProps/app.xml><?xml version="1.0" encoding="utf-8"?>
<Properties xmlns="http://schemas.openxmlformats.org/officeDocument/2006/extended-properties" xmlns:vt="http://schemas.openxmlformats.org/officeDocument/2006/docPropsVTypes">
  <TotalTime>0</TotalTime>
  <Words>7673</Words>
  <Application>WPS 演示</Application>
  <PresentationFormat>宽屏</PresentationFormat>
  <Paragraphs>243</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Arial</vt:lpstr>
      <vt:lpstr>宋体</vt:lpstr>
      <vt:lpstr>Wingdings</vt:lpstr>
      <vt:lpstr>Arial Unicode MS</vt:lpstr>
      <vt:lpstr>Calibri</vt:lpstr>
      <vt:lpstr>微软雅黑</vt:lpstr>
      <vt:lpstr>Wingdings</vt:lpstr>
      <vt:lpstr>黑体</vt:lpstr>
      <vt:lpstr>楷体</vt:lpstr>
      <vt:lpstr>仿宋</vt:lpstr>
      <vt:lpstr>WPS</vt:lpstr>
      <vt:lpstr>1_WPS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zw</dc:creator>
  <cp:lastModifiedBy>zw</cp:lastModifiedBy>
  <cp:revision>3</cp:revision>
  <dcterms:created xsi:type="dcterms:W3CDTF">2023-08-09T12:44:00Z</dcterms:created>
  <dcterms:modified xsi:type="dcterms:W3CDTF">2025-05-27T01:32:25Z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2052-12.1.0.21171</vt:lpwstr>
  </property>
</Properties>
</file>