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9"/>
  </p:notesMasterIdLst>
  <p:sldIdLst>
    <p:sldId id="256" r:id="rId4"/>
    <p:sldId id="257" r:id="rId5"/>
    <p:sldId id="258" r:id="rId6"/>
    <p:sldId id="259" r:id="rId7"/>
    <p:sldId id="260" r:id="rId8"/>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4.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5.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hemeOverride" Target="../theme/themeOverride3.xml"/><Relationship Id="rId2" Type="http://schemas.openxmlformats.org/officeDocument/2006/relationships/tags" Target="../tags/tag76.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7.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hemeOverride" Target="../theme/themeOverride4.xml"/><Relationship Id="rId2" Type="http://schemas.openxmlformats.org/officeDocument/2006/relationships/tags" Target="../tags/tag78.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9.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0.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1.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hemeOverride" Target="../theme/themeOverride1.xml"/><Relationship Id="rId2" Type="http://schemas.openxmlformats.org/officeDocument/2006/relationships/tags" Target="../tags/tag64.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2.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hemeOverride" Target="../theme/themeOverride5.xml"/><Relationship Id="rId2" Type="http://schemas.openxmlformats.org/officeDocument/2006/relationships/tags" Target="../tags/tag8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5.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6.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3.xml"/><Relationship Id="rId2" Type="http://schemas.openxmlformats.org/officeDocument/2006/relationships/tags" Target="../tags/tag67.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8.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hemeOverride" Target="../theme/themeOverride2.xml"/><Relationship Id="rId2" Type="http://schemas.openxmlformats.org/officeDocument/2006/relationships/tags" Target="../tags/tag69.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70.xml"/><Relationship Id="rId4" Type="http://schemas.openxmlformats.org/officeDocument/2006/relationships/image" Target="../media/image5.tiff"/><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680" y="1261110"/>
            <a:ext cx="9946640" cy="4661535"/>
          </a:xfrm>
          <a:prstGeom prst="rect">
            <a:avLst/>
          </a:prstGeom>
          <a:noFill/>
        </p:spPr>
        <p:txBody>
          <a:bodyPr wrap="square" rtlCol="0">
            <a:spAutoFit/>
          </a:bodyPr>
          <a:p>
            <a:pPr indent="0" algn="just" fontAlgn="auto">
              <a:lnSpc>
                <a:spcPct val="150000"/>
              </a:lnSpc>
            </a:pPr>
            <a:r>
              <a:rPr lang="zh-CN" altLang="en-US">
                <a:latin typeface="楷体" panose="02010609060101010101" charset="-122"/>
                <a:ea typeface="楷体" panose="02010609060101010101" charset="-122"/>
                <a:cs typeface="楷体" panose="02010609060101010101" charset="-122"/>
              </a:rPr>
              <a:t>成词语的过程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那么阅读就是读者通过词语把握诗人的现实感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从而认识诗中现实的过程。严格地说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任何一个读者都不可能在词语中看到现实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但他可以觉察其中的现实感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即诗人对特定现实的具体感受、复杂态度和观念迁移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以及由此形成的赞美、讽刺、批判等不同风格。</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显而易见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现实感与现实的不同之处在于现实是客观的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现实感则是诗人对客观事物的主观感受。也就是说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现实感固然有其主观性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但它是由客观事物引发的。不同的事物自然会引发不同的现实感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就是同一个事物在不同的诗人中间也会引发不同的现实感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甚至同一个事物在不同的时刻也会引发同一个诗人不同的现实感。就此而言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现实感并非单纯的主观之物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而是主观与客观的综合体。如果说现实世界丰富多彩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那就可以说诗人的现实感变化无穷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因为有限的现实可以触发诗人无限的现实感。这正是诗多于物的一个原因。</a:t>
            </a:r>
            <a:endParaRPr lang="zh-CN" altLang="en-US">
              <a:latin typeface="楷体" panose="02010609060101010101" charset="-122"/>
              <a:ea typeface="楷体" panose="02010609060101010101" charset="-122"/>
              <a:cs typeface="楷体" panose="02010609060101010101" charset="-122"/>
            </a:endParaRPr>
          </a:p>
          <a:p>
            <a:pPr indent="457200" algn="di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相应地</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现实化</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即</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现实感</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的实现方式。具体地说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现实化</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就是诗人将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现实</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转化为词语的过程。这应该比单纯地说诗歌写作更准确。关于</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现实化</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孙文波在</a:t>
            </a:r>
            <a:r>
              <a:rPr lang="en-US" altLang="zh-CN">
                <a:latin typeface="楷体" panose="02010609060101010101" charset="-122"/>
                <a:ea typeface="楷体" panose="02010609060101010101" charset="-122"/>
                <a:cs typeface="楷体" panose="02010609060101010101" charset="-122"/>
                <a:sym typeface="+mn-ea"/>
              </a:rPr>
              <a:t>2013</a:t>
            </a:r>
            <a:r>
              <a:rPr lang="zh-CN" altLang="en-US">
                <a:latin typeface="楷体" panose="02010609060101010101" charset="-122"/>
                <a:ea typeface="楷体" panose="02010609060101010101" charset="-122"/>
                <a:cs typeface="楷体" panose="02010609060101010101" charset="-122"/>
                <a:sym typeface="+mn-ea"/>
              </a:rPr>
              <a:t>年底的</a:t>
            </a:r>
            <a:endParaRPr lang="en-US" altLang="zh-CN">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446530"/>
            <a:ext cx="9946640" cy="4246245"/>
          </a:xfrm>
          <a:prstGeom prst="rect">
            <a:avLst/>
          </a:prstGeom>
          <a:noFill/>
        </p:spPr>
        <p:txBody>
          <a:bodyPr wrap="square" rtlCol="0">
            <a:spAutoFit/>
          </a:bodyPr>
          <a:p>
            <a:pPr indent="0" algn="just" fontAlgn="auto">
              <a:lnSpc>
                <a:spcPct val="150000"/>
              </a:lnSpc>
            </a:pPr>
            <a:r>
              <a:rPr lang="zh-CN" altLang="en-US">
                <a:latin typeface="楷体" panose="02010609060101010101" charset="-122"/>
                <a:ea typeface="楷体" panose="02010609060101010101" charset="-122"/>
                <a:cs typeface="楷体" panose="02010609060101010101" charset="-122"/>
              </a:rPr>
              <a:t>一次诗歌讨论会上提出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许多当代诗看上去都是草稿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半成品。我对这个提法深有同感。当代诗给人一种草稿感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我想主要有两方面的原因。从诗的形体来看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古诗体制严整、韵律流畅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并形成了一套可验证的基本规则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诸如整齐、对仗、平仄等。作品是否已经完成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从形式上就可以判断出来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而当代诗就不行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在形体上毫无体制可言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诗行忽长忽短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随意跨行分行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诗行可合并可拆分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而且多一行少一行似乎都无关紧要。从词语运用来看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古诗中的词语既服从特定的形体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又呼应全诗的韵律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而且惊人的凝练</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一首诗就是一个密不可分的美丽整体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而当代诗中的词语大多是松散的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几乎没有组织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也无章可循。这样的东西看上去怎么都觉得是半成品。要改变草稿写作的现状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必须加强诗的形体建设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一方面可以注重分节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二行一节、三行一节、四行一节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如此等等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另一方面要注意节奏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在保证内在韵律的基础上尽量让诗行彼此均衡。</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摘编自程一身《新世纪诗歌的现实感问题》</a:t>
            </a:r>
            <a:r>
              <a:rPr lang="en-US" altLang="zh-CN">
                <a:latin typeface="仿宋" panose="02010609060101010101" charset="-122"/>
                <a:ea typeface="仿宋" panose="02010609060101010101" charset="-122"/>
                <a:cs typeface="仿宋" panose="02010609060101010101" charset="-122"/>
              </a:rPr>
              <a:t>)</a:t>
            </a:r>
            <a:endParaRPr lang="zh-CN" altLang="en-US">
              <a:latin typeface="仿宋" panose="02010609060101010101" charset="-122"/>
              <a:ea typeface="仿宋" panose="02010609060101010101" charset="-122"/>
              <a:cs typeface="仿宋"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299974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楷体" panose="02010609060101010101" charset="-122"/>
              </a:rPr>
              <a:t>材料二</a:t>
            </a:r>
            <a:r>
              <a:rPr lang="en-US" altLang="zh-CN">
                <a:latin typeface="黑体" panose="02010609060101010101" charset="-122"/>
                <a:ea typeface="黑体" panose="02010609060101010101" charset="-122"/>
                <a:cs typeface="楷体" panose="02010609060101010101" charset="-122"/>
              </a:rPr>
              <a:t>：</a:t>
            </a:r>
            <a:endParaRPr lang="en-US" altLang="zh-CN">
              <a:latin typeface="黑体" panose="02010609060101010101" charset="-122"/>
              <a:ea typeface="黑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现代性的另一个特征是历史主义。历史主义是现代理性求真的产物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是将神意的历史观颠覆之后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客观性原则照亮历史领域的胜利。历史主义不承认什么抽象的美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绝对的美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一切思想与精神的表现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都应该还原为历史中的具体场景。</a:t>
            </a:r>
            <a:r>
              <a:rPr lang="en-US" altLang="zh-CN">
                <a:latin typeface="楷体" panose="02010609060101010101" charset="-122"/>
                <a:ea typeface="楷体" panose="02010609060101010101" charset="-122"/>
                <a:cs typeface="楷体" panose="02010609060101010101" charset="-122"/>
              </a:rPr>
              <a:t>20</a:t>
            </a:r>
            <a:r>
              <a:rPr lang="zh-CN" altLang="en-US">
                <a:latin typeface="楷体" panose="02010609060101010101" charset="-122"/>
                <a:ea typeface="楷体" panose="02010609060101010101" charset="-122"/>
                <a:cs typeface="楷体" panose="02010609060101010101" charset="-122"/>
              </a:rPr>
              <a:t>世纪中国古典文学的阅读史</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其实正是在科学、理性和客观原则的不断自觉之下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渐渐颠覆了传统辞章之学鉴赏批评的求美求善取向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而渐渐走向求真求实路线的过程。鲁迅是其中的代表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他对朱光潜的批评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也正是这一进程中的一个重要的标志。</a:t>
            </a:r>
            <a:endParaRPr lang="zh-CN" altLang="en-US">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466153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具体而言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鲁迅的历史主义体现在他将朱光潜辛苦建立的静穆美学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化为文学与社会历史中的一个美丽的误读。究其实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诗人钱起根本没有在《省试湘灵鼓瑟》中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表达什么真实的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更谈不上神秘而高贵的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情感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他所写的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一切不过是应试的话语操作而已。再来分析这首诗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末二句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曲终人不见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江上数峰青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其实不过是点题</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曲终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点明了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鼓瑟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人不见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点出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字</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江上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点出了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湘</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说白了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这一切不过是试贴诗的格套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点题。他挖苦说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假使屈原不和椒兰吵架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却上京求取功名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他大约也不至于在考卷上大发牢骚的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他首先要防落第。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这就表明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省试诗是不会有什么真情实感的。同时也就表明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朱光潜所做的解释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并不符合文学史的真相。倒是钱起下第后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写《下第题长安客舍》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不遂青云望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愁看黄鸟飞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有了真实感情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因为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这是真实生活中的牢骚。</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摘编自胡晓明《真诗的现代性</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七十年前朱光潜与鲁迅</a:t>
            </a:r>
            <a:endParaRPr lang="zh-CN" altLang="en-US">
              <a:latin typeface="仿宋" panose="02010609060101010101" charset="-122"/>
              <a:ea typeface="仿宋" panose="02010609060101010101" charset="-122"/>
              <a:cs typeface="仿宋"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zh-CN" altLang="en-US">
                <a:latin typeface="仿宋" panose="02010609060101010101" charset="-122"/>
                <a:ea typeface="仿宋" panose="02010609060101010101" charset="-122"/>
                <a:cs typeface="仿宋" panose="02010609060101010101" charset="-122"/>
              </a:rPr>
              <a:t>关于</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曲终人不见</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的争论及其余响》</a:t>
            </a:r>
            <a:r>
              <a:rPr lang="en-US" altLang="zh-CN">
                <a:latin typeface="仿宋" panose="02010609060101010101" charset="-122"/>
                <a:ea typeface="仿宋" panose="02010609060101010101" charset="-122"/>
                <a:cs typeface="仿宋" panose="02010609060101010101" charset="-122"/>
              </a:rPr>
              <a:t>)</a:t>
            </a:r>
            <a:endParaRPr lang="zh-CN" altLang="en-US">
              <a:latin typeface="仿宋" panose="02010609060101010101" charset="-122"/>
              <a:ea typeface="仿宋" panose="02010609060101010101" charset="-122"/>
              <a:cs typeface="仿宋"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625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316355" y="1685290"/>
            <a:ext cx="9153525" cy="258445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rPr>
              <a:t>结合材料内容</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下列选项中最能支持</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现实感是沟通作者和读者的桥梁</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这个观点的一项是</a:t>
            </a:r>
            <a:r>
              <a:rPr lang="en-US" altLang="zh-CN">
                <a:latin typeface="黑体" panose="02010609060101010101" charset="-122"/>
                <a:ea typeface="黑体" panose="02010609060101010101" charset="-122"/>
              </a:rPr>
              <a:t>(3</a:t>
            </a:r>
            <a:r>
              <a:rPr lang="zh-CN" altLang="en-US">
                <a:latin typeface="黑体" panose="02010609060101010101" charset="-122"/>
                <a:ea typeface="黑体" panose="02010609060101010101" charset="-122"/>
              </a:rPr>
              <a:t>分</a:t>
            </a: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a:t>
            </a:r>
            <a:endParaRPr lang="en-US" altLang="zh-CN">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A.</a:t>
            </a:r>
            <a:r>
              <a:rPr lang="zh-CN" altLang="en-US">
                <a:latin typeface="黑体" panose="02010609060101010101" charset="-122"/>
                <a:ea typeface="黑体" panose="02010609060101010101" charset="-122"/>
              </a:rPr>
              <a:t>当代诗人普遍面临着来自现实的压力</a:t>
            </a:r>
            <a:r>
              <a:rPr lang="en-US" altLang="zh-CN">
                <a:latin typeface="黑体" panose="02010609060101010101" charset="-122"/>
                <a:ea typeface="黑体" panose="02010609060101010101" charset="-122"/>
              </a:rPr>
              <a:t>，</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现实得不够</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不一定是作者的自觉。</a:t>
            </a:r>
            <a:endParaRPr lang="zh-CN" altLang="en-US">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B.</a:t>
            </a:r>
            <a:r>
              <a:rPr lang="zh-CN" altLang="en-US">
                <a:latin typeface="黑体" panose="02010609060101010101" charset="-122"/>
                <a:ea typeface="黑体" panose="02010609060101010101" charset="-122"/>
              </a:rPr>
              <a:t>写作首要的是独立性</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读者与作者之间的关系虽然紧张</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但作者不能一味迎合读者。</a:t>
            </a:r>
            <a:endParaRPr lang="zh-CN" altLang="en-US">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C.</a:t>
            </a:r>
            <a:r>
              <a:rPr lang="zh-CN" altLang="en-US">
                <a:latin typeface="黑体" panose="02010609060101010101" charset="-122"/>
                <a:ea typeface="黑体" panose="02010609060101010101" charset="-122"/>
              </a:rPr>
              <a:t>诗人从现实中获得现实感并把它转换成词语</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读者再通过词语把握诗人的现实感。</a:t>
            </a:r>
            <a:endParaRPr lang="zh-CN" altLang="en-US">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D.</a:t>
            </a:r>
            <a:r>
              <a:rPr lang="zh-CN" altLang="en-US">
                <a:latin typeface="黑体" panose="02010609060101010101" charset="-122"/>
                <a:ea typeface="黑体" panose="02010609060101010101" charset="-122"/>
              </a:rPr>
              <a:t>材料一的作者认为诗人的现实感变化之所以能无穷</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是因为现实世界是丰富多彩的。</a:t>
            </a:r>
            <a:endParaRPr lang="zh-CN" altLang="en-US">
              <a:latin typeface="黑体" panose="02010609060101010101" charset="-122"/>
              <a:ea typeface="黑体" panose="02010609060101010101" charset="-122"/>
            </a:endParaRPr>
          </a:p>
        </p:txBody>
      </p:sp>
      <p:sp>
        <p:nvSpPr>
          <p:cNvPr id="3" name="文本框 2"/>
          <p:cNvSpPr txBox="1"/>
          <p:nvPr/>
        </p:nvSpPr>
        <p:spPr>
          <a:xfrm>
            <a:off x="2967990" y="2117090"/>
            <a:ext cx="1031875" cy="5067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en-US">
                <a:solidFill>
                  <a:srgbClr val="FF0000"/>
                </a:solidFill>
                <a:latin typeface="黑体" panose="02010609060101010101" charset="-122"/>
                <a:ea typeface="黑体" panose="02010609060101010101" charset="-122"/>
                <a:cs typeface="黑体" panose="02010609060101010101" charset="-122"/>
              </a:rPr>
              <a:t>C</a:t>
            </a:r>
            <a:endParaRPr 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3415030"/>
          </a:xfrm>
          <a:prstGeom prst="rect">
            <a:avLst/>
          </a:prstGeom>
          <a:noFill/>
        </p:spPr>
        <p:txBody>
          <a:bodyPr wrap="square" rtlCol="0">
            <a:spAutoFit/>
          </a:bodyPr>
          <a:p>
            <a:pPr indent="0" algn="just" fontAlgn="auto">
              <a:lnSpc>
                <a:spcPct val="150000"/>
              </a:lnSpc>
            </a:pPr>
            <a:r>
              <a:rPr lang="zh-CN" altLang="en-US">
                <a:latin typeface="黑体" panose="02010609060101010101" charset="-122"/>
                <a:ea typeface="黑体" panose="02010609060101010101" charset="-122"/>
                <a:cs typeface="黑体" panose="02010609060101010101" charset="-122"/>
              </a:rPr>
              <a:t>阅读下面的文字，完成</a:t>
            </a:r>
            <a:r>
              <a:rPr lang="zh-CN" altLang="en-US">
                <a:latin typeface="黑体" panose="02010609060101010101" charset="-122"/>
                <a:ea typeface="黑体" panose="02010609060101010101" charset="-122"/>
                <a:cs typeface="黑体" panose="02010609060101010101" charset="-122"/>
              </a:rPr>
              <a:t>小题。</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生动性不但不能离开准确性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而且是为准确性服务的。鲁迅的散文《秋夜》开头说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在我的后园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可以看见墙外有两株树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一株是枣树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还有一株也是枣树。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作者不说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墙外有两株枣树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一株是枣树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还有一株也是枣树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这并非故意炫奇竞异。我们只要读一下《秋夜》全文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就会发现作者写这一段话的主要目的不在于告诉读者他的后园墙外有两株枣树这个简单的事实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而是企图通过这件事来渲染一种单调、寂寞、无聊的气氛。原文的说法不仅生动、新鲜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更重要的是这两句话准确地描绘了作者企图表现的这种气氛。</a:t>
            </a:r>
            <a:endParaRPr lang="en-US" altLang="en-US" u="wavy">
              <a:solidFill>
                <a:schemeClr val="tx1"/>
              </a:solidFill>
              <a:uFillTx/>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4" name="文本框 3"/>
          <p:cNvSpPr txBox="1"/>
          <p:nvPr/>
        </p:nvSpPr>
        <p:spPr>
          <a:xfrm>
            <a:off x="4910455" y="4441190"/>
            <a:ext cx="4064000" cy="337185"/>
          </a:xfrm>
          <a:prstGeom prst="rect">
            <a:avLst/>
          </a:prstGeom>
          <a:noFill/>
        </p:spPr>
        <p:txBody>
          <a:bodyPr wrap="square" rtlCol="0">
            <a:spAutoFit/>
          </a:bodyPr>
          <a:p>
            <a:r>
              <a:rPr lang="en-US" altLang="zh-CN" sz="1600"/>
              <a:t>   ·   ·</a:t>
            </a:r>
            <a:endParaRPr lang="en-US" altLang="zh-CN" sz="1600"/>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625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051560" y="1879600"/>
            <a:ext cx="9946640" cy="216852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rPr>
              <a:t>下列句子中的</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企图</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与文中加点的</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企图</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意义和用法相同的一项是</a:t>
            </a:r>
            <a:r>
              <a:rPr lang="en-US" altLang="zh-CN">
                <a:latin typeface="黑体" panose="02010609060101010101" charset="-122"/>
                <a:ea typeface="黑体" panose="02010609060101010101" charset="-122"/>
              </a:rPr>
              <a:t>(3</a:t>
            </a:r>
            <a:r>
              <a:rPr lang="zh-CN" altLang="en-US">
                <a:latin typeface="黑体" panose="02010609060101010101" charset="-122"/>
                <a:ea typeface="黑体" panose="02010609060101010101" charset="-122"/>
              </a:rPr>
              <a:t>分</a:t>
            </a: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a:t>
            </a:r>
            <a:endParaRPr lang="en-US" altLang="zh-CN">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A.</a:t>
            </a:r>
            <a:r>
              <a:rPr lang="zh-CN" altLang="en-US">
                <a:latin typeface="黑体" panose="02010609060101010101" charset="-122"/>
                <a:ea typeface="黑体" panose="02010609060101010101" charset="-122"/>
              </a:rPr>
              <a:t>企图用</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人本学的历史观</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来代替马克思主义的唯物主义历史观是根本不能成立的。</a:t>
            </a:r>
            <a:endParaRPr lang="zh-CN" altLang="en-US">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B.</a:t>
            </a:r>
            <a:r>
              <a:rPr lang="zh-CN" altLang="en-US">
                <a:latin typeface="黑体" panose="02010609060101010101" charset="-122"/>
                <a:ea typeface="黑体" panose="02010609060101010101" charset="-122"/>
              </a:rPr>
              <a:t>任何逾越道德底线谋取私利的企图</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都将在良知面前现形</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被正义唾弃。</a:t>
            </a:r>
            <a:endParaRPr lang="zh-CN" altLang="en-US">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C.</a:t>
            </a:r>
            <a:r>
              <a:rPr lang="zh-CN" altLang="en-US">
                <a:latin typeface="黑体" panose="02010609060101010101" charset="-122"/>
                <a:ea typeface="黑体" panose="02010609060101010101" charset="-122"/>
              </a:rPr>
              <a:t>侦察员发现小部分敌人在前面活动</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可能是敌人有向大山区逃窜的企图。</a:t>
            </a:r>
            <a:endParaRPr lang="zh-CN" altLang="en-US">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D.</a:t>
            </a:r>
            <a:r>
              <a:rPr lang="zh-CN" altLang="en-US">
                <a:latin typeface="黑体" panose="02010609060101010101" charset="-122"/>
                <a:ea typeface="黑体" panose="02010609060101010101" charset="-122"/>
              </a:rPr>
              <a:t>韩退之磅礴如劲风的文章</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读之令人振奋</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可见其企图力挽狂澜的雄心。</a:t>
            </a:r>
            <a:endParaRPr lang="zh-CN" altLang="en-US">
              <a:latin typeface="黑体" panose="02010609060101010101" charset="-122"/>
              <a:ea typeface="黑体" panose="02010609060101010101" charset="-122"/>
            </a:endParaRPr>
          </a:p>
        </p:txBody>
      </p:sp>
      <p:sp>
        <p:nvSpPr>
          <p:cNvPr id="3" name="文本框 2"/>
          <p:cNvSpPr txBox="1"/>
          <p:nvPr/>
        </p:nvSpPr>
        <p:spPr>
          <a:xfrm>
            <a:off x="10045065" y="1879600"/>
            <a:ext cx="1216660" cy="5067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en-US">
                <a:solidFill>
                  <a:srgbClr val="FF0000"/>
                </a:solidFill>
                <a:latin typeface="黑体" panose="02010609060101010101" charset="-122"/>
                <a:ea typeface="黑体" panose="02010609060101010101" charset="-122"/>
                <a:cs typeface="黑体" panose="02010609060101010101" charset="-122"/>
              </a:rPr>
              <a:t>D</a:t>
            </a:r>
            <a:endParaRPr 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4661535"/>
          </a:xfrm>
          <a:prstGeom prst="rect">
            <a:avLst/>
          </a:prstGeom>
          <a:noFill/>
        </p:spPr>
        <p:txBody>
          <a:bodyPr wrap="square" rtlCol="0">
            <a:spAutoFit/>
          </a:bodyPr>
          <a:p>
            <a:pPr indent="0" algn="just" fontAlgn="auto">
              <a:lnSpc>
                <a:spcPct val="150000"/>
              </a:lnSpc>
            </a:pPr>
            <a:r>
              <a:rPr lang="zh-CN" altLang="en-US">
                <a:latin typeface="黑体" panose="02010609060101010101" charset="-122"/>
                <a:ea typeface="黑体" panose="02010609060101010101" charset="-122"/>
                <a:cs typeface="黑体" panose="02010609060101010101" charset="-122"/>
              </a:rPr>
              <a:t>阅读下面的文字，完成</a:t>
            </a:r>
            <a:r>
              <a:rPr lang="zh-CN" altLang="en-US">
                <a:latin typeface="黑体" panose="02010609060101010101" charset="-122"/>
                <a:ea typeface="黑体" panose="02010609060101010101" charset="-122"/>
                <a:cs typeface="黑体" panose="02010609060101010101" charset="-122"/>
              </a:rPr>
              <a:t>小题。</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①</a:t>
            </a:r>
            <a:r>
              <a:rPr lang="zh-CN" altLang="en-US">
                <a:latin typeface="楷体" panose="02010609060101010101" charset="-122"/>
                <a:ea typeface="楷体" panose="02010609060101010101" charset="-122"/>
                <a:cs typeface="楷体" panose="02010609060101010101" charset="-122"/>
              </a:rPr>
              <a:t>文学作品的物性存在是词语。然而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词语却是观念的符号。我们可不可以说词语也是一种声音的存在呢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自然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词语总可以被朗诵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若朗诵得合拍中节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抑扬顿挫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富于韵律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那会很好听。若非常好听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会差不多成为音乐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但那是歌唱了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不属于文学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文学作品不是如此接受的。文学总是一组观念的符号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而不是一组悦耳的声音。</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②</a:t>
            </a:r>
            <a:r>
              <a:rPr lang="zh-CN" altLang="en-US">
                <a:latin typeface="楷体" panose="02010609060101010101" charset="-122"/>
                <a:ea typeface="楷体" panose="02010609060101010101" charset="-122"/>
                <a:cs typeface="楷体" panose="02010609060101010101" charset="-122"/>
              </a:rPr>
              <a:t>绝大多数人都有过真实的文学经验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在这种独特的语言经验中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确实就在一个感性的世界里。这一点毋庸置疑。问题在于我们当如何解释这种语言经验。解释的困难来自我们通常具有的对语言之本性的误解。我们会以为语言的词和句总是表达着观念及其相互之间的逻辑关系。人类用语言的词语来指称外部对象或由外部对象引起的观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这种指称本身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作为符号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总是超感性的。这个想法表明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我们实际总是采取了逻辑理性的立场来思考语言的本质。初民形成语言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并非仅仅为了用词语赋予外部对象以一个符号。语言在其起源上讲</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乃是人与人之间的感性交往。</a:t>
            </a:r>
            <a:endParaRPr lang="en-US" altLang="en-US" u="wavy">
              <a:solidFill>
                <a:schemeClr val="tx1"/>
              </a:solidFill>
              <a:uFillTx/>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680" y="1305560"/>
            <a:ext cx="10043160" cy="4661535"/>
          </a:xfrm>
          <a:prstGeom prst="rect">
            <a:avLst/>
          </a:prstGeom>
          <a:noFill/>
        </p:spPr>
        <p:txBody>
          <a:bodyPr wrap="square" rtlCol="0">
            <a:spAutoFit/>
          </a:bodyPr>
          <a:p>
            <a:pPr indent="0" algn="just" fontAlgn="auto">
              <a:lnSpc>
                <a:spcPct val="150000"/>
              </a:lnSpc>
            </a:pPr>
            <a:r>
              <a:rPr lang="zh-CN" altLang="en-US">
                <a:latin typeface="楷体" panose="02010609060101010101" charset="-122"/>
                <a:ea typeface="楷体" panose="02010609060101010101" charset="-122"/>
                <a:cs typeface="楷体" panose="02010609060101010101" charset="-122"/>
                <a:sym typeface="+mn-ea"/>
              </a:rPr>
              <a:t>交往的内</a:t>
            </a:r>
            <a:r>
              <a:rPr lang="zh-CN" altLang="en-US">
                <a:latin typeface="楷体" panose="02010609060101010101" charset="-122"/>
                <a:ea typeface="楷体" panose="02010609060101010101" charset="-122"/>
                <a:cs typeface="楷体" panose="02010609060101010101" charset="-122"/>
              </a:rPr>
              <a:t>容并不是关于外部事物所形成的共同的概念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而是交往者共同进入其中的那个</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生存场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。生存就是与外物打交道。外物并非首先作为我们的认识对象而进入语言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而是作为与我们的存在休戚相关的东西而进入语言。在词语中凝聚了我们对存在的领会。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河流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田野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羚羊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等词语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所表示的并不是关于自然物之概念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而是这些自然物与我们的生存的一种关联</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表示着它们在我们的生存中的意义。它们是一种感性的存在与力量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我们人类对这些自然物有一种真切的生存感受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在这种感受中凝聚着我们的情感、愿望、体验。海德格尔从中指认了人类所用词语之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原始的命名力量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。词语之意义是在人的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生存场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中形成起来的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就像今天的孩童在彼此交往中仍然会做的那样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他们总会创设一些成年人不明其义的词语来表达存在于他们共同的生存场中的那些对于事物的神秘体验。然而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成人世界已在相当的程度上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形而上学化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语词在成人的用法中已与确定的概念体系建立了稳固的对应关系。因此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孩童在长大之后便顺从成人世界的原则而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准确地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使用词语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把他们在孩提时代的语言创造遗忘了。</a:t>
            </a:r>
            <a:endParaRPr lang="en-US" altLang="zh-CN">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383095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③</a:t>
            </a:r>
            <a:r>
              <a:rPr lang="zh-CN" altLang="en-US">
                <a:latin typeface="楷体" panose="02010609060101010101" charset="-122"/>
                <a:ea typeface="楷体" panose="02010609060101010101" charset="-122"/>
                <a:cs typeface="楷体" panose="02010609060101010101" charset="-122"/>
              </a:rPr>
              <a:t>作为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物性存在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的词语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即是能显示其原始的命名力量的词语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它们在语言日常的和逻辑的用法当中必定被掩蔽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而只在语言的艺术用法中才得以保存和展示。所谓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就是语言的艺术用法。唯在文学中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词语才真正地作为词语而得到保存</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并显示其感性的力量。按照海德格尔的说法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文学家的写作并未</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消耗词语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保持词语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。这是见地深刻的。我们日常使用词语是为了传达信息或观念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一旦达成此任务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词语就消失了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它们只是充当了传达载体的角色。意既已达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言即被弃。然而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文学阅读却始终让读者停留在词语本身之中。在文学经验中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我们不可能对词语采取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过河拆桥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的态度。我们不能想象当我们读杜甫的一首诗时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会在得其意之后便把词语本身遗忘了。事实上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只要我们确实在欣赏着这首诗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那么我们就始终驻留在它的词语之中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我们感受着它的每一个词语的感性魅力。</a:t>
            </a:r>
            <a:endParaRPr lang="zh-CN" altLang="en-US">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625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045" y="1305560"/>
            <a:ext cx="9946640" cy="383095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rPr>
              <a:t>下列各句中加点部分的使用</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正确的一项是</a:t>
            </a:r>
            <a:r>
              <a:rPr lang="en-US" altLang="zh-CN">
                <a:latin typeface="黑体" panose="02010609060101010101" charset="-122"/>
                <a:ea typeface="黑体" panose="02010609060101010101" charset="-122"/>
              </a:rPr>
              <a:t>(3</a:t>
            </a:r>
            <a:r>
              <a:rPr lang="zh-CN" altLang="en-US">
                <a:latin typeface="黑体" panose="02010609060101010101" charset="-122"/>
                <a:ea typeface="黑体" panose="02010609060101010101" charset="-122"/>
              </a:rPr>
              <a:t>分</a:t>
            </a: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a:t>
            </a:r>
            <a:endParaRPr lang="en-US" altLang="zh-CN">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A.</a:t>
            </a:r>
            <a:r>
              <a:rPr lang="zh-CN" altLang="en-US">
                <a:latin typeface="黑体" panose="02010609060101010101" charset="-122"/>
                <a:ea typeface="黑体" panose="02010609060101010101" charset="-122"/>
              </a:rPr>
              <a:t>面对</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万类霜天竞自由</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的壮丽秋景</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毛泽东填写了这首词</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抒发昂扬向上的青春激情</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表达雄视天下的志得意满。</a:t>
            </a:r>
            <a:endParaRPr lang="zh-CN" altLang="en-US">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B.</a:t>
            </a:r>
            <a:r>
              <a:rPr lang="zh-CN" altLang="en-US">
                <a:latin typeface="黑体" panose="02010609060101010101" charset="-122"/>
                <a:ea typeface="黑体" panose="02010609060101010101" charset="-122"/>
              </a:rPr>
              <a:t>郭沫若的诗集《女神》是中国新诗具有代表性的作品之一</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它以崭新的内容和形式</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表达了</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五四</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时期横冲直撞的时代精神。</a:t>
            </a:r>
            <a:endParaRPr lang="zh-CN" altLang="en-US">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C.</a:t>
            </a:r>
            <a:r>
              <a:rPr lang="zh-CN" altLang="en-US">
                <a:latin typeface="黑体" panose="02010609060101010101" charset="-122"/>
                <a:ea typeface="黑体" panose="02010609060101010101" charset="-122"/>
              </a:rPr>
              <a:t>空话连篇</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言之无物</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还可以说是幼稚</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惺惺作态</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借以吓人</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则不但是幼稚</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简直是无赖了。</a:t>
            </a:r>
            <a:endParaRPr lang="zh-CN" altLang="en-US">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D.</a:t>
            </a:r>
            <a:r>
              <a:rPr lang="zh-CN" altLang="en-US">
                <a:latin typeface="黑体" panose="02010609060101010101" charset="-122"/>
                <a:ea typeface="黑体" panose="02010609060101010101" charset="-122"/>
              </a:rPr>
              <a:t>在柜台里</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他三步并作两步走</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一点儿不知累</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可晚上下班后</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他就感到有些支持不住</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有时连上楼还要扶着墙。</a:t>
            </a:r>
            <a:endParaRPr lang="zh-CN" altLang="en-US">
              <a:latin typeface="黑体" panose="02010609060101010101" charset="-122"/>
              <a:ea typeface="黑体" panose="02010609060101010101" charset="-122"/>
            </a:endParaRPr>
          </a:p>
        </p:txBody>
      </p:sp>
      <p:sp>
        <p:nvSpPr>
          <p:cNvPr id="3" name="文本框 2"/>
          <p:cNvSpPr txBox="1"/>
          <p:nvPr/>
        </p:nvSpPr>
        <p:spPr>
          <a:xfrm>
            <a:off x="6419215" y="1305560"/>
            <a:ext cx="1278255" cy="5067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en-US">
                <a:solidFill>
                  <a:srgbClr val="FF0000"/>
                </a:solidFill>
                <a:latin typeface="黑体" panose="02010609060101010101" charset="-122"/>
                <a:ea typeface="黑体" panose="02010609060101010101" charset="-122"/>
                <a:cs typeface="黑体" panose="02010609060101010101" charset="-122"/>
              </a:rPr>
              <a:t>D</a:t>
            </a:r>
            <a:endParaRPr lang="en-US">
              <a:solidFill>
                <a:srgbClr val="FF0000"/>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1202055" y="1878965"/>
            <a:ext cx="9482455" cy="2999740"/>
          </a:xfrm>
          <a:prstGeom prst="rect">
            <a:avLst/>
          </a:prstGeom>
          <a:noFill/>
        </p:spPr>
        <p:txBody>
          <a:bodyPr wrap="square" rtlCol="0">
            <a:spAutoFit/>
          </a:bodyPr>
          <a:p>
            <a:pPr indent="0" fontAlgn="auto">
              <a:lnSpc>
                <a:spcPct val="150000"/>
              </a:lnSpc>
            </a:pPr>
            <a:r>
              <a:rPr lang="en-US" altLang="zh-CN"/>
              <a:t>           </a:t>
            </a:r>
            <a:endParaRPr lang="en-US" altLang="zh-CN"/>
          </a:p>
          <a:p>
            <a:pPr indent="0" fontAlgn="auto">
              <a:lnSpc>
                <a:spcPct val="150000"/>
              </a:lnSpc>
            </a:pPr>
            <a:r>
              <a:rPr lang="en-US" altLang="zh-CN"/>
              <a:t>                         ·   ·  ·   ·</a:t>
            </a:r>
            <a:endParaRPr lang="en-US" altLang="zh-CN"/>
          </a:p>
          <a:p>
            <a:pPr indent="0" fontAlgn="auto">
              <a:lnSpc>
                <a:spcPct val="150000"/>
              </a:lnSpc>
            </a:pPr>
            <a:endParaRPr lang="en-US" altLang="zh-CN"/>
          </a:p>
          <a:p>
            <a:pPr indent="0" fontAlgn="auto">
              <a:lnSpc>
                <a:spcPct val="150000"/>
              </a:lnSpc>
            </a:pPr>
            <a:r>
              <a:rPr lang="en-US" altLang="zh-CN"/>
              <a:t>                         </a:t>
            </a:r>
            <a:r>
              <a:rPr lang="en-US" altLang="zh-CN">
                <a:sym typeface="+mn-ea"/>
              </a:rPr>
              <a:t>·   ·  ·   · </a:t>
            </a:r>
            <a:endParaRPr lang="en-US" altLang="zh-CN">
              <a:sym typeface="+mn-ea"/>
            </a:endParaRPr>
          </a:p>
          <a:p>
            <a:pPr indent="0" fontAlgn="auto">
              <a:lnSpc>
                <a:spcPct val="150000"/>
              </a:lnSpc>
            </a:pPr>
            <a:r>
              <a:rPr lang="en-US" altLang="zh-CN">
                <a:sym typeface="+mn-ea"/>
              </a:rPr>
              <a:t>                                                                          </a:t>
            </a:r>
            <a:r>
              <a:rPr lang="en-US" altLang="zh-CN">
                <a:sym typeface="+mn-ea"/>
              </a:rPr>
              <a:t>·   ·  ·   · </a:t>
            </a:r>
            <a:endParaRPr lang="en-US" altLang="zh-CN">
              <a:sym typeface="+mn-ea"/>
            </a:endParaRPr>
          </a:p>
          <a:p>
            <a:pPr indent="0" fontAlgn="auto">
              <a:lnSpc>
                <a:spcPct val="150000"/>
              </a:lnSpc>
            </a:pPr>
            <a:endParaRPr lang="en-US" altLang="zh-CN">
              <a:sym typeface="+mn-ea"/>
            </a:endParaRPr>
          </a:p>
          <a:p>
            <a:pPr indent="0" fontAlgn="auto">
              <a:lnSpc>
                <a:spcPct val="150000"/>
              </a:lnSpc>
            </a:pPr>
            <a:r>
              <a:rPr lang="en-US" altLang="zh-CN">
                <a:sym typeface="+mn-ea"/>
              </a:rPr>
              <a:t>                                 ·  ·   ·  ·   ·  ·  </a:t>
            </a:r>
            <a:endParaRPr lang="en-US" altLang="zh-CN"/>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466153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④</a:t>
            </a:r>
            <a:r>
              <a:rPr lang="zh-CN" altLang="en-US">
                <a:latin typeface="楷体" panose="02010609060101010101" charset="-122"/>
                <a:ea typeface="楷体" panose="02010609060101010101" charset="-122"/>
                <a:cs typeface="楷体" panose="02010609060101010101" charset="-122"/>
              </a:rPr>
              <a:t>在文学创作中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我们运用语言的目的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原就不是为了传达观点和见解</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而是为了让某种生存场、某种生存体验成为在读者的想象世界中能够被建构起来的意境。这一切是作诗者所不能不知道的第一原理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除非一个作诗者只是把散文式的句子分行排列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并且合辙押韵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让它具有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诗作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的模样。</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⑤</a:t>
            </a:r>
            <a:r>
              <a:rPr lang="zh-CN" altLang="en-US">
                <a:latin typeface="楷体" panose="02010609060101010101" charset="-122"/>
                <a:ea typeface="楷体" panose="02010609060101010101" charset="-122"/>
                <a:cs typeface="楷体" panose="02010609060101010101" charset="-122"/>
              </a:rPr>
              <a:t>在文学中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词语作为观念符号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是通向感性形象的桥梁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并且在感性形象已被通达、已经形成之时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这个桥梁却并没有被拆除。桥梁还在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亦即词语的观念性还在。不过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这时候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词语的观念性与它们的感性意趣这两个方面已经融合在一起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不可分割。这从哲学上说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就是观念通过形象而被带进了感性世界。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文学形象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之所以是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文学的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就在于它们都是已被观念所渗透了的感性形象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感性要素与观念交织在一起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所以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文学形象是高度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精神化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的形象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这就是文学的感知特性。</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摘编自王德峰《艺术哲学》</a:t>
            </a:r>
            <a:r>
              <a:rPr lang="en-US" altLang="zh-CN">
                <a:latin typeface="仿宋" panose="02010609060101010101" charset="-122"/>
                <a:ea typeface="仿宋" panose="02010609060101010101" charset="-122"/>
                <a:cs typeface="仿宋" panose="02010609060101010101" charset="-122"/>
              </a:rPr>
              <a:t>)</a:t>
            </a:r>
            <a:endParaRPr lang="zh-CN" altLang="en-US">
              <a:latin typeface="仿宋" panose="02010609060101010101" charset="-122"/>
              <a:ea typeface="仿宋" panose="02010609060101010101" charset="-122"/>
              <a:cs typeface="仿宋"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625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045" y="1305560"/>
            <a:ext cx="9946640" cy="5067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rPr>
              <a:t>简述文学作品中词语的存在方式及其特性。</a:t>
            </a:r>
            <a:endParaRPr lang="zh-CN" altLang="en-US">
              <a:latin typeface="黑体" panose="02010609060101010101" charset="-122"/>
              <a:ea typeface="黑体" panose="02010609060101010101" charset="-122"/>
            </a:endParaRPr>
          </a:p>
        </p:txBody>
      </p:sp>
      <p:sp>
        <p:nvSpPr>
          <p:cNvPr id="3" name="文本框 2"/>
          <p:cNvSpPr txBox="1"/>
          <p:nvPr/>
        </p:nvSpPr>
        <p:spPr>
          <a:xfrm>
            <a:off x="1122680" y="2301875"/>
            <a:ext cx="9946005" cy="133794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FF0000"/>
                </a:solidFill>
                <a:latin typeface="黑体" panose="02010609060101010101" charset="-122"/>
                <a:ea typeface="黑体" panose="02010609060101010101" charset="-122"/>
                <a:cs typeface="黑体" panose="02010609060101010101" charset="-122"/>
              </a:rPr>
              <a:t>文学作品中词语的存在方式是作为观念的符号</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但其特性在于它们不仅代表观念</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还蕴含着原始的命名力量</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显示出感性的力量。词语在文学中保持了其作为词语本身的独立性</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而非仅仅作为传达信息的载体。</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3415030"/>
          </a:xfrm>
          <a:prstGeom prst="rect">
            <a:avLst/>
          </a:prstGeom>
          <a:noFill/>
        </p:spPr>
        <p:txBody>
          <a:bodyPr wrap="square" rtlCol="0">
            <a:spAutoFit/>
          </a:bodyPr>
          <a:p>
            <a:pPr indent="0" algn="just" fontAlgn="auto">
              <a:lnSpc>
                <a:spcPct val="150000"/>
              </a:lnSpc>
            </a:pPr>
            <a:r>
              <a:rPr lang="zh-CN" altLang="en-US">
                <a:latin typeface="黑体" panose="02010609060101010101" charset="-122"/>
                <a:ea typeface="黑体" panose="02010609060101010101" charset="-122"/>
                <a:cs typeface="黑体" panose="02010609060101010101" charset="-122"/>
              </a:rPr>
              <a:t>阅读下面的文字，完成</a:t>
            </a:r>
            <a:r>
              <a:rPr lang="zh-CN" altLang="en-US">
                <a:latin typeface="黑体" panose="02010609060101010101" charset="-122"/>
                <a:ea typeface="黑体" panose="02010609060101010101" charset="-122"/>
                <a:cs typeface="黑体" panose="02010609060101010101" charset="-122"/>
              </a:rPr>
              <a:t>小题。</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说起旅游</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不宣传这里你糊涂啊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避雷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踩大雷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再也不来了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聊起美食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哭死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这个真的巨巨巨巨好吃</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谁懂这一口糯叽叽的含金量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点评生活中遇到的人和事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水灵灵地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泼天的富贵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这一刻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我小脑都萎缩了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你有没有被这样整齐划一的所谓爆款文案刷屏</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当前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我国网民规模近</a:t>
            </a:r>
            <a:r>
              <a:rPr lang="en-US" altLang="zh-CN">
                <a:latin typeface="楷体" panose="02010609060101010101" charset="-122"/>
                <a:ea typeface="楷体" panose="02010609060101010101" charset="-122"/>
                <a:cs typeface="楷体" panose="02010609060101010101" charset="-122"/>
              </a:rPr>
              <a:t>11</a:t>
            </a:r>
            <a:r>
              <a:rPr lang="zh-CN" altLang="en-US">
                <a:latin typeface="楷体" panose="02010609060101010101" charset="-122"/>
                <a:ea typeface="楷体" panose="02010609060101010101" charset="-122"/>
                <a:cs typeface="楷体" panose="02010609060101010101" charset="-122"/>
              </a:rPr>
              <a:t>亿人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互联网普及率高达</a:t>
            </a:r>
            <a:r>
              <a:rPr lang="en-US" altLang="zh-CN">
                <a:latin typeface="楷体" panose="02010609060101010101" charset="-122"/>
                <a:ea typeface="楷体" panose="02010609060101010101" charset="-122"/>
                <a:cs typeface="楷体" panose="02010609060101010101" charset="-122"/>
              </a:rPr>
              <a:t>78%</a:t>
            </a:r>
            <a:r>
              <a:rPr lang="zh-CN" altLang="en-US">
                <a:latin typeface="楷体" panose="02010609060101010101" charset="-122"/>
                <a:ea typeface="楷体" panose="02010609060101010101" charset="-122"/>
                <a:cs typeface="楷体" panose="02010609060101010101" charset="-122"/>
              </a:rPr>
              <a:t>。可以说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每天生产海量新鲜内容的互联网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也是现代汉语最具生命活力的使用场景之一。从捍卫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语言纯洁性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到反思</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文字失语症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网络流行语从诞生之日起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就一直伴随着讨论和争议。</a:t>
            </a:r>
            <a:endParaRPr lang="en-US" altLang="en-US" u="wavy">
              <a:solidFill>
                <a:schemeClr val="tx1"/>
              </a:solidFill>
              <a:uFillTx/>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955675" y="1146810"/>
            <a:ext cx="10474960" cy="507746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这其中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有人担心网络流行语损害了汉语之美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这倒不必过分忧心。丰富的网络语言之中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生动、贴切、言之有物者有之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夸张、低俗、不知所云者亦不少。语言拥有自净能力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自能去粗取精</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吹尽狂沙始到金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给力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草根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点赞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等准确贴切、生动鲜活的网络流行语历经淘洗而沉淀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有的甚至收入了《新华字典》《现代汉语词典》。而不符合汉语规律和不具备美感、只是一时兴起的网络流行语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向来行之不远。二十年前流行的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偶稀饭</a:t>
            </a:r>
            <a:r>
              <a:rPr lang="en-US" altLang="zh-CN">
                <a:latin typeface="楷体" panose="02010609060101010101" charset="-122"/>
                <a:ea typeface="楷体" panose="02010609060101010101" charset="-122"/>
                <a:cs typeface="楷体" panose="02010609060101010101" charset="-122"/>
              </a:rPr>
              <a:t>”“886”，</a:t>
            </a:r>
            <a:r>
              <a:rPr lang="zh-CN" altLang="en-US">
                <a:latin typeface="楷体" panose="02010609060101010101" charset="-122"/>
                <a:ea typeface="楷体" panose="02010609060101010101" charset="-122"/>
                <a:cs typeface="楷体" panose="02010609060101010101" charset="-122"/>
              </a:rPr>
              <a:t>十年前流行的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蓝瘦香菇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我伙呆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甚至是两三年前流行的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绝绝子</a:t>
            </a:r>
            <a:r>
              <a:rPr lang="en-US" altLang="zh-CN">
                <a:latin typeface="楷体" panose="02010609060101010101" charset="-122"/>
                <a:ea typeface="楷体" panose="02010609060101010101" charset="-122"/>
                <a:cs typeface="楷体" panose="02010609060101010101" charset="-122"/>
              </a:rPr>
              <a:t>”“YYDS”，</a:t>
            </a:r>
            <a:r>
              <a:rPr lang="zh-CN" altLang="en-US">
                <a:latin typeface="楷体" panose="02010609060101010101" charset="-122"/>
                <a:ea typeface="楷体" panose="02010609060101010101" charset="-122"/>
                <a:cs typeface="楷体" panose="02010609060101010101" charset="-122"/>
              </a:rPr>
              <a:t>在日新月异的互联网发展大潮中渐渐被淹没。</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尽管那些千篇一律的网络爆款文案、网络流行语只是一阵风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但不少人却实实在在被这股歪风吹得东倒西歪。有网友因为一篇极尽溢美之词的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种草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购买了新款小众零食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收到之后却大失所望</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不止一次被语言欺骗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有网友搜索旅游攻略时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发现不少是理不直气也壮的避雷贴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导致现在看到避雷贴就得避雷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有网友读完一篇充满矛盾对立要素的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小作文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正打算真情实感支持一番</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翻到评论区才发现是营销推广引流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感觉被白白浪费了情绪</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此处不妨套用爆款文案的说法</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爆款文案的第一批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受害者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已经出现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a:t>
            </a:r>
            <a:endParaRPr lang="en-US" altLang="zh-CN">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999490" y="1163320"/>
            <a:ext cx="10325100" cy="507746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有人总结这些爆款文案的套路</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长篇大论是可耻的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开门见山是正确的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客观严谨是无趣的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夸张对立是有效的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深入剖析是离经叛道的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谁懂啊家人们才是上正道的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。事实上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一次正常顺畅的语言交际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离不开质量准则、数量准则、相关准则、方式准则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也就是要求信息内容真实、数量充足、内容相关、清楚明白。对照来看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爆款文案条条都是反其道而行之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事实真假难辨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有效信息稀薄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内容东拉西扯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观点不知所云。公式化、套路化、极端化、情绪化的爆款文案看起来噱头十足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却充斥着莫名其妙的夸张修辞和空洞无物的情绪表达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自然引起网友们的反感和抵制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也确实扰乱了网络生态和语言生态。</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语言是一种约定俗成的存在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而语言运用是一种用进废退的能力。质疑网络爆款文案、担心汉语能否保持纯洁优美的同时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也需要关心自己如何保持和提升语言运用能力。有一种现象叫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伦巴第效应</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说的是当人类在有噪音的环境下说话时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他们的声音就会更大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更努力地试图让别人听清楚。有些网友惊讶地发现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自己在浏览网络爆款文案时虽然心有鄙夷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但是一张嘴就是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家人们谁懂啊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一整个无语住了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好像已经忘记了现实生活中怎么好好说话。</a:t>
            </a:r>
            <a:endParaRPr lang="zh-CN" altLang="en-US">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383095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语言不是学者、诗人和文学家的专属工具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而是日用不觉的必需品。或者说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语言更像一艘不设限的小船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可以载着我们抵达心灵和情意想要到达的地方。当我们相见与分别时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当我们快乐和忧伤时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当我们想鲜明地表达自己的观点时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当我们想与至爱的人互诉衷肠时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都离不开恰到好处、恰如其分的语言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帮助我们表情达意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不至于言不由衷、词不达意。</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用爆款文案包装和记录的生活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仿佛一张加了失真滤镜的照片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看起来花团锦簇、热热闹闹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却难以找回当时的境况和心情。好好说话是一种对生活的如实记录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也是一种对生活的积极态度。至于那些千篇一律的爆款文案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又如何写得出你我独一无二的精彩人生</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摘编自许晴《千篇一律的爆款文案</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写不出独一无二的精彩人生》</a:t>
            </a:r>
            <a:r>
              <a:rPr lang="en-US" altLang="zh-CN">
                <a:latin typeface="楷体" panose="02010609060101010101" charset="-122"/>
                <a:ea typeface="楷体" panose="02010609060101010101" charset="-122"/>
                <a:cs typeface="楷体" panose="02010609060101010101" charset="-122"/>
              </a:rPr>
              <a:t>)</a:t>
            </a:r>
            <a:endParaRPr lang="zh-CN" altLang="en-US">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625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045" y="1305560"/>
            <a:ext cx="9946640" cy="5067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rPr>
              <a:t>请指出文章主要阐述的观点并简要概括作者是如何论证这一观点的。</a:t>
            </a:r>
            <a:endParaRPr lang="zh-CN" altLang="en-US">
              <a:latin typeface="黑体" panose="02010609060101010101" charset="-122"/>
              <a:ea typeface="黑体" panose="02010609060101010101" charset="-122"/>
            </a:endParaRPr>
          </a:p>
        </p:txBody>
      </p:sp>
      <p:sp>
        <p:nvSpPr>
          <p:cNvPr id="3" name="文本框 2"/>
          <p:cNvSpPr txBox="1"/>
          <p:nvPr/>
        </p:nvSpPr>
        <p:spPr>
          <a:xfrm>
            <a:off x="1122680" y="2301875"/>
            <a:ext cx="9946005" cy="216852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FF0000"/>
                </a:solidFill>
                <a:latin typeface="黑体" panose="02010609060101010101" charset="-122"/>
                <a:ea typeface="黑体" panose="02010609060101010101" charset="-122"/>
                <a:cs typeface="黑体" panose="02010609060101010101" charset="-122"/>
              </a:rPr>
              <a:t>文章主要阐述了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千篇一律的爆款文案</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写不出独一无二的精彩人生</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的观点。作者首先通过列举网络爆款文案的实例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引出网络流行语的使用现状。接着</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从网络流行语对汉语之美的影响入手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指出语言具有自净能力</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能够去粗取精。然后</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通过列举网友被爆款文案误导的实例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揭示爆款文案的危害</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并分析其套路和特点。最后</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作者从语言运用能力的角度</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强调好好说话的重要性</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并呼吁人们用真实、恰当的语言记录生活</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表达自我。</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922020"/>
          </a:xfrm>
          <a:prstGeom prst="rect">
            <a:avLst/>
          </a:prstGeom>
          <a:noFill/>
        </p:spPr>
        <p:txBody>
          <a:bodyPr wrap="square" rtlCol="0">
            <a:spAutoFit/>
          </a:bodyPr>
          <a:p>
            <a:pPr indent="0" algn="just" fontAlgn="auto">
              <a:lnSpc>
                <a:spcPct val="150000"/>
              </a:lnSpc>
            </a:pPr>
            <a:r>
              <a:rPr lang="zh-CN" altLang="en-US">
                <a:latin typeface="黑体" panose="02010609060101010101" charset="-122"/>
                <a:ea typeface="黑体" panose="02010609060101010101" charset="-122"/>
                <a:cs typeface="黑体" panose="02010609060101010101" charset="-122"/>
              </a:rPr>
              <a:t>请从下面三个字中任选两字</a:t>
            </a:r>
            <a:r>
              <a:rPr lang="en-US" altLang="zh-CN">
                <a:latin typeface="黑体" panose="02010609060101010101" charset="-122"/>
                <a:ea typeface="黑体" panose="02010609060101010101" charset="-122"/>
                <a:cs typeface="黑体" panose="02010609060101010101" charset="-122"/>
              </a:rPr>
              <a:t>，</a:t>
            </a:r>
            <a:r>
              <a:rPr lang="zh-CN" altLang="en-US">
                <a:latin typeface="黑体" panose="02010609060101010101" charset="-122"/>
                <a:ea typeface="黑体" panose="02010609060101010101" charset="-122"/>
                <a:cs typeface="黑体" panose="02010609060101010101" charset="-122"/>
              </a:rPr>
              <a:t>分别谈谈它们的构形及其蕴含的习俗信息。</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en-US" altLang="en-US" u="wavy">
              <a:solidFill>
                <a:schemeClr val="tx1"/>
              </a:solidFill>
              <a:uFillTx/>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pic>
        <p:nvPicPr>
          <p:cNvPr id="367" name="image355.jpeg"/>
          <p:cNvPicPr>
            <a:picLocks noChangeAspect="1"/>
          </p:cNvPicPr>
          <p:nvPr/>
        </p:nvPicPr>
        <p:blipFill>
          <a:blip r:embed="rId2"/>
          <a:stretch>
            <a:fillRect/>
          </a:stretch>
        </p:blipFill>
        <p:spPr>
          <a:xfrm>
            <a:off x="3935730" y="1931670"/>
            <a:ext cx="604520" cy="2075815"/>
          </a:xfrm>
          <a:prstGeom prst="rect">
            <a:avLst/>
          </a:prstGeom>
        </p:spPr>
      </p:pic>
      <p:pic>
        <p:nvPicPr>
          <p:cNvPr id="368" name="image356.jpeg"/>
          <p:cNvPicPr>
            <a:picLocks noChangeAspect="1"/>
          </p:cNvPicPr>
          <p:nvPr/>
        </p:nvPicPr>
        <p:blipFill>
          <a:blip r:embed="rId3"/>
          <a:stretch>
            <a:fillRect/>
          </a:stretch>
        </p:blipFill>
        <p:spPr>
          <a:xfrm>
            <a:off x="5619750" y="2017395"/>
            <a:ext cx="951865" cy="1905000"/>
          </a:xfrm>
          <a:prstGeom prst="rect">
            <a:avLst/>
          </a:prstGeom>
        </p:spPr>
      </p:pic>
      <p:pic>
        <p:nvPicPr>
          <p:cNvPr id="369" name="image357.jpeg"/>
          <p:cNvPicPr>
            <a:picLocks noChangeAspect="1"/>
          </p:cNvPicPr>
          <p:nvPr/>
        </p:nvPicPr>
        <p:blipFill>
          <a:blip r:embed="rId4"/>
          <a:stretch>
            <a:fillRect/>
          </a:stretch>
        </p:blipFill>
        <p:spPr>
          <a:xfrm>
            <a:off x="7562850" y="1844040"/>
            <a:ext cx="864235" cy="2163445"/>
          </a:xfrm>
          <a:prstGeom prst="rect">
            <a:avLst/>
          </a:prstGeom>
        </p:spPr>
      </p:pic>
      <p:sp>
        <p:nvSpPr>
          <p:cNvPr id="4" name="文本框 3"/>
          <p:cNvSpPr txBox="1"/>
          <p:nvPr/>
        </p:nvSpPr>
        <p:spPr>
          <a:xfrm>
            <a:off x="1122680" y="4178300"/>
            <a:ext cx="9946005" cy="133794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FF0000"/>
                </a:solidFill>
                <a:latin typeface="黑体" panose="02010609060101010101" charset="-122"/>
                <a:ea typeface="黑体" panose="02010609060101010101" charset="-122"/>
                <a:cs typeface="黑体" panose="02010609060101010101" charset="-122"/>
              </a:rPr>
              <a:t>【示例一】男</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从田从力</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指用力在田间劳作</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蕴含古代男子</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主田间劳作</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的习俗。</a:t>
            </a:r>
            <a:endParaRPr lang="zh-CN" altLang="en-US">
              <a:solidFill>
                <a:srgbClr val="FF0000"/>
              </a:solidFill>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FF0000"/>
                </a:solidFill>
                <a:latin typeface="黑体" panose="02010609060101010101" charset="-122"/>
                <a:ea typeface="黑体" panose="02010609060101010101" charset="-122"/>
                <a:cs typeface="黑体" panose="02010609060101010101" charset="-122"/>
              </a:rPr>
              <a:t>【示例二】社</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从示从土</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蕴含古代农耕社会崇敬土地的习俗。</a:t>
            </a:r>
            <a:endParaRPr lang="zh-CN" altLang="en-US">
              <a:solidFill>
                <a:srgbClr val="FF0000"/>
              </a:solidFill>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FF0000"/>
                </a:solidFill>
                <a:latin typeface="黑体" panose="02010609060101010101" charset="-122"/>
                <a:ea typeface="黑体" panose="02010609060101010101" charset="-122"/>
                <a:cs typeface="黑体" panose="02010609060101010101" charset="-122"/>
              </a:rPr>
              <a:t>【示例三】财</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从贝才声</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义符</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贝</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蕴含古代以贝壳作为货币的习俗。</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4661535"/>
          </a:xfrm>
          <a:prstGeom prst="rect">
            <a:avLst/>
          </a:prstGeom>
          <a:noFill/>
        </p:spPr>
        <p:txBody>
          <a:bodyPr wrap="square" rtlCol="0">
            <a:spAutoFit/>
          </a:bodyPr>
          <a:p>
            <a:pPr indent="0" algn="just" fontAlgn="auto">
              <a:lnSpc>
                <a:spcPct val="150000"/>
              </a:lnSpc>
            </a:pPr>
            <a:r>
              <a:rPr lang="zh-CN" altLang="en-US">
                <a:latin typeface="黑体" panose="02010609060101010101" charset="-122"/>
                <a:ea typeface="黑体" panose="02010609060101010101" charset="-122"/>
                <a:cs typeface="黑体" panose="02010609060101010101" charset="-122"/>
              </a:rPr>
              <a:t>阅读下面的文字，完成</a:t>
            </a:r>
            <a:r>
              <a:rPr lang="zh-CN" altLang="en-US">
                <a:latin typeface="黑体" panose="02010609060101010101" charset="-122"/>
                <a:ea typeface="黑体" panose="02010609060101010101" charset="-122"/>
                <a:cs typeface="黑体" panose="02010609060101010101" charset="-122"/>
              </a:rPr>
              <a:t>小题。</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楷体" panose="02010609060101010101" charset="-122"/>
              </a:rPr>
              <a:t>材料一</a:t>
            </a:r>
            <a:r>
              <a:rPr lang="en-US" altLang="zh-CN">
                <a:latin typeface="黑体" panose="02010609060101010101" charset="-122"/>
                <a:ea typeface="黑体" panose="02010609060101010101" charset="-122"/>
                <a:cs typeface="楷体" panose="02010609060101010101" charset="-122"/>
              </a:rPr>
              <a:t>：</a:t>
            </a:r>
            <a:endParaRPr lang="en-US" altLang="zh-CN">
              <a:latin typeface="黑体" panose="02010609060101010101" charset="-122"/>
              <a:ea typeface="黑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诗歌的肌体内似乎并无感应世纪变迁的神经末梢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新世纪诗歌仍是二十世纪诗歌的延续。当代诗人仍普遍面临着来自现实的压力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不是不现实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而是现实得不够。所谓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现实得不够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未必是作者的自觉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更是外界的判断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这与诗歌的持续被冷落存在着因果关系。就此而言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读者与作者之间的关系仍是紧张的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但我并不倾向于让作者一味迎合读者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毕竟写作首要的是独立性。对作者来说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为自己写总比为他人写更有说服力。</a:t>
            </a:r>
            <a:endParaRPr lang="zh-CN" altLang="en-US">
              <a:latin typeface="楷体" panose="02010609060101010101" charset="-122"/>
              <a:ea typeface="楷体" panose="02010609060101010101" charset="-122"/>
              <a:cs typeface="楷体" panose="02010609060101010101" charset="-122"/>
            </a:endParaRPr>
          </a:p>
          <a:p>
            <a:pPr indent="457200" algn="di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事实上</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新世纪诗歌对现实的书写不再像过去那样直接集中</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流于表象了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而是以分散深入的形式融入字里行间。这种写作技术的进步不免让某些守旧的读者陷入失察的窘境</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以至于以为这些诗不现实。更重要的是</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他们对现实持一种狭隘的理解并因此不能深入捕捉诗中的现实感。在我看来</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现实感是沟通作者和读者的桥梁。如果说创作是诗人从现实中获得现实感并把它转换</a:t>
            </a:r>
            <a:endParaRPr lang="en-US" altLang="en-US" u="wavy">
              <a:solidFill>
                <a:schemeClr val="tx1"/>
              </a:solidFill>
              <a:uFillTx/>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themeOverride>
</file>

<file path=ppt/theme/themeOverride2.xml><?xml version="1.0" encoding="utf-8"?>
<a:themeOverride xmlns:a="http://schemas.openxmlformats.org/drawingml/2006/main">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themeOverride>
</file>

<file path=ppt/theme/themeOverride3.xml><?xml version="1.0" encoding="utf-8"?>
<a:themeOverride xmlns:a="http://schemas.openxmlformats.org/drawingml/2006/main">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themeOverride>
</file>

<file path=ppt/theme/themeOverride4.xml><?xml version="1.0" encoding="utf-8"?>
<a:themeOverride xmlns:a="http://schemas.openxmlformats.org/drawingml/2006/main">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themeOverride>
</file>

<file path=ppt/theme/themeOverride5.xml><?xml version="1.0" encoding="utf-8"?>
<a:themeOverride xmlns:a="http://schemas.openxmlformats.org/drawingml/2006/main">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themeOverride>
</file>

<file path=docProps/app.xml><?xml version="1.0" encoding="utf-8"?>
<Properties xmlns="http://schemas.openxmlformats.org/officeDocument/2006/extended-properties" xmlns:vt="http://schemas.openxmlformats.org/officeDocument/2006/docPropsVTypes">
  <TotalTime>0</TotalTime>
  <Words>6944</Words>
  <Application>WPS 演示</Application>
  <PresentationFormat>宽屏</PresentationFormat>
  <Paragraphs>165</Paragraphs>
  <Slides>21</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21</vt:i4>
      </vt:variant>
    </vt:vector>
  </HeadingPairs>
  <TitlesOfParts>
    <vt:vector size="33" baseType="lpstr">
      <vt:lpstr>Arial</vt:lpstr>
      <vt:lpstr>宋体</vt:lpstr>
      <vt:lpstr>Wingdings</vt:lpstr>
      <vt:lpstr>Arial Unicode MS</vt:lpstr>
      <vt:lpstr>Calibri</vt:lpstr>
      <vt:lpstr>微软雅黑</vt:lpstr>
      <vt:lpstr>Wingdings</vt:lpstr>
      <vt:lpstr>黑体</vt:lpstr>
      <vt:lpstr>楷体</vt:lpstr>
      <vt:lpstr>仿宋</vt:lpstr>
      <vt:lpstr>WPS</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zw</dc:creator>
  <cp:lastModifiedBy>zw</cp:lastModifiedBy>
  <cp:revision>3</cp:revision>
  <dcterms:created xsi:type="dcterms:W3CDTF">2023-08-09T12:44:00Z</dcterms:created>
  <dcterms:modified xsi:type="dcterms:W3CDTF">2025-05-27T01:40:21Z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3B0086CAF875411CACBDA13AB9801EF4_13</vt:lpwstr>
  </property>
  <property fmtid="{D5CDD505-2E9C-101B-9397-08002B2CF9AE}" pid="3" name="KSOProductBuildVer">
    <vt:lpwstr>2052-12.1.0.21171</vt:lpwstr>
  </property>
</Properties>
</file>