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3"/>
    <p:sldId id="266" r:id="rId4"/>
    <p:sldId id="267" r:id="rId5"/>
    <p:sldId id="287" r:id="rId6"/>
    <p:sldId id="291" r:id="rId7"/>
    <p:sldId id="274" r:id="rId8"/>
    <p:sldId id="278" r:id="rId9"/>
    <p:sldId id="285" r:id="rId10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EF3"/>
    <a:srgbClr val="FFFFFF"/>
    <a:srgbClr val="E73279"/>
    <a:srgbClr val="00A0A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3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53690" y="3044825"/>
            <a:ext cx="65468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bg1"/>
                </a:solidFill>
                <a:effectLst/>
              </a:rPr>
              <a:t>古今异义词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上分点攻略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考点探宝</a:t>
            </a:r>
            <a:r>
              <a:rPr lang="zh-CN" altLang="en-US" sz="2000" b="1">
                <a:solidFill>
                  <a:schemeClr val="bg1"/>
                </a:solidFill>
              </a:rPr>
              <a:t>洞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455420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古今异义词是语文考试中的重要考点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它涉及对词语在不同历史时期含义的理解和辨析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主要包括词义扩大、词义缩小、词义转移以及感情色彩变化等类型。古今异义词的主要特点在于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同一个词在古代和现代有着不同的含义。这是由语言的发展、社会的变迁、文化的传承等多种因素导致的。在高考语文中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古今异义词的考查形式多样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可能出现在文言文阅读、诗歌鉴赏等多个题型中。对于考生来说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理解并掌握这些古今异义词的差异是理解文本、准确答题的关键。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在备考过程中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考生首先需要明确古今异义词的基本概念和类型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然后通过大量的阅读和练习来熟悉和记忆这些词语的古今意义。特别是在文言文阅读中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考生需要结合上下文语境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准确判断词语的古今意义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从而正确理解文章的意思。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此外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考生还需要注意古今异义词在不同语境中的具体应用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如有些词语在古代是褒义词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而在现代可能变成了贬义词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或者词义的范围和侧重点发生了变化。因此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在答题时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考生需要仔细辨析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避免因为古今意义混淆而导致答题错误。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0770" y="1601470"/>
            <a:ext cx="10031095" cy="17589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古今词义的发展变化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词义范围的变化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古今词义范围的变化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指词的词义在历史发展过程中发生了变化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包括词义扩大、词义缩小和词义转移等现象。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213485" y="3429000"/>
          <a:ext cx="9984740" cy="2125345"/>
        </p:xfrm>
        <a:graphic>
          <a:graphicData uri="http://schemas.openxmlformats.org/drawingml/2006/table">
            <a:tbl>
              <a:tblPr/>
              <a:tblGrid>
                <a:gridCol w="1565275"/>
                <a:gridCol w="4304030"/>
                <a:gridCol w="4115435"/>
              </a:tblGrid>
              <a:tr h="26924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维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　度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含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　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53149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词义扩大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指一个词的意义范围在历史发展过程中逐渐扩大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从原本狭窄的意义扩展到更广泛的意义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江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河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古代专指长江和黄河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现在泛指一切较大的河流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086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词义缩小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指一个词的意义范围在历史发展过程中逐渐缩小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从原本广泛的意义缩小到更狭窄的意义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子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古代兼指儿子和女儿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现在多专指儿子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9375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词义转移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指一个词的意义在历史发展过程中发生了根本性的变化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从原本的意义转移到另一个完全不同的意义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牺牲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古代指供祭祀用的纯色体全牲畜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现在指为了正义的目的舍弃自己的生命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0770" y="1601470"/>
            <a:ext cx="10031095" cy="17589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词义感情色彩的变化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词义的感情色彩是词的附加意义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体现了人们对客观事物的主观评价和情感态度。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249045" y="2965450"/>
          <a:ext cx="9976485" cy="2724785"/>
        </p:xfrm>
        <a:graphic>
          <a:graphicData uri="http://schemas.openxmlformats.org/drawingml/2006/table">
            <a:tbl>
              <a:tblPr/>
              <a:tblGrid>
                <a:gridCol w="1563370"/>
                <a:gridCol w="2736850"/>
                <a:gridCol w="5676265"/>
              </a:tblGrid>
              <a:tr h="42862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维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　度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含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　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78867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词义褒贬的变化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指词的词义在历史发展过程中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其褒贬色彩发生了变化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乖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古时指乖谬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违背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为贬义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如《林黛玉进贾府》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行为偏僻性乖张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。现代汉语中则用来形容人听话、不闹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多为褒义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074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词义轻重的变化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指词的词义在历史发展过程中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其表示的程度轻重发生了变化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购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古义指重金收买、悬赏征求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如《史记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·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项羽本纪》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吾闻汉购我头千金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邑万户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。今义指一般的购买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词义变轻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恨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古义表示遗憾、后悔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如《出师表》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先帝在时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每与臣论此事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未尝不叹息痛恨于桓、灵也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。今义则是仇视、怨恨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词义变重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解法挖掘机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957580" y="1416050"/>
          <a:ext cx="10478135" cy="4552315"/>
        </p:xfrm>
        <a:graphic>
          <a:graphicData uri="http://schemas.openxmlformats.org/drawingml/2006/table">
            <a:tbl>
              <a:tblPr/>
              <a:tblGrid>
                <a:gridCol w="1231265"/>
                <a:gridCol w="2054225"/>
                <a:gridCol w="7192645"/>
              </a:tblGrid>
              <a:tr h="3492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题型分类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题型阐述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答题思路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16071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选择题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通常会给出一段文言文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然后列出几个选项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要求考生选出其中含有古今异义词或解释正确的选项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1.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语言结构推断法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适用于文言文中的排比句、对偶句、并列结构等。通过分析句子结构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可以推断出位置对称的词语的词性和意义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相近或相反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2.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代入分析法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适用于判断古今异义的双音节词。将双音节词拆分为两个单音节词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分别解释其意义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并合并起来看是否符合语境语意要求。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3.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课文迁移法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利用已学过的课文中的实词含义进行知识迁移。通过对比阅读材料中的词语与课文中的词语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快速推断其含义。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4.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结合语境分析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语境是理解词义的重要依托。在古今异义词选择题中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可以通过句子结构、词语搭配、上下文等仔细分析题目中的语境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从而准确理解词义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做出正确的选择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58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翻译题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通常会给出一句包含古今异义词的文言文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要求考生将其翻译成现代汉语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84935"/>
            <a:ext cx="10031095" cy="4599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阅读下面的文言文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完成后面的小题。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李陵之降也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罪较著而不可掩。如谓其孤军支虏而无援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则以步卒五千出塞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陵自炫其勇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而非武帝命之不获辞也。陵之族也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则嫁其祸于李绪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迨其后李广利征匈奴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陵将三万余骑追汉军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转战九日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亦将委罪于绪乎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如曰陵受单于之制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不得不追奔转战者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匈奴岂伊无可信之人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令陵有两袒之心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单于亦何能信陵而委以重兵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使深入而与汉将相持乎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迁之为陵文过若不及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而抑称道李广于不绝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以奖其世业。为将而降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降而为之效死以战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虽欲浣涤其污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而已缁之素不可复白。大节丧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则余无可浣也。</a:t>
            </a: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李陵曰</a:t>
            </a:r>
            <a:r>
              <a:rPr lang="en-US" altLang="zh-CN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思一得当以报汉</a:t>
            </a:r>
            <a:r>
              <a:rPr lang="en-US" altLang="zh-CN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愧苏武而为之辞也。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其背逆也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固非迁之所得而文焉者也。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节选自王夫之《读通鉴论》卷三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把材料中画横线的句子翻译成现代汉语。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u="sng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李陵曰</a:t>
            </a:r>
            <a:r>
              <a:rPr lang="en-US" altLang="zh-CN" u="sng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u="sng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思一得当以报汉</a:t>
            </a:r>
            <a:r>
              <a:rPr lang="en-US" altLang="zh-CN" u="sng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 u="sng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愧苏武而为之辞也。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李陵说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想得到适当的机会来报答汉室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是愧对苏武而给这件事情找个借口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TABLE_ENDDRAG_ORIGIN_RECT" val="636*59"/>
  <p:tag name="TABLE_ENDDRAG_RECT" val="98*264*636*59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TABLE_ENDDRAG_ORIGIN_RECT" val="825*358"/>
  <p:tag name="TABLE_ENDDRAG_RECT" val="75*111*825*35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2058</Words>
  <Application>WPS 演示</Application>
  <PresentationFormat>宽屏</PresentationFormat>
  <Paragraphs>117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黑体</vt:lpstr>
      <vt:lpstr>微软雅黑</vt:lpstr>
      <vt:lpstr>楷体</vt:lpstr>
      <vt:lpstr>Arial Unicode MS</vt:lpstr>
      <vt:lpstr>Calibri</vt:lpstr>
      <vt:lpstr>方正黑体_GBK</vt:lpstr>
      <vt:lpstr>方正书宋_GBK</vt:lpstr>
      <vt:lpstr>NEU-BZ</vt:lpstr>
      <vt:lpstr>Segoe Print</vt:lpstr>
      <vt:lpstr>隶书</vt:lpstr>
      <vt:lpstr>仿宋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zw</cp:lastModifiedBy>
  <cp:revision>194</cp:revision>
  <dcterms:created xsi:type="dcterms:W3CDTF">2019-06-19T02:08:00Z</dcterms:created>
  <dcterms:modified xsi:type="dcterms:W3CDTF">2025-05-27T01:09:09Z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