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3"/>
    <p:sldId id="266" r:id="rId4"/>
    <p:sldId id="267" r:id="rId5"/>
    <p:sldId id="293" r:id="rId6"/>
    <p:sldId id="296" r:id="rId7"/>
    <p:sldId id="278" r:id="rId8"/>
    <p:sldId id="289" r:id="rId9"/>
    <p:sldId id="295" r:id="rId10"/>
    <p:sldId id="290" r:id="rId11"/>
    <p:sldId id="291" r:id="rId12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96190245" name="F" initials="F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DBEEF3"/>
    <a:srgbClr val="FFFFFF"/>
    <a:srgbClr val="E7327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4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7300" y="404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pic>
        <p:nvPicPr>
          <p:cNvPr id="2" name="图片 1" descr="cbbc8866f150e14ad2809fb5888865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530" y="2670810"/>
            <a:ext cx="10822305" cy="20497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467100" y="3044825"/>
            <a:ext cx="52584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chemeClr val="bg1"/>
                </a:solidFill>
                <a:effectLst/>
              </a:rPr>
              <a:t>如何做到情景交融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1010" y="1447800"/>
            <a:ext cx="3649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E73279"/>
                </a:solidFill>
                <a:effectLst/>
              </a:rPr>
              <a:t>写作攻略</a:t>
            </a:r>
            <a:endParaRPr lang="zh-CN" altLang="en-US" sz="5400" b="1">
              <a:solidFill>
                <a:srgbClr val="E73279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写作指导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1425" y="1360170"/>
            <a:ext cx="9738360" cy="22155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写景抒情散文离不开抒情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写景是手段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抒情才是目的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没有单纯为写景而写景的文章。景物只有渗透了作者的真实情感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才能更好地表现文章的中心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起到它应有的作用。那么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怎样才能把感情寄托在景物描写之中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使写景和抒情有机地结合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做到情景交融呢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情景交融的形式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情景交融主要有两种表现形式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753870" y="3715385"/>
          <a:ext cx="8824595" cy="1623695"/>
        </p:xfrm>
        <a:graphic>
          <a:graphicData uri="http://schemas.openxmlformats.org/drawingml/2006/table">
            <a:tbl>
              <a:tblPr/>
              <a:tblGrid>
                <a:gridCol w="1383665"/>
                <a:gridCol w="7440930"/>
              </a:tblGrid>
              <a:tr h="5568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触景生情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作者触及客观景物而引起情思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情由景生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有感而发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668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融情于景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作者将强烈的主观情感融入作品的景物中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使外在景物附上了作者强烈的主观感情色彩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因情写景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达到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移情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的目的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写作指导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46530" y="1786890"/>
            <a:ext cx="9444990" cy="28752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情景交融的具体操作方法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写出景物给自己的印象或感受。《故都的秋》一文直接抒情的语句并不是很多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却处处饱含着作者的深情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一丝一丝漏下来的日光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像喇叭似的牵牛花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朝荣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的蓝朵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不仅写了视觉形象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还写了观景、赏景的动作、心态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细数着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静对着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这就透露出作者与众不同的悠闲与惬意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表达出与众不同的对故都之秋的热爱情怀。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写作指导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5890" y="1767205"/>
            <a:ext cx="9364345" cy="3854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表明自己对所写景物的看法、态度。如陆蠡的《囚绿记》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绿色是多宝贵的啊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!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它是生命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它是希望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它是慰安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它是快乐。我怀念着绿色把我的心等焦了。我欢喜看水白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我欢喜看草绿。我疲累于灰暗的都市的天空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和黄漠的平原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我怀念着绿色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如同涸辙的鱼盼等着雨水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!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我急不暇择的心情即使一枝之绿也视同至宝。当我在这小房中安顿下来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我移徙小台子到圆窗下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让我面朝墙壁和小窗。门虽是常开着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可没人来打扰我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因为在这古城中我是孤独而陌生的。但我并不感到孤独。我忘记了困倦的旅程和已往的许多不快的记忆。我望着这小圆洞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绿叶和我对语。我了解自然无声的语言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正如它了解我的语言一样。作者就是这样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在述说自己对绿色的渴望时、在对绿色的赞美中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表达了对绿的喜爱和深情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6357620" cy="450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隶书" panose="02010509060101010101" charset="-122"/>
                <a:ea typeface="隶书" panose="02010509060101010101" charset="-122"/>
                <a:cs typeface="楷体" panose="02010609060101010101" charset="-122"/>
                <a:sym typeface="+mn-ea"/>
              </a:rPr>
              <a:t>我仿佛第一次走过这片公园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我是怀着失落、彷徨的心情不知不觉地走到这儿来的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可我回去的时候却感觉心里充溢的是一种对命运的顿悟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真实而又朦胧。</a:t>
            </a:r>
            <a:r>
              <a:rPr lang="en-US" altLang="en-US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❶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早上又来到曾多次游赏过的公园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感受到的是一阵阵清凉的风。因为时近晚秋了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小路边的梧桐林虽将那秋日里和煦的太阳捣碎后筛得满地都是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却也禁不住在秋风中洒下些枯黄的树叶来。那一片片落叶洋洋洒洒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徐徐飘落在地。透过这眼前浮动着秋叶的空气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我似乎又看见了父亲那浑浊却又饱含无奈和伤痛的眼神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又听见了母亲劳动归来时不停的喘息声。</a:t>
            </a:r>
            <a:r>
              <a:rPr lang="en-US" altLang="en-US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❷</a:t>
            </a:r>
            <a:endParaRPr lang="en-US" altLang="en-US" baseline="300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567295" y="1391285"/>
            <a:ext cx="0" cy="45167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696835" y="1526540"/>
            <a:ext cx="3544570" cy="3498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en-US">
                <a:solidFill>
                  <a:srgbClr val="00A0AF"/>
                </a:solidFill>
                <a:sym typeface="+mn-ea"/>
              </a:rPr>
              <a:t>❶</a:t>
            </a:r>
            <a:r>
              <a:rPr lang="zh-CN" altLang="en-US">
                <a:sym typeface="+mn-ea"/>
              </a:rPr>
              <a:t>文章开篇直入主题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写走过这片公园时的心境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为下文的叙述作铺垫。</a:t>
            </a:r>
            <a:endParaRPr lang="zh-CN" altLang="en-US"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en-US">
                <a:solidFill>
                  <a:srgbClr val="00A0AF"/>
                </a:solidFill>
                <a:sym typeface="+mn-ea"/>
              </a:rPr>
              <a:t>❷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透过这眼前浮动着秋叶的空气</a:t>
            </a:r>
            <a:r>
              <a:rPr lang="en-US" altLang="zh-CN">
                <a:sym typeface="+mn-ea"/>
              </a:rPr>
              <a:t>”，</a:t>
            </a:r>
            <a:r>
              <a:rPr lang="zh-CN" altLang="en-US">
                <a:sym typeface="+mn-ea"/>
              </a:rPr>
              <a:t>景中见情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将失落、彷徨的内心世界通过景物描绘传达出来。</a:t>
            </a:r>
            <a:endParaRPr lang="zh-CN" altLang="en-US"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>
                <a:sym typeface="+mn-ea"/>
              </a:rPr>
              <a:t> </a:t>
            </a:r>
            <a:endParaRPr lang="zh-CN" altLang="en-US"/>
          </a:p>
          <a:p>
            <a:pPr indent="0" algn="just" fontAlgn="auto">
              <a:lnSpc>
                <a:spcPct val="150000"/>
              </a:lnSpc>
            </a:pP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7605" y="1391285"/>
            <a:ext cx="6280150" cy="45161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面对这样的家境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残酷的命运竟让我痛苦地作出决定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为了这个贫困的家随乡邻南下打工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为家里分担点忧愁。或许这种命运不止降临在我一个人的身上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但我现在才如此真实地感受到命运残忍的一面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它来得如此突然、急促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似乎很快便要冲毁我那还很薄弱的心灵防线。我真的无法接受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没想到生活的阳光只是伴我迈了几小步便又要收敛、终止。</a:t>
            </a:r>
            <a:r>
              <a:rPr lang="en-US" altLang="en-US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❸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眼前的秋叶仍在不停地随风飘落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一片接着一片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这是生活在为我哭泣吗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457200" algn="di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忽然有一种想伸手抓住一片落叶的欲望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于是慢慢地伸出手去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一片火红的梧桐叶立刻飘落到手掌上。仔细端详这片秋叶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竟然发现秋叶曾经被撕裂过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在那早已枯萎的身躯</a:t>
            </a:r>
            <a:endParaRPr lang="en-US" altLang="en-US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96835" y="1539240"/>
            <a:ext cx="3544570" cy="3498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zh-CN"/>
              <a:t> </a:t>
            </a:r>
            <a:r>
              <a:rPr lang="en-US" altLang="en-US">
                <a:solidFill>
                  <a:srgbClr val="00A0AF"/>
                </a:solidFill>
              </a:rPr>
              <a:t>❸</a:t>
            </a:r>
            <a:r>
              <a:rPr lang="en-US" altLang="zh-CN"/>
              <a:t>“</a:t>
            </a:r>
            <a:r>
              <a:rPr lang="zh-CN" altLang="en-US"/>
              <a:t>生活的阳光只是伴我迈了几小步便又要收敛、终止</a:t>
            </a:r>
            <a:r>
              <a:rPr lang="en-US" altLang="zh-CN"/>
              <a:t>”，</a:t>
            </a:r>
            <a:r>
              <a:rPr lang="zh-CN" altLang="en-US"/>
              <a:t>含意隽永</a:t>
            </a:r>
            <a:r>
              <a:rPr lang="en-US" altLang="zh-CN"/>
              <a:t>，</a:t>
            </a:r>
            <a:r>
              <a:rPr lang="zh-CN" altLang="en-US"/>
              <a:t>富有哲理意味。</a:t>
            </a:r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7567295" y="1391285"/>
            <a:ext cx="0" cy="45167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1095" y="1402080"/>
            <a:ext cx="6296660" cy="450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上仍很清晰地留着一道弯曲的疤痕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可是疤痕处却又连着一小片梧桐叶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它是接着疤痕与残损的树叶一起生长着的！</a:t>
            </a:r>
            <a:r>
              <a:rPr lang="en-US" altLang="en-US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❹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又一阵清风吹来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送走了手掌里的树叶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可我的脑海里涌动的依旧是那片沟通心灵的红树叶。我猛地觉得这片树叶是生活给我的一种暗示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因为树叶的一生与我的处境竟是如此的神似。那一道深深的伤疤不就是生活迫使我作出的痛苦决定吗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为什么它能在伤疤的一端顽强地生长出另一片小树叶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仍然蓬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勃地延续着自己短暂的生命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却始终彷徨在绝望的生命线上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总是难以挣脱命运的束缚呢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我应该振作起来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应该对我的一生负责。毕竟生命太珍贵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哪怕是一丁点儿的失去也会带来无尽的伤痛。</a:t>
            </a:r>
            <a:r>
              <a:rPr lang="en-US" altLang="en-US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❺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altLang="zh-CN">
              <a:solidFill>
                <a:srgbClr val="00A0AF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96835" y="1391285"/>
            <a:ext cx="3641090" cy="4625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en-US">
                <a:solidFill>
                  <a:srgbClr val="00A0AF"/>
                </a:solidFill>
                <a:sym typeface="+mn-ea"/>
              </a:rPr>
              <a:t>❹</a:t>
            </a:r>
            <a:r>
              <a:rPr lang="zh-CN" altLang="en-US">
                <a:sym typeface="+mn-ea"/>
              </a:rPr>
              <a:t>作者将内心的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疤痕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之痛融入景物描写之中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达到情景交融的境界。</a:t>
            </a:r>
            <a:endParaRPr lang="zh-CN" altLang="en-US"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en-US">
                <a:solidFill>
                  <a:srgbClr val="00A0AF"/>
                </a:solidFill>
                <a:sym typeface="+mn-ea"/>
              </a:rPr>
              <a:t>❺</a:t>
            </a:r>
            <a:r>
              <a:rPr lang="zh-CN" altLang="en-US">
                <a:sym typeface="+mn-ea"/>
              </a:rPr>
              <a:t>文章触景生情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作者极力抒写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一小片梧桐叶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给自己带来的对生命的深刻感悟。</a:t>
            </a:r>
            <a:endParaRPr lang="zh-CN" altLang="en-US"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/>
          </a:p>
          <a:p>
            <a:pPr indent="0" algn="just" fontAlgn="auto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7567295" y="1391285"/>
            <a:ext cx="0" cy="45167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6357620" cy="450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望着这片火红的梧桐树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我激动地流下了眼泪。其实生命在为难你的同时也在用自然给你生存的暗示。毕竟生命的长途需要你的跋涉。我仿佛第一次走过这个公园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当我转身走出这片树林时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我的心里默念着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感谢梧桐叶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感谢生命。</a:t>
            </a:r>
            <a:r>
              <a:rPr lang="en-US" altLang="en-US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❻</a:t>
            </a:r>
            <a:endParaRPr lang="en-US" altLang="en-US" baseline="30000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96835" y="1391285"/>
            <a:ext cx="3641090" cy="4625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en-US">
                <a:solidFill>
                  <a:srgbClr val="00A0AF"/>
                </a:solidFill>
                <a:sym typeface="+mn-ea"/>
              </a:rPr>
              <a:t>❻</a:t>
            </a:r>
            <a:r>
              <a:rPr lang="zh-CN" altLang="en-US">
                <a:sym typeface="+mn-ea"/>
              </a:rPr>
              <a:t>结尾段回扣题目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首尾照应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升华主旨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起到画龙点睛的作用。</a:t>
            </a:r>
            <a:endParaRPr lang="zh-CN" altLang="en-US"/>
          </a:p>
          <a:p>
            <a:pPr indent="0" algn="just" fontAlgn="auto">
              <a:lnSpc>
                <a:spcPct val="150000"/>
              </a:lnSpc>
            </a:pPr>
            <a:endParaRPr lang="zh-CN" altLang="en-US"/>
          </a:p>
          <a:p>
            <a:pPr indent="0" algn="just" fontAlgn="auto"/>
            <a:endParaRPr lang="zh-CN" altLang="en-US"/>
          </a:p>
          <a:p>
            <a:pPr indent="0" algn="just" fontAlgn="auto"/>
            <a:endParaRPr lang="zh-CN" altLang="en-US"/>
          </a:p>
          <a:p>
            <a:pPr indent="0" algn="just" fontAlgn="auto"/>
            <a:endParaRPr lang="zh-CN" altLang="en-US"/>
          </a:p>
          <a:p>
            <a:pPr indent="0" algn="just" fontAlgn="auto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7567295" y="1391285"/>
            <a:ext cx="0" cy="45167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TABLE_ENDDRAG_ORIGIN_RECT" val="694*127"/>
  <p:tag name="TABLE_ENDDRAG_RECT" val="138*292*694*127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1850</Words>
  <Application>WPS 演示</Application>
  <PresentationFormat>宽屏</PresentationFormat>
  <Paragraphs>72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Wingdings</vt:lpstr>
      <vt:lpstr>黑体</vt:lpstr>
      <vt:lpstr>微软雅黑</vt:lpstr>
      <vt:lpstr>方正黑体_GBK</vt:lpstr>
      <vt:lpstr>方正书宋_GBK</vt:lpstr>
      <vt:lpstr>NEU-BZ</vt:lpstr>
      <vt:lpstr>隶书</vt:lpstr>
      <vt:lpstr>楷体</vt:lpstr>
      <vt:lpstr>Arial Unicode MS</vt:lpstr>
      <vt:lpstr>Calibri</vt:lpstr>
      <vt:lpstr>Segoe Print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zw</cp:lastModifiedBy>
  <cp:revision>192</cp:revision>
  <dcterms:created xsi:type="dcterms:W3CDTF">2019-06-19T02:08:00Z</dcterms:created>
  <dcterms:modified xsi:type="dcterms:W3CDTF">2025-05-26T11:03:32Z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EDF45910191D4D9795457E3838C2340B_13</vt:lpwstr>
  </property>
</Properties>
</file>