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56" r:id="rId3"/>
    <p:sldId id="266" r:id="rId4"/>
    <p:sldId id="267" r:id="rId5"/>
    <p:sldId id="268" r:id="rId6"/>
    <p:sldId id="287" r:id="rId7"/>
    <p:sldId id="289" r:id="rId8"/>
    <p:sldId id="274" r:id="rId9"/>
    <p:sldId id="290" r:id="rId10"/>
    <p:sldId id="278" r:id="rId11"/>
    <p:sldId id="291" r:id="rId12"/>
    <p:sldId id="292" r:id="rId13"/>
    <p:sldId id="293" r:id="rId14"/>
    <p:sldId id="294" r:id="rId15"/>
    <p:sldId id="295" r:id="rId16"/>
    <p:sldId id="296" r:id="rId17"/>
    <p:sldId id="297" r:id="rId18"/>
    <p:sldId id="285" r:id="rId19"/>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82.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敦厚妈守寡早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就守了敦厚这么一个儿子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因此把敦厚看得比埋在屋角的钱罐罐还紧。所以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当敦厚想当兵的时候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敦厚妈死活不依。村支书张大昌对敦厚妈说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你还能把他守一辈子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叫娃去当兵吧。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敦厚舅舅也支持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敦厚妈的心动了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那就叫娃试试。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敦厚一试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真就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上了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崭新的军装穿上身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就要走了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敦厚妈把前襟哭湿一大片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这可咋弄呢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娃从小都没出过门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衣裳破了谁给他补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饥一顿饱一顿的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谁记挂他呀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敦厚还是走了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眼圈红红的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和同村孙四海、孙长明一起去当兵了。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敦厚当兵的第三个年头回来了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和村里的小秋结了婚。小秋是个俊人儿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少话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识理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没过门就三天两头来帮敦厚妈做家务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妈长妈短地叫。没几天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敦厚回部队去了。敦厚妈就和小秋相依着过日月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不争不吵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像母女。泔河村的人都说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敦厚妈真是有福气呢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。又过了两年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敦厚寄回来一封信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说他入了党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转成了志愿兵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要去一个油田当石油工人。泔河村的人都替敦厚高兴。</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敦厚是个孝顺儿子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他到油田当了石油工人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每次回来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都给妈买好多好多好吃好穿的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帮妈干所有农活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用自行车驮着妈到观音镇逛两回集。敦厚的话变得多了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当着全村人的面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讲他的油田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讲他的油田有多大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讲他的油田有多好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讲得一村人都勤勤地朝敦厚妈递艳羡的目光。敦厚又要走了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临走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给妈留下了好多的钱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又叮咛媳妇小秋好好地侍候妈。就在这一年的年根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敦厚匆匆地回来了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又匆匆地走了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走时带着小秋。</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偌大的一个屋子</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空荡荡的只剩下敦厚妈一个人了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她常常盼敦厚盼到天明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只要碰到村里的人</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敦厚妈就一直说她的儿子敦厚。有一回</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孙四海他妈说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你敦厚咋不带你进他的油田上去逛一逛啊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因为孙四海刚带他妈逛了咸阳。每逢这时</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敦厚妈就替她的儿子说话</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敦厚也是叫我去的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我想咱一个农村妇女</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腿又不好</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话也不会说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走不到人面前去</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再说了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敦厚又要忙公家的事</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咱去了给娃惹麻烦呢。</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村里的人也就信以为真了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不再说这类话。敦厚妈回到家里就犯嘀咕了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敦厚可从没说过接她去美丽的油田逛一逛这话</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再说了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她也真想去敦厚的油田上逛一逛了。</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所以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当敦厚再次回来的时候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敦厚妈就有心问一问敦厚了</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油田上真像你说的那么好</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娃能骗你吗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几十万人的大油田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顶咱几千个泔河村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高楼房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宽马路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人山人海。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妈这腿不争气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妈也想到你的油田上逛一逛呢。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敦厚的口吻就变了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躲开妈的目光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含糊着说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其实也没啥好逛的。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这一天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敦厚的舅也来了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他也给敦厚说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你和小秋一走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你妈一个人在家里孤呢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你把你妈接到油田上逛一逛。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敦厚还是说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其实也没啥逛的。</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此后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泔河村人的话变得难听了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真看不出敦厚是个没良心的。</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敦厚妈说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是我不去</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油田没啥好逛的。</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孙四海他妈说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没啥好逛的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说的比唱的还好听</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没啥好逛的他为啥把他媳妇叫去逛呢</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孙长明他妈也附和着说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不是咋的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往后少跟这人打交道。</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村里人都这么说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次数多了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敦厚妈就觉得脸上不光彩</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人多的场合去的也少了。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敦厚妈的身子一日不济一日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年底就突然不行了。支书张大昌做了主张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一封电报把敦厚从油田上招了回来。敦厚夜夜陪着妈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给妈端吃喂喝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无微不至。小秋更是殷勤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尽着一个媳妇的孝道。敦厚把妈驮到县医院查病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医生冷着脸叹了口气说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准备后事去。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敦厚把妈驮回村里了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急着要去油田。在村口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支书张大昌拦住了敦厚的去路。</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张大昌说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你妈是有今没明的人了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赶紧接你妈去油田逛一逛。你要有良心。</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敦厚说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叔</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我知道。等翻过年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我就给我妈看病</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就是走到天南海北</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我也要给我妈把病看好。</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头一低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那泪就</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叭叭叭</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地砸下来。</a:t>
            </a:r>
            <a:endParaRPr lang="zh-CN" altLang="en-US">
              <a:latin typeface="楷体" panose="02010609060101010101" charset="-122"/>
              <a:ea typeface="楷体" panose="02010609060101010101" charset="-122"/>
              <a:cs typeface="楷体" panose="02010609060101010101"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张大昌说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你妈是没几天的人了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你现在就把她接走。</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敦厚说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叔</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我有难处。</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张大昌沉了脸</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你要是今日不带你妈走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从今往后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你就别再叫我叔</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泔河村就没你活人的地方了。</a:t>
            </a:r>
            <a:r>
              <a:rPr lang="en-US" altLang="zh-CN">
                <a:latin typeface="楷体" panose="02010609060101010101" charset="-122"/>
                <a:ea typeface="楷体" panose="02010609060101010101" charset="-122"/>
                <a:cs typeface="楷体" panose="02010609060101010101" charset="-122"/>
                <a:sym typeface="+mn-ea"/>
              </a:rPr>
              <a:t>”</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敦厚咬咬牙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走了。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泔河村的骂声也就起来了。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敦厚走后第十九天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小秋正在给妈熬药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门外来了一辆小车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下来几个人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说是接小秋和敦厚妈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还有村支书张大昌。一见面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小秋就抱住张大昌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哇的一声哭了。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一行三人来到油田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来到了敦厚所住的单站上。这里</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就他一个采油工</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一个单站</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好大一座山</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一口油井</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一节列车式铁皮房</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住着敦厚一个看井人</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四野茫茫</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遥无人迹</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比他们的泔河村还荒凉。小秋的感觉是准确的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敦厚死了。有三个盗油人</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开着四轮车</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敦厚拦车</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他们送钱</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敦厚不要</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他们吓唬</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敦厚不怕。敦厚伸手拦在路中央</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想把油拉走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就从我身上碾过去。</a:t>
            </a:r>
            <a:r>
              <a:rPr lang="en-US" altLang="zh-CN">
                <a:latin typeface="楷体" panose="02010609060101010101" charset="-122"/>
                <a:ea typeface="楷体" panose="02010609060101010101" charset="-122"/>
                <a:cs typeface="楷体" panose="02010609060101010101" charset="-122"/>
                <a:sym typeface="+mn-ea"/>
              </a:rPr>
              <a:t>”</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装满一车油的四轮从敦厚身上碾了过去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敦厚死前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留下话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把我妈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还有支书张大昌接到油田来看看。还说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他这几年攒的钱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全用来给他妈看病</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采油厂的领导说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这口井是全厂最远的一口井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没有人愿意来住单站。敦厚刚从部队下来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又是党员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他就主动去了。这么多年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他一句埋怨都没有过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从没提出过困难。</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小秋抱着妈哭得死去活来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她断断续续地说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他一直想条件好些了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分了房子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再把妈接来</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最后</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在如何处理敦厚遗体的问题上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支书张大昌和油田上的领导发生了分歧</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张大昌说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敦厚是个好娃</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是我们村的光荣</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叶落归根</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我们村要把他运回去</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给他建一个高高大大的墓。</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油田上的领导说</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敦厚同志是优秀共产党员</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我们还要追认他为烈士</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号召全厂的采油工向他学习</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所以我们想把敦厚同志的遗体火化</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留在这里。</a:t>
            </a:r>
            <a:r>
              <a:rPr lang="en-US" altLang="zh-CN">
                <a:latin typeface="楷体" panose="02010609060101010101" charset="-122"/>
                <a:ea typeface="楷体" panose="02010609060101010101" charset="-122"/>
                <a:cs typeface="楷体" panose="02010609060101010101" charset="-122"/>
                <a:sym typeface="+mn-ea"/>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双方各说各有理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互不相让。就在他们争得不可开交的时候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小秋和她的婆婆在山上那个采油小站旁悄悄地为敦厚挖着墓穴。</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妈说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你就住这儿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把井看好</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小秋说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妈要是想你了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我就跟妈来看你</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起风了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落雪了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一会儿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天地一色。</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有删改</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作品塑造敦厚的形象主要使用了哪些艺术手法</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en-US">
              <a:solidFill>
                <a:srgbClr val="FF0000"/>
              </a:solidFill>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抑扬结合。先写敦厚孝顺母亲</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再写敦厚在众人眼中对母亲</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不孝</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最后揭示他既孝顺母亲又报效国家的真孝和大孝。</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烘托。用众人对敦厚的批评和压力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烘托敦厚的忍辱负重。</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650490" y="3044825"/>
            <a:ext cx="6891020" cy="1445260"/>
          </a:xfrm>
          <a:prstGeom prst="rect">
            <a:avLst/>
          </a:prstGeom>
          <a:noFill/>
        </p:spPr>
        <p:txBody>
          <a:bodyPr wrap="square" rtlCol="0">
            <a:spAutoFit/>
          </a:bodyPr>
          <a:p>
            <a:pPr algn="ctr"/>
            <a:r>
              <a:rPr lang="en-US" altLang="zh-CN" sz="4400" b="1">
                <a:solidFill>
                  <a:schemeClr val="bg1"/>
                </a:solidFill>
                <a:effectLst/>
              </a:rPr>
              <a:t> “</a:t>
            </a:r>
            <a:r>
              <a:rPr lang="zh-CN" altLang="en-US" sz="4400" b="1">
                <a:solidFill>
                  <a:schemeClr val="bg1"/>
                </a:solidFill>
                <a:effectLst/>
              </a:rPr>
              <a:t>四明法</a:t>
            </a:r>
            <a:r>
              <a:rPr lang="en-US" altLang="zh-CN" sz="4400" b="1">
                <a:solidFill>
                  <a:schemeClr val="bg1"/>
                </a:solidFill>
                <a:effectLst/>
              </a:rPr>
              <a:t>”</a:t>
            </a:r>
            <a:r>
              <a:rPr lang="zh-CN" altLang="en-US" sz="4400" b="1">
                <a:solidFill>
                  <a:schemeClr val="bg1"/>
                </a:solidFill>
                <a:effectLst/>
              </a:rPr>
              <a:t>巧解</a:t>
            </a:r>
            <a:endParaRPr lang="zh-CN" altLang="en-US" sz="4400" b="1">
              <a:solidFill>
                <a:schemeClr val="bg1"/>
              </a:solidFill>
              <a:effectLst/>
            </a:endParaRPr>
          </a:p>
          <a:p>
            <a:pPr algn="ctr"/>
            <a:r>
              <a:rPr lang="zh-CN" altLang="en-US" sz="4400" b="1">
                <a:solidFill>
                  <a:schemeClr val="bg1"/>
                </a:solidFill>
                <a:effectLst/>
              </a:rPr>
              <a:t>实用类文本人物刻画方法题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本课沈英甲的这篇人物通讯展现了袁隆平作为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科学家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的独特之处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他一生都实践和捍卫着实事求是的不变真理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一生都保持着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凡人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泥腿子专家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的朴素本色。同样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练就了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一抓准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一口清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技艺和保持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一团火</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的服务精神的张秉贵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扎根大地、心怀天下的植物学家和教育工作者钟扬都给我们留下了深刻的印象。这些主要归功于文章运用的精妙且多样化的人物形象刻画方法。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多角度刻画人物形象是高考中的高频考点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常以主观题形式出现。掌握该考点的答题方法对分析概括人物形象类题目大有帮助</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那么该如何去抓住得分点呢</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2108200"/>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这篇通讯是如何刻画</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这一人物形象的</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在第一小节</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有多处对</a:t>
            </a: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的正面描写</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请找出两处并简要赏析。</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2" name="表格 1"/>
          <p:cNvGraphicFramePr/>
          <p:nvPr>
            <p:custDataLst>
              <p:tags r:id="rId2"/>
            </p:custDataLst>
          </p:nvPr>
        </p:nvGraphicFramePr>
        <p:xfrm>
          <a:off x="843280" y="1229360"/>
          <a:ext cx="10739755" cy="4726305"/>
        </p:xfrm>
        <a:graphic>
          <a:graphicData uri="http://schemas.openxmlformats.org/drawingml/2006/table">
            <a:tbl>
              <a:tblPr/>
              <a:tblGrid>
                <a:gridCol w="497840"/>
                <a:gridCol w="1050290"/>
                <a:gridCol w="1236345"/>
                <a:gridCol w="7955280"/>
              </a:tblGrid>
              <a:tr h="431800">
                <a:tc rowSpan="7">
                  <a:txBody>
                    <a:bodyPr/>
                    <a:p>
                      <a:pPr indent="0" algn="ctr" fontAlgn="auto">
                        <a:lnSpc>
                          <a:spcPct val="150000"/>
                        </a:lnSpc>
                        <a:spcBef>
                          <a:spcPct val="0"/>
                        </a:spcBef>
                        <a:spcAft>
                          <a:spcPct val="0"/>
                        </a:spcAft>
                      </a:pPr>
                      <a:r>
                        <a:rPr lang="zh-CN" sz="1400">
                          <a:solidFill>
                            <a:srgbClr val="000000"/>
                          </a:solidFill>
                          <a:latin typeface="+mn-ea"/>
                          <a:cs typeface="+mn-ea"/>
                        </a:rPr>
                        <a:t>人物刻画</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方法</a:t>
                      </a:r>
                      <a:endParaRPr lang="en-US" altLang="zh-CN" sz="1400">
                        <a:latin typeface="+mn-ea"/>
                        <a:cs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分类依据</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类　别</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特　点</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r>
              <a:tr h="1000125">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rowSpan="6">
                  <a:txBody>
                    <a:bodyPr/>
                    <a:p>
                      <a:pPr indent="0" algn="ctr" fontAlgn="auto">
                        <a:lnSpc>
                          <a:spcPct val="150000"/>
                        </a:lnSpc>
                        <a:spcBef>
                          <a:spcPct val="0"/>
                        </a:spcBef>
                        <a:spcAft>
                          <a:spcPct val="0"/>
                        </a:spcAft>
                      </a:pPr>
                      <a:r>
                        <a:rPr lang="zh-CN" sz="1400">
                          <a:solidFill>
                            <a:srgbClr val="000000"/>
                          </a:solidFill>
                          <a:latin typeface="+mn-ea"/>
                          <a:cs typeface="+mn-ea"/>
                        </a:rPr>
                        <a:t>内　容</a:t>
                      </a:r>
                      <a:endParaRPr lang="en-US" altLang="zh-CN" sz="1400">
                        <a:latin typeface="+mn-ea"/>
                        <a:cs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cs typeface="+mn-ea"/>
                        </a:rPr>
                        <a:t>外貌</a:t>
                      </a:r>
                      <a:r>
                        <a:rPr lang="en-US" altLang="zh-CN" sz="1400">
                          <a:solidFill>
                            <a:srgbClr val="000000"/>
                          </a:solidFill>
                          <a:latin typeface="+mn-ea"/>
                          <a:cs typeface="+mn-ea"/>
                        </a:rPr>
                        <a:t>(</a:t>
                      </a:r>
                      <a:r>
                        <a:rPr lang="zh-CN" sz="1400">
                          <a:solidFill>
                            <a:srgbClr val="000000"/>
                          </a:solidFill>
                          <a:latin typeface="+mn-ea"/>
                          <a:cs typeface="+mn-ea"/>
                        </a:rPr>
                        <a:t>肖像</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描写</a:t>
                      </a:r>
                      <a:endParaRPr lang="zh-CN" sz="1400">
                        <a:solidFill>
                          <a:srgbClr val="000000"/>
                        </a:solidFill>
                        <a:latin typeface="+mn-ea"/>
                        <a:cs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是通过对人物容貌、姿态、服饰等方面进行描写来体现人物性格的一种描写方法。作用在于揭示人物身份、境遇、所处的社会环境等</a:t>
                      </a:r>
                      <a:r>
                        <a:rPr lang="en-US" altLang="zh-CN" sz="1400">
                          <a:solidFill>
                            <a:srgbClr val="000000"/>
                          </a:solidFill>
                          <a:latin typeface="+mn-ea"/>
                        </a:rPr>
                        <a:t>，</a:t>
                      </a:r>
                      <a:r>
                        <a:rPr lang="zh-CN" sz="1400">
                          <a:solidFill>
                            <a:srgbClr val="000000"/>
                          </a:solidFill>
                          <a:latin typeface="+mn-ea"/>
                        </a:rPr>
                        <a:t>以形传神</a:t>
                      </a:r>
                      <a:r>
                        <a:rPr lang="en-US" altLang="zh-CN" sz="1400">
                          <a:solidFill>
                            <a:srgbClr val="000000"/>
                          </a:solidFill>
                          <a:latin typeface="+mn-ea"/>
                        </a:rPr>
                        <a:t>，</a:t>
                      </a:r>
                      <a:r>
                        <a:rPr lang="zh-CN" sz="1400">
                          <a:solidFill>
                            <a:srgbClr val="000000"/>
                          </a:solidFill>
                          <a:latin typeface="+mn-ea"/>
                        </a:rPr>
                        <a:t>表现人物的内心世界和性格特点</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76910">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语言描写</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是通过个性化的人物语言来刻画人物性格的一种描写方法。作用在于表现人物的思想、精神品质以及性格特点等</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76275">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动作描写</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是通过对人物个性化的行动、动作的描写</a:t>
                      </a:r>
                      <a:r>
                        <a:rPr lang="en-US" altLang="zh-CN" sz="1400">
                          <a:solidFill>
                            <a:srgbClr val="000000"/>
                          </a:solidFill>
                          <a:latin typeface="+mn-ea"/>
                        </a:rPr>
                        <a:t>，</a:t>
                      </a:r>
                      <a:r>
                        <a:rPr lang="zh-CN" sz="1400">
                          <a:solidFill>
                            <a:srgbClr val="000000"/>
                          </a:solidFill>
                          <a:latin typeface="+mn-ea"/>
                        </a:rPr>
                        <a:t>来揭示人物性格的一种描写方法。作用在于展示人物精神面貌</a:t>
                      </a:r>
                      <a:r>
                        <a:rPr lang="en-US" altLang="zh-CN" sz="1400">
                          <a:solidFill>
                            <a:srgbClr val="000000"/>
                          </a:solidFill>
                          <a:latin typeface="+mn-ea"/>
                        </a:rPr>
                        <a:t>，</a:t>
                      </a:r>
                      <a:r>
                        <a:rPr lang="zh-CN" sz="1400">
                          <a:solidFill>
                            <a:srgbClr val="000000"/>
                          </a:solidFill>
                          <a:latin typeface="+mn-ea"/>
                        </a:rPr>
                        <a:t>直接体现人物性格</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353060">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神态描写</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是通过对人的面部表情进行刻画来突出人物性格特征的一种描写方法</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111885">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心理描写</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是通过剖析人物在特定环境下的心理活动</a:t>
                      </a:r>
                      <a:r>
                        <a:rPr lang="en-US" altLang="zh-CN" sz="1400">
                          <a:solidFill>
                            <a:srgbClr val="000000"/>
                          </a:solidFill>
                          <a:latin typeface="+mn-ea"/>
                          <a:cs typeface="+mn-ea"/>
                        </a:rPr>
                        <a:t>(</a:t>
                      </a:r>
                      <a:r>
                        <a:rPr lang="zh-CN" sz="1400">
                          <a:solidFill>
                            <a:srgbClr val="000000"/>
                          </a:solidFill>
                          <a:latin typeface="+mn-ea"/>
                          <a:cs typeface="+mn-ea"/>
                        </a:rPr>
                        <a:t>如内心感受、意向、愿望、思索、思想斗争等</a:t>
                      </a:r>
                      <a:r>
                        <a:rPr lang="en-US" altLang="zh-CN" sz="1400">
                          <a:solidFill>
                            <a:srgbClr val="000000"/>
                          </a:solidFill>
                          <a:latin typeface="+mn-ea"/>
                          <a:cs typeface="+mn-ea"/>
                        </a:rPr>
                        <a:t>)，</a:t>
                      </a:r>
                      <a:r>
                        <a:rPr lang="zh-CN" sz="1400">
                          <a:solidFill>
                            <a:srgbClr val="000000"/>
                          </a:solidFill>
                          <a:latin typeface="+mn-ea"/>
                          <a:cs typeface="+mn-ea"/>
                        </a:rPr>
                        <a:t>挖掘人物的思想感情</a:t>
                      </a:r>
                      <a:r>
                        <a:rPr lang="en-US" altLang="zh-CN" sz="1400">
                          <a:solidFill>
                            <a:srgbClr val="000000"/>
                          </a:solidFill>
                          <a:latin typeface="+mn-ea"/>
                          <a:cs typeface="+mn-ea"/>
                        </a:rPr>
                        <a:t>，</a:t>
                      </a:r>
                      <a:r>
                        <a:rPr lang="zh-CN" sz="1400">
                          <a:solidFill>
                            <a:srgbClr val="000000"/>
                          </a:solidFill>
                          <a:latin typeface="+mn-ea"/>
                          <a:cs typeface="+mn-ea"/>
                        </a:rPr>
                        <a:t>来刻画人物内在性格特征的一种描写方法。心理描写的方法包括</a:t>
                      </a:r>
                      <a:r>
                        <a:rPr lang="en-US" altLang="zh-CN" sz="1400">
                          <a:solidFill>
                            <a:srgbClr val="000000"/>
                          </a:solidFill>
                          <a:latin typeface="+mn-ea"/>
                          <a:cs typeface="+mn-ea"/>
                        </a:rPr>
                        <a:t>：</a:t>
                      </a:r>
                      <a:r>
                        <a:rPr lang="zh-CN" sz="1400">
                          <a:solidFill>
                            <a:srgbClr val="000000"/>
                          </a:solidFill>
                          <a:latin typeface="+mn-ea"/>
                          <a:cs typeface="+mn-ea"/>
                        </a:rPr>
                        <a:t>直接描写、抒情独白、梦境描绘、语言行动表现、环境衬托、幻觉展现等</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76250">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noFill/>
                  </a:tcPr>
                </a:tc>
                <a:tc vMerge="1">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a:noFill/>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细节描写</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抓住生活中细微而又具体的典型情节</a:t>
                      </a:r>
                      <a:r>
                        <a:rPr lang="en-US" altLang="zh-CN" sz="1400">
                          <a:solidFill>
                            <a:srgbClr val="000000"/>
                          </a:solidFill>
                          <a:latin typeface="+mn-ea"/>
                        </a:rPr>
                        <a:t>，</a:t>
                      </a:r>
                      <a:r>
                        <a:rPr lang="zh-CN" sz="1400">
                          <a:solidFill>
                            <a:srgbClr val="000000"/>
                          </a:solidFill>
                          <a:latin typeface="+mn-ea"/>
                        </a:rPr>
                        <a:t>加以生动细致的描绘</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754380" y="1386840"/>
          <a:ext cx="10702290" cy="4601845"/>
        </p:xfrm>
        <a:graphic>
          <a:graphicData uri="http://schemas.openxmlformats.org/drawingml/2006/table">
            <a:tbl>
              <a:tblPr/>
              <a:tblGrid>
                <a:gridCol w="545465"/>
                <a:gridCol w="939165"/>
                <a:gridCol w="1119505"/>
                <a:gridCol w="5315585"/>
                <a:gridCol w="2782570"/>
              </a:tblGrid>
              <a:tr h="422275">
                <a:tc rowSpan="9">
                  <a:txBody>
                    <a:bodyPr/>
                    <a:p>
                      <a:pPr indent="0" algn="ctr" fontAlgn="auto">
                        <a:lnSpc>
                          <a:spcPct val="150000"/>
                        </a:lnSpc>
                        <a:spcBef>
                          <a:spcPct val="0"/>
                        </a:spcBef>
                        <a:spcAft>
                          <a:spcPct val="0"/>
                        </a:spcAft>
                      </a:pPr>
                      <a:r>
                        <a:rPr lang="zh-CN" sz="1400">
                          <a:solidFill>
                            <a:srgbClr val="000000"/>
                          </a:solidFill>
                          <a:latin typeface="+mn-ea"/>
                          <a:cs typeface="+mn-ea"/>
                        </a:rPr>
                        <a:t>人物</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刻画</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方法</a:t>
                      </a:r>
                      <a:endParaRPr lang="en-US" altLang="zh-CN" sz="1400">
                        <a:latin typeface="+mn-ea"/>
                        <a:cs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分类依据</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类　别</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gridSpan="2">
                  <a:txBody>
                    <a:bodyPr/>
                    <a:p>
                      <a:pPr indent="0" algn="ctr" fontAlgn="auto">
                        <a:lnSpc>
                          <a:spcPct val="150000"/>
                        </a:lnSpc>
                        <a:spcBef>
                          <a:spcPct val="0"/>
                        </a:spcBef>
                        <a:spcAft>
                          <a:spcPct val="0"/>
                        </a:spcAft>
                      </a:pPr>
                      <a:r>
                        <a:rPr lang="zh-CN" sz="1400">
                          <a:solidFill>
                            <a:srgbClr val="000000"/>
                          </a:solidFill>
                          <a:latin typeface="+mn-ea"/>
                        </a:rPr>
                        <a:t>特　点</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15290">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rowSpan="2">
                  <a:txBody>
                    <a:bodyPr/>
                    <a:p>
                      <a:pPr indent="0" algn="ctr" fontAlgn="auto">
                        <a:lnSpc>
                          <a:spcPct val="150000"/>
                        </a:lnSpc>
                        <a:spcBef>
                          <a:spcPct val="0"/>
                        </a:spcBef>
                        <a:spcAft>
                          <a:spcPct val="0"/>
                        </a:spcAft>
                      </a:pPr>
                      <a:r>
                        <a:rPr lang="zh-CN" sz="1400">
                          <a:solidFill>
                            <a:srgbClr val="000000"/>
                          </a:solidFill>
                          <a:latin typeface="+mn-ea"/>
                          <a:cs typeface="+mn-ea"/>
                        </a:rPr>
                        <a:t>内　容</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latin typeface="+mn-ea"/>
                          <a:cs typeface="+mn-ea"/>
                        </a:rPr>
                        <a:t> </a:t>
                      </a:r>
                      <a:endParaRPr lang="en-US" altLang="zh-CN" sz="1400">
                        <a:latin typeface="+mn-ea"/>
                        <a:cs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正面描写</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直接描写人物外貌、语言、心理和动作等</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24815">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vMerge="1">
                  <a:tcPr marL="14604" marR="14604" marT="14604" marB="14604" anchor="ctr" anchorCtr="0">
                    <a:lnL w="12700">
                      <a:solidFill>
                        <a:schemeClr val="tx1"/>
                      </a:solidFill>
                      <a:prstDash val="solid"/>
                    </a:lnL>
                    <a:lnR w="12700">
                      <a:solidFill>
                        <a:schemeClr val="tx1"/>
                      </a:solidFill>
                      <a:prstDash val="solid"/>
                    </a:lnR>
                    <a:lnT>
                      <a:noFill/>
                    </a:lnT>
                    <a:lnB w="12700">
                      <a:solidFill>
                        <a:schemeClr val="tx1"/>
                      </a:solidFill>
                      <a:prstDash val="solid"/>
                    </a:lnB>
                    <a:noFill/>
                  </a:tcPr>
                </a:tc>
                <a:tc>
                  <a:txBody>
                    <a:bodyPr/>
                    <a:p>
                      <a:pPr indent="0" algn="ctr" fontAlgn="auto">
                        <a:lnSpc>
                          <a:spcPct val="150000"/>
                        </a:lnSpc>
                        <a:spcBef>
                          <a:spcPct val="0"/>
                        </a:spcBef>
                        <a:spcAft>
                          <a:spcPct val="0"/>
                        </a:spcAft>
                      </a:pPr>
                      <a:r>
                        <a:rPr lang="zh-CN" sz="1400">
                          <a:solidFill>
                            <a:srgbClr val="000000"/>
                          </a:solidFill>
                          <a:latin typeface="+mn-ea"/>
                        </a:rPr>
                        <a:t>侧面描写</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通过环境渲染、他人反应、对比衬托等方式间接表现人物特质</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389255">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rowSpan="2">
                  <a:txBody>
                    <a:bodyPr/>
                    <a:p>
                      <a:pPr indent="0" algn="ctr" fontAlgn="auto">
                        <a:lnSpc>
                          <a:spcPct val="150000"/>
                        </a:lnSpc>
                        <a:spcBef>
                          <a:spcPct val="0"/>
                        </a:spcBef>
                        <a:spcAft>
                          <a:spcPct val="0"/>
                        </a:spcAft>
                      </a:pPr>
                      <a:r>
                        <a:rPr lang="zh-CN" sz="1400">
                          <a:solidFill>
                            <a:srgbClr val="000000"/>
                          </a:solidFill>
                          <a:latin typeface="+mn-ea"/>
                          <a:cs typeface="+mn-ea"/>
                        </a:rPr>
                        <a:t>笔　墨</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latin typeface="+mn-ea"/>
                          <a:cs typeface="+mn-ea"/>
                        </a:rPr>
                        <a:t> </a:t>
                      </a:r>
                      <a:endParaRPr lang="en-US" altLang="zh-CN" sz="1400">
                        <a:latin typeface="+mn-ea"/>
                        <a:cs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白描</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用最简练的笔墨</a:t>
                      </a:r>
                      <a:r>
                        <a:rPr lang="en-US" altLang="zh-CN" sz="1400">
                          <a:solidFill>
                            <a:srgbClr val="000000"/>
                          </a:solidFill>
                          <a:latin typeface="+mn-ea"/>
                        </a:rPr>
                        <a:t>，</a:t>
                      </a:r>
                      <a:r>
                        <a:rPr lang="zh-CN" sz="1400">
                          <a:solidFill>
                            <a:srgbClr val="000000"/>
                          </a:solidFill>
                          <a:latin typeface="+mn-ea"/>
                        </a:rPr>
                        <a:t>不加烘托</a:t>
                      </a:r>
                      <a:r>
                        <a:rPr lang="en-US" altLang="zh-CN" sz="1400">
                          <a:solidFill>
                            <a:srgbClr val="000000"/>
                          </a:solidFill>
                          <a:latin typeface="+mn-ea"/>
                        </a:rPr>
                        <a:t>，</a:t>
                      </a:r>
                      <a:r>
                        <a:rPr lang="zh-CN" sz="1400">
                          <a:solidFill>
                            <a:srgbClr val="000000"/>
                          </a:solidFill>
                          <a:latin typeface="+mn-ea"/>
                        </a:rPr>
                        <a:t>描画出鲜明生动的形象</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15290">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vMerge="1">
                  <a:tcPr marL="14604" marR="14604" marT="14604" marB="14604" anchor="ctr" anchorCtr="0">
                    <a:lnL w="12700">
                      <a:solidFill>
                        <a:schemeClr val="tx1"/>
                      </a:solidFill>
                      <a:prstDash val="solid"/>
                    </a:lnL>
                    <a:lnR w="12700">
                      <a:solidFill>
                        <a:schemeClr val="tx1"/>
                      </a:solidFill>
                      <a:prstDash val="solid"/>
                    </a:lnR>
                    <a:lnT>
                      <a:noFill/>
                    </a:lnT>
                    <a:lnB w="12700">
                      <a:solidFill>
                        <a:schemeClr val="tx1"/>
                      </a:solidFill>
                      <a:prstDash val="solid"/>
                    </a:lnB>
                    <a:noFill/>
                  </a:tcPr>
                </a:tc>
                <a:tc>
                  <a:txBody>
                    <a:bodyPr/>
                    <a:p>
                      <a:pPr indent="0" algn="ctr" fontAlgn="auto">
                        <a:lnSpc>
                          <a:spcPct val="150000"/>
                        </a:lnSpc>
                        <a:spcBef>
                          <a:spcPct val="0"/>
                        </a:spcBef>
                        <a:spcAft>
                          <a:spcPct val="0"/>
                        </a:spcAft>
                      </a:pPr>
                      <a:r>
                        <a:rPr lang="zh-CN" sz="1400">
                          <a:solidFill>
                            <a:srgbClr val="000000"/>
                          </a:solidFill>
                          <a:latin typeface="+mn-ea"/>
                        </a:rPr>
                        <a:t>工笔</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对人物的主要特征作细致入微的刻画</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16560">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rowSpan="4">
                  <a:txBody>
                    <a:bodyPr/>
                    <a:p>
                      <a:pPr indent="0" algn="ctr" fontAlgn="auto">
                        <a:lnSpc>
                          <a:spcPct val="150000"/>
                        </a:lnSpc>
                        <a:spcBef>
                          <a:spcPct val="0"/>
                        </a:spcBef>
                        <a:spcAft>
                          <a:spcPct val="0"/>
                        </a:spcAft>
                      </a:pPr>
                      <a:r>
                        <a:rPr lang="zh-CN" sz="1400">
                          <a:solidFill>
                            <a:srgbClr val="000000"/>
                          </a:solidFill>
                          <a:latin typeface="+mn-ea"/>
                        </a:rPr>
                        <a:t>其　他</a:t>
                      </a:r>
                      <a:endParaRPr lang="zh-CN" alt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对比</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通过凸显人物之间的差异或同一人物不同阶段的变化</a:t>
                      </a:r>
                      <a:r>
                        <a:rPr lang="en-US" altLang="zh-CN" sz="1400">
                          <a:solidFill>
                            <a:srgbClr val="000000"/>
                          </a:solidFill>
                          <a:latin typeface="+mn-ea"/>
                        </a:rPr>
                        <a:t>，</a:t>
                      </a:r>
                      <a:r>
                        <a:rPr lang="zh-CN" sz="1400">
                          <a:solidFill>
                            <a:srgbClr val="000000"/>
                          </a:solidFill>
                          <a:latin typeface="+mn-ea"/>
                        </a:rPr>
                        <a:t>突出对比对象之间的差别</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12115">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衬托</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可分为正衬和反衬。运用衬托手法</a:t>
                      </a:r>
                      <a:r>
                        <a:rPr lang="en-US" altLang="zh-CN" sz="1400">
                          <a:solidFill>
                            <a:srgbClr val="000000"/>
                          </a:solidFill>
                          <a:latin typeface="+mn-ea"/>
                        </a:rPr>
                        <a:t>，</a:t>
                      </a:r>
                      <a:r>
                        <a:rPr lang="zh-CN" sz="1400">
                          <a:solidFill>
                            <a:srgbClr val="000000"/>
                          </a:solidFill>
                          <a:latin typeface="+mn-ea"/>
                        </a:rPr>
                        <a:t>能突出人物特点</a:t>
                      </a:r>
                      <a:r>
                        <a:rPr lang="en-US" altLang="zh-CN" sz="1400">
                          <a:solidFill>
                            <a:srgbClr val="000000"/>
                          </a:solidFill>
                          <a:latin typeface="+mn-ea"/>
                        </a:rPr>
                        <a:t>，</a:t>
                      </a:r>
                      <a:r>
                        <a:rPr lang="zh-CN" sz="1400">
                          <a:solidFill>
                            <a:srgbClr val="000000"/>
                          </a:solidFill>
                          <a:latin typeface="+mn-ea"/>
                        </a:rPr>
                        <a:t>使之形象鲜明</a:t>
                      </a:r>
                      <a:r>
                        <a:rPr lang="en-US" altLang="zh-CN" sz="1400">
                          <a:solidFill>
                            <a:srgbClr val="000000"/>
                          </a:solidFill>
                          <a:latin typeface="+mn-ea"/>
                        </a:rPr>
                        <a:t>，</a:t>
                      </a:r>
                      <a:r>
                        <a:rPr lang="zh-CN" sz="1400">
                          <a:solidFill>
                            <a:srgbClr val="000000"/>
                          </a:solidFill>
                          <a:latin typeface="+mn-ea"/>
                        </a:rPr>
                        <a:t>给人以深刻的感受</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42595">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vMerge="1">
                  <a:tcPr marL="14604" marR="14604" marT="14604" marB="14604" anchor="ctr" anchorCtr="0">
                    <a:lnL w="12700">
                      <a:solidFill>
                        <a:schemeClr val="tx1"/>
                      </a:solidFill>
                      <a:prstDash val="solid"/>
                    </a:lnL>
                    <a:lnR w="12700">
                      <a:solidFill>
                        <a:schemeClr val="tx1"/>
                      </a:solidFill>
                      <a:prstDash val="solid"/>
                    </a:lnR>
                    <a:lnT>
                      <a:noFill/>
                    </a:lnT>
                    <a:lnB>
                      <a:noFill/>
                    </a:lnB>
                    <a:noFill/>
                  </a:tcPr>
                </a:tc>
                <a:tc>
                  <a:txBody>
                    <a:bodyPr/>
                    <a:p>
                      <a:pPr indent="0" algn="ctr" fontAlgn="auto">
                        <a:lnSpc>
                          <a:spcPct val="150000"/>
                        </a:lnSpc>
                        <a:spcBef>
                          <a:spcPct val="0"/>
                        </a:spcBef>
                        <a:spcAft>
                          <a:spcPct val="0"/>
                        </a:spcAft>
                      </a:pPr>
                      <a:r>
                        <a:rPr lang="zh-CN" sz="1400">
                          <a:solidFill>
                            <a:srgbClr val="000000"/>
                          </a:solidFill>
                          <a:latin typeface="+mn-ea"/>
                        </a:rPr>
                        <a:t>典型事例</a:t>
                      </a:r>
                      <a:endParaRPr lang="zh-CN" sz="1400">
                        <a:solidFill>
                          <a:srgbClr val="000000"/>
                        </a:solidFill>
                        <a:latin typeface="+mn-ea"/>
                      </a:endParaRPr>
                    </a:p>
                  </a:txBody>
                  <a:tcPr marL="14604" marR="14604"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gridSpan="2">
                  <a:txBody>
                    <a:bodyPr/>
                    <a:p>
                      <a:pPr indent="0" fontAlgn="auto">
                        <a:lnSpc>
                          <a:spcPct val="150000"/>
                        </a:lnSpc>
                        <a:spcBef>
                          <a:spcPct val="0"/>
                        </a:spcBef>
                        <a:spcAft>
                          <a:spcPct val="0"/>
                        </a:spcAft>
                      </a:pPr>
                      <a:r>
                        <a:rPr lang="zh-CN" sz="1400">
                          <a:solidFill>
                            <a:srgbClr val="000000"/>
                          </a:solidFill>
                          <a:latin typeface="+mn-ea"/>
                        </a:rPr>
                        <a:t>是指那些能够突出展示人物特点、性格或行为的典型事例</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1263650">
                <a:tc vMerge="1">
                  <a:tcPr marL="14604" marR="14604" marT="14604" marB="14604" anchor="ctr" anchorCtr="0">
                    <a:lnL w="12700">
                      <a:solidFill>
                        <a:schemeClr val="tx1"/>
                      </a:solidFill>
                      <a:prstDash val="solid"/>
                    </a:lnL>
                    <a:lnR w="12700">
                      <a:solidFill>
                        <a:schemeClr val="tx1"/>
                      </a:solidFill>
                      <a:prstDash val="solid"/>
                    </a:lnR>
                    <a:lnT>
                      <a:noFill/>
                    </a:lnT>
                    <a:lnB w="12700">
                      <a:solidFill>
                        <a:schemeClr val="tx1"/>
                      </a:solidFill>
                      <a:prstDash val="solid"/>
                    </a:lnB>
                    <a:noFill/>
                  </a:tcPr>
                </a:tc>
                <a:tc vMerge="1">
                  <a:tcPr marL="14604" marR="14604" marT="14604" marB="14604" anchor="ctr" anchorCtr="0">
                    <a:lnL w="12700">
                      <a:solidFill>
                        <a:schemeClr val="tx1"/>
                      </a:solidFill>
                      <a:prstDash val="solid"/>
                    </a:lnL>
                    <a:lnR w="12700">
                      <a:solidFill>
                        <a:schemeClr val="tx1"/>
                      </a:solidFill>
                      <a:prstDash val="solid"/>
                    </a:lnR>
                    <a:lnT>
                      <a:noFill/>
                    </a:lnT>
                    <a:lnB w="12700">
                      <a:solidFill>
                        <a:schemeClr val="tx1"/>
                      </a:solidFill>
                      <a:prstDash val="solid"/>
                    </a:lnB>
                    <a:noFill/>
                  </a:tcPr>
                </a:tc>
                <a:tc>
                  <a:txBody>
                    <a:bodyPr/>
                    <a:p>
                      <a:pPr indent="0" algn="ctr" fontAlgn="auto">
                        <a:lnSpc>
                          <a:spcPct val="150000"/>
                        </a:lnSpc>
                        <a:spcBef>
                          <a:spcPct val="0"/>
                        </a:spcBef>
                        <a:spcAft>
                          <a:spcPct val="0"/>
                        </a:spcAft>
                      </a:pPr>
                      <a:r>
                        <a:rPr lang="zh-CN" sz="1400">
                          <a:solidFill>
                            <a:srgbClr val="000000"/>
                          </a:solidFill>
                          <a:latin typeface="+mn-ea"/>
                        </a:rPr>
                        <a:t>抑扬结合</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fontAlgn="auto">
                        <a:lnSpc>
                          <a:spcPct val="150000"/>
                        </a:lnSpc>
                        <a:spcBef>
                          <a:spcPct val="0"/>
                        </a:spcBef>
                        <a:spcAft>
                          <a:spcPct val="0"/>
                        </a:spcAft>
                      </a:pPr>
                      <a:r>
                        <a:rPr lang="zh-CN" sz="1400">
                          <a:solidFill>
                            <a:srgbClr val="000000"/>
                          </a:solidFill>
                          <a:latin typeface="+mn-ea"/>
                          <a:cs typeface="+mn-ea"/>
                        </a:rPr>
                        <a:t>分两类</a:t>
                      </a:r>
                      <a:r>
                        <a:rPr lang="en-US" altLang="zh-CN" sz="1400">
                          <a:solidFill>
                            <a:srgbClr val="000000"/>
                          </a:solidFill>
                          <a:latin typeface="+mn-ea"/>
                          <a:cs typeface="+mn-ea"/>
                        </a:rPr>
                        <a:t>：</a:t>
                      </a:r>
                      <a:r>
                        <a:rPr lang="zh-CN" sz="1400">
                          <a:solidFill>
                            <a:srgbClr val="000000"/>
                          </a:solidFill>
                          <a:latin typeface="+mn-ea"/>
                          <a:cs typeface="+mn-ea"/>
                        </a:rPr>
                        <a:t>一类是欲扬先抑</a:t>
                      </a:r>
                      <a:r>
                        <a:rPr lang="en-US" altLang="zh-CN" sz="1400">
                          <a:solidFill>
                            <a:srgbClr val="000000"/>
                          </a:solidFill>
                          <a:latin typeface="+mn-ea"/>
                          <a:cs typeface="+mn-ea"/>
                        </a:rPr>
                        <a:t>，</a:t>
                      </a:r>
                      <a:r>
                        <a:rPr lang="zh-CN" sz="1400">
                          <a:solidFill>
                            <a:srgbClr val="000000"/>
                          </a:solidFill>
                          <a:latin typeface="+mn-ea"/>
                          <a:cs typeface="+mn-ea"/>
                        </a:rPr>
                        <a:t>一类是欲抑先扬。其中的</a:t>
                      </a:r>
                      <a:r>
                        <a:rPr lang="zh-CN" altLang="en-US" sz="1400">
                          <a:solidFill>
                            <a:srgbClr val="000000"/>
                          </a:solidFill>
                          <a:latin typeface="+mn-ea"/>
                          <a:cs typeface="+mn-ea"/>
                        </a:rPr>
                        <a:t>“</a:t>
                      </a:r>
                      <a:r>
                        <a:rPr lang="zh-CN" sz="1400">
                          <a:solidFill>
                            <a:srgbClr val="000000"/>
                          </a:solidFill>
                          <a:latin typeface="+mn-ea"/>
                          <a:cs typeface="+mn-ea"/>
                        </a:rPr>
                        <a:t>扬</a:t>
                      </a:r>
                      <a:r>
                        <a:rPr lang="zh-CN" altLang="en-US" sz="1400">
                          <a:solidFill>
                            <a:srgbClr val="000000"/>
                          </a:solidFill>
                          <a:latin typeface="+mn-ea"/>
                          <a:cs typeface="+mn-ea"/>
                        </a:rPr>
                        <a:t>”</a:t>
                      </a:r>
                      <a:r>
                        <a:rPr lang="zh-CN" sz="1400">
                          <a:solidFill>
                            <a:srgbClr val="000000"/>
                          </a:solidFill>
                          <a:latin typeface="+mn-ea"/>
                          <a:cs typeface="+mn-ea"/>
                        </a:rPr>
                        <a:t>指褒扬</a:t>
                      </a:r>
                      <a:r>
                        <a:rPr lang="en-US" altLang="zh-CN" sz="1400">
                          <a:solidFill>
                            <a:srgbClr val="000000"/>
                          </a:solidFill>
                          <a:latin typeface="+mn-ea"/>
                          <a:cs typeface="+mn-ea"/>
                        </a:rPr>
                        <a:t>，“</a:t>
                      </a:r>
                      <a:r>
                        <a:rPr lang="zh-CN" sz="1400">
                          <a:solidFill>
                            <a:srgbClr val="000000"/>
                          </a:solidFill>
                          <a:latin typeface="+mn-ea"/>
                          <a:cs typeface="+mn-ea"/>
                        </a:rPr>
                        <a:t>抑</a:t>
                      </a:r>
                      <a:r>
                        <a:rPr lang="zh-CN" altLang="en-US" sz="1400">
                          <a:solidFill>
                            <a:srgbClr val="000000"/>
                          </a:solidFill>
                          <a:latin typeface="+mn-ea"/>
                          <a:cs typeface="+mn-ea"/>
                        </a:rPr>
                        <a:t>”</a:t>
                      </a:r>
                      <a:r>
                        <a:rPr lang="zh-CN" sz="1400">
                          <a:solidFill>
                            <a:srgbClr val="000000"/>
                          </a:solidFill>
                          <a:latin typeface="+mn-ea"/>
                          <a:cs typeface="+mn-ea"/>
                        </a:rPr>
                        <a:t>指贬低。欲扬先抑是指作者想褒扬某个人物</a:t>
                      </a:r>
                      <a:r>
                        <a:rPr lang="en-US" altLang="zh-CN" sz="1400">
                          <a:solidFill>
                            <a:srgbClr val="000000"/>
                          </a:solidFill>
                          <a:latin typeface="+mn-ea"/>
                          <a:cs typeface="+mn-ea"/>
                        </a:rPr>
                        <a:t>，</a:t>
                      </a:r>
                      <a:r>
                        <a:rPr lang="zh-CN" sz="1400">
                          <a:solidFill>
                            <a:srgbClr val="000000"/>
                          </a:solidFill>
                          <a:latin typeface="+mn-ea"/>
                          <a:cs typeface="+mn-ea"/>
                        </a:rPr>
                        <a:t>却先贬低他</a:t>
                      </a:r>
                      <a:r>
                        <a:rPr lang="en-US" altLang="zh-CN" sz="1400">
                          <a:solidFill>
                            <a:srgbClr val="000000"/>
                          </a:solidFill>
                          <a:latin typeface="+mn-ea"/>
                          <a:cs typeface="+mn-ea"/>
                        </a:rPr>
                        <a:t>，</a:t>
                      </a:r>
                      <a:r>
                        <a:rPr lang="zh-CN" sz="1400">
                          <a:solidFill>
                            <a:srgbClr val="000000"/>
                          </a:solidFill>
                          <a:latin typeface="+mn-ea"/>
                          <a:cs typeface="+mn-ea"/>
                        </a:rPr>
                        <a:t>给读者不好的印象。欲抑先扬则与之相反</a:t>
                      </a:r>
                      <a:endParaRPr lang="zh-CN" sz="1400">
                        <a:solidFill>
                          <a:srgbClr val="000000"/>
                        </a:solidFill>
                        <a:latin typeface="+mn-ea"/>
                        <a:cs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indent="0" fontAlgn="auto">
                        <a:lnSpc>
                          <a:spcPct val="150000"/>
                        </a:lnSpc>
                        <a:spcBef>
                          <a:spcPct val="0"/>
                        </a:spcBef>
                        <a:spcAft>
                          <a:spcPct val="0"/>
                        </a:spcAft>
                      </a:pPr>
                      <a:r>
                        <a:rPr lang="zh-CN" sz="1400">
                          <a:solidFill>
                            <a:srgbClr val="000000"/>
                          </a:solidFill>
                          <a:latin typeface="+mn-ea"/>
                        </a:rPr>
                        <a:t>使情节多变</a:t>
                      </a:r>
                      <a:r>
                        <a:rPr lang="en-US" altLang="zh-CN" sz="1400">
                          <a:solidFill>
                            <a:srgbClr val="000000"/>
                          </a:solidFill>
                          <a:latin typeface="+mn-ea"/>
                        </a:rPr>
                        <a:t>，</a:t>
                      </a:r>
                      <a:r>
                        <a:rPr lang="zh-CN" sz="1400">
                          <a:solidFill>
                            <a:srgbClr val="000000"/>
                          </a:solidFill>
                          <a:latin typeface="+mn-ea"/>
                        </a:rPr>
                        <a:t>波澜起伏</a:t>
                      </a:r>
                      <a:r>
                        <a:rPr lang="en-US" altLang="zh-CN" sz="1400">
                          <a:solidFill>
                            <a:srgbClr val="000000"/>
                          </a:solidFill>
                          <a:latin typeface="+mn-ea"/>
                        </a:rPr>
                        <a:t>，</a:t>
                      </a:r>
                      <a:r>
                        <a:rPr lang="zh-CN" sz="1400">
                          <a:solidFill>
                            <a:srgbClr val="000000"/>
                          </a:solidFill>
                          <a:latin typeface="+mn-ea"/>
                        </a:rPr>
                        <a:t>形成鲜明对比</a:t>
                      </a:r>
                      <a:r>
                        <a:rPr lang="en-US" altLang="zh-CN" sz="1400">
                          <a:solidFill>
                            <a:srgbClr val="000000"/>
                          </a:solidFill>
                          <a:latin typeface="+mn-ea"/>
                        </a:rPr>
                        <a:t>，</a:t>
                      </a:r>
                      <a:r>
                        <a:rPr lang="zh-CN" sz="1400">
                          <a:solidFill>
                            <a:srgbClr val="000000"/>
                          </a:solidFill>
                          <a:latin typeface="+mn-ea"/>
                        </a:rPr>
                        <a:t>使读者在阅读过程中产生恍然大悟的感觉</a:t>
                      </a:r>
                      <a:endParaRPr lang="zh-CN" sz="1400">
                        <a:solidFill>
                          <a:srgbClr val="000000"/>
                        </a:solidFill>
                        <a:latin typeface="+mn-ea"/>
                      </a:endParaRPr>
                    </a:p>
                  </a:txBody>
                  <a:tcPr marL="26670" marR="26670" marT="14604" marB="14604"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bl>
          </a:graphicData>
        </a:graphic>
      </p:graphicFrame>
      <p:sp>
        <p:nvSpPr>
          <p:cNvPr id="6" name="文本框 5"/>
          <p:cNvSpPr txBox="1"/>
          <p:nvPr/>
        </p:nvSpPr>
        <p:spPr>
          <a:xfrm>
            <a:off x="7283450" y="1049655"/>
            <a:ext cx="4064000" cy="337185"/>
          </a:xfrm>
          <a:prstGeom prst="rect">
            <a:avLst/>
          </a:prstGeom>
          <a:noFill/>
        </p:spPr>
        <p:txBody>
          <a:bodyPr wrap="square" rtlCol="0">
            <a:spAutoFit/>
          </a:bodyPr>
          <a:p>
            <a:pPr algn="r"/>
            <a:r>
              <a:rPr lang="zh-CN" altLang="en-US" sz="1600"/>
              <a:t>续表</a:t>
            </a:r>
            <a:endParaRPr lang="zh-CN" altLang="en-US" sz="1600"/>
          </a:p>
        </p:txBody>
      </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pic>
        <p:nvPicPr>
          <p:cNvPr id="2" name="图片 1" descr="e6bfc1764a7622300518f5caa06297d2"/>
          <p:cNvPicPr>
            <a:picLocks noChangeAspect="1"/>
          </p:cNvPicPr>
          <p:nvPr/>
        </p:nvPicPr>
        <p:blipFill>
          <a:blip r:embed="rId2"/>
          <a:stretch>
            <a:fillRect/>
          </a:stretch>
        </p:blipFill>
        <p:spPr>
          <a:xfrm>
            <a:off x="1052195" y="1873885"/>
            <a:ext cx="10086975" cy="3712845"/>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在社会主义建设和中华民族伟大复兴的历程中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涌现出了许多杰出的劳动者。他们都有着高度的责任感和奉献精神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张秉贵就是其中之一。文中是怎样刻画这一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杰出的劳动者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请结合课文第</a:t>
            </a:r>
            <a:r>
              <a:rPr lang="en-US" altLang="zh-CN">
                <a:latin typeface="微软雅黑" panose="020B0503020204020204" charset="-122"/>
                <a:ea typeface="微软雅黑" panose="020B0503020204020204" charset="-122"/>
                <a:cs typeface="微软雅黑" panose="020B0503020204020204" charset="-122"/>
              </a:rPr>
              <a:t>1~13</a:t>
            </a:r>
            <a:r>
              <a:rPr lang="zh-CN" altLang="en-US">
                <a:latin typeface="微软雅黑" panose="020B0503020204020204" charset="-122"/>
                <a:ea typeface="微软雅黑" panose="020B0503020204020204" charset="-122"/>
                <a:cs typeface="微软雅黑" panose="020B0503020204020204" charset="-122"/>
              </a:rPr>
              <a:t>段简要分析。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侧面描写</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通过周围人的客观评价体现出张秉贵态度热情、技术熟练、踏实肯干的劳动者形象。</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典型事例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文中列举了三个张秉贵服务时的典型事例来表现张秉贵体贴入微、办事周到、态度热情的人物形象。</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语言描写</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张秉贵表明自己工作态度时的语言</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体现出张秉贵工作态度认真、热情且具有劳动精神的特点。</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逛</a:t>
            </a:r>
            <a:endParaRPr lang="zh-CN" altLang="en-US">
              <a:latin typeface="黑体" panose="02010609060101010101" charset="-122"/>
              <a:ea typeface="黑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和军校</a:t>
            </a:r>
            <a:endParaRPr lang="zh-CN" altLang="en-US">
              <a:latin typeface="黑体" panose="02010609060101010101" charset="-122"/>
              <a:ea typeface="黑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泔河村的敦厚妈一辈子逛过的最大地方是观音镇。翻过泔河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上一道坡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走两顿饭的工夫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就是观音镇了。观音镇是真的好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那么宽的路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那么多的人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那么多好吃好喝好穿的。虽然这些吃喝她都没享受过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可逛一逛也够敦厚妈幸福几天呢。敦厚六岁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敦厚妈摔跛了腿。从此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敦厚妈再也没有逛过观音镇。有一回敦厚妈走娘家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正好有一辆大卡车来娘家拉西瓜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那车真大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拉的西瓜真多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跑得真快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敦厚妈惊骇得不得了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一跛一跛地跟出去半里地看稀罕。回到村里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敦厚妈就一遍一遍地给人讲那汽车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听的人听着听着都笑了。</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45*387"/>
  <p:tag name="TABLE_ENDDRAG_RECT" val="66*105*845*387"/>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42*382"/>
  <p:tag name="TABLE_ENDDRAG_RECT" val="59*90*842*38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4338</Words>
  <Application>WPS 演示</Application>
  <PresentationFormat>宽屏</PresentationFormat>
  <Paragraphs>276</Paragraphs>
  <Slides>17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Wingdings</vt:lpstr>
      <vt:lpstr>黑体</vt:lpstr>
      <vt:lpstr>微软雅黑</vt:lpstr>
      <vt:lpstr>楷体</vt:lpstr>
      <vt:lpstr>仿宋</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192</cp:revision>
  <dcterms:created xsi:type="dcterms:W3CDTF">2019-06-19T02:08:00Z</dcterms:created>
  <dcterms:modified xsi:type="dcterms:W3CDTF">2025-05-27T00:23:14Z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