
<file path=[Content_Types].xml><?xml version="1.0" encoding="utf-8"?>
<Types xmlns="http://schemas.openxmlformats.org/package/2006/content-types"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3"/>
    <p:sldId id="266" r:id="rId4"/>
    <p:sldId id="267" r:id="rId5"/>
    <p:sldId id="286" r:id="rId6"/>
    <p:sldId id="295" r:id="rId7"/>
    <p:sldId id="287" r:id="rId8"/>
    <p:sldId id="278" r:id="rId9"/>
    <p:sldId id="296" r:id="rId10"/>
    <p:sldId id="289" r:id="rId11"/>
    <p:sldId id="291" r:id="rId12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6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496190245" name="F" initials="F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0AF"/>
    <a:srgbClr val="DBEEF3"/>
    <a:srgbClr val="FFFFFF"/>
    <a:srgbClr val="E73279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46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73.xml"/><Relationship Id="rId18" Type="http://schemas.openxmlformats.org/officeDocument/2006/relationships/commentAuthors" Target="commentAuthors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2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5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6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7.xml"/><Relationship Id="rId2" Type="http://schemas.openxmlformats.org/officeDocument/2006/relationships/image" Target="../media/image6.tiff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8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9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0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1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417185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高中语文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必修一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上册</a:t>
            </a:r>
            <a:endParaRPr lang="zh-CN" altLang="en-US" sz="24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37300" y="40436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  <a:sym typeface="+mn-ea"/>
              </a:rPr>
              <a:t>攻略佳作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pic>
        <p:nvPicPr>
          <p:cNvPr id="3" name="图片 2" descr="c849d5574cde7971ed19b5afb5bc956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465" y="1507490"/>
            <a:ext cx="11100435" cy="428244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525520" y="3044825"/>
            <a:ext cx="525843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400" b="1">
                <a:solidFill>
                  <a:schemeClr val="bg1"/>
                </a:solidFill>
                <a:effectLst/>
              </a:rPr>
              <a:t>学写文学短评</a:t>
            </a:r>
            <a:endParaRPr lang="zh-CN" altLang="en-US" sz="4400" b="1">
              <a:solidFill>
                <a:schemeClr val="bg1"/>
              </a:solidFill>
              <a:effectLst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71010" y="1447800"/>
            <a:ext cx="36493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solidFill>
                  <a:srgbClr val="E73279"/>
                </a:solidFill>
                <a:effectLst/>
              </a:rPr>
              <a:t>写作攻略</a:t>
            </a:r>
            <a:endParaRPr lang="zh-CN" altLang="en-US" sz="5400" b="1">
              <a:solidFill>
                <a:srgbClr val="E73279"/>
              </a:solidFill>
              <a:effectLst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写作指导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2426335"/>
            <a:ext cx="10031095" cy="18122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u="w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在高考中</a:t>
            </a:r>
            <a:r>
              <a:rPr lang="en-US" altLang="zh-CN" u="w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u="w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文学短评的考查呈现出独特的态势。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从题型分布来看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它常与现代文阅读、语言文字运用等题型相结合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形式较为灵活。比如在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2023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年全国新课标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Ⅰ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卷中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要求读书小组围绕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未来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回忆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成长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河流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等关键词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为文章撰写短评思路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这体现了对学生理解文本、提炼观点和逻辑阐述能力的考查。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 descr="74489b13f4c4a1a0c9c4a5cb9e6a2c7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0135" y="1504950"/>
            <a:ext cx="10337165" cy="77914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写作指导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2233295"/>
            <a:ext cx="10031095" cy="34886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文学短评是对作家、作品和其他文学现象进行评论而篇幅相对短小的一类文章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主要是评论作家创作的得失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分析作品的思想内容、艺术特色等。</a:t>
            </a:r>
            <a:r>
              <a:rPr lang="zh-CN" altLang="en-US" u="w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写文学短评</a:t>
            </a:r>
            <a:r>
              <a:rPr lang="en-US" altLang="zh-CN" u="w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u="w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对文学风格特点、文学体裁等知识要有所了解。一般来说</a:t>
            </a:r>
            <a:r>
              <a:rPr lang="en-US" altLang="zh-CN" u="w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u="w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诗歌的意象意境、章法结构、妙字佳句等</a:t>
            </a:r>
            <a:r>
              <a:rPr lang="en-US" altLang="zh-CN" u="w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u="w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往往是鉴赏与评论的重点。</a:t>
            </a:r>
            <a:endParaRPr lang="zh-CN" altLang="en-US" u="wavy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u="w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总体而言</a:t>
            </a:r>
            <a:r>
              <a:rPr lang="en-US" altLang="zh-CN" u="w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u="w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首先应当了解作品背景</a:t>
            </a:r>
            <a:r>
              <a:rPr lang="en-US" altLang="zh-CN" u="w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u="w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包括作者生平、创作背景等。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比如了解杜甫生活在唐朝由盛转衰的时期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就能更好地理解他诗歌中忧国忧民的情感。</a:t>
            </a:r>
            <a:r>
              <a:rPr lang="zh-CN" altLang="en-US" u="w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其次需要掌握基本文学知识</a:t>
            </a:r>
            <a:r>
              <a:rPr lang="en-US" altLang="zh-CN" u="w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u="w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如各种修辞手法</a:t>
            </a:r>
            <a:r>
              <a:rPr lang="en-US" altLang="zh-CN" u="w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u="w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比喻、拟人、夸张等</a:t>
            </a:r>
            <a:r>
              <a:rPr lang="en-US" altLang="zh-CN" u="w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lang="zh-CN" altLang="en-US" u="w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、表现手法</a:t>
            </a:r>
            <a:r>
              <a:rPr lang="en-US" altLang="zh-CN" u="w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u="w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对比、衬托、象征等</a:t>
            </a:r>
            <a:r>
              <a:rPr lang="en-US" altLang="zh-CN" u="w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lang="zh-CN" altLang="en-US" u="w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、人物描写方法</a:t>
            </a:r>
            <a:r>
              <a:rPr lang="en-US" altLang="zh-CN" u="w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u="w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外貌、语言、动作、心理描写等</a:t>
            </a:r>
            <a:r>
              <a:rPr lang="en-US" altLang="zh-CN" u="w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lang="zh-CN" altLang="en-US" u="w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只有熟悉这些知识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才能在分析作品时准确识别并解读其作用。</a:t>
            </a:r>
            <a:r>
              <a:rPr lang="zh-CN" altLang="en-US" u="w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最后要明确评论角度</a:t>
            </a:r>
            <a:r>
              <a:rPr lang="en-US" altLang="zh-CN" u="w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u="w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可以从主题思想、人物形象、情节结构、语言特色、表现手法等角度入手。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评论的常见角度如下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 descr="bbbb79e374f785d8c0dcc65b1dd91d7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810" y="1456055"/>
            <a:ext cx="10798175" cy="68516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写作指导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pic>
        <p:nvPicPr>
          <p:cNvPr id="195" name="image183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3235" y="1017270"/>
            <a:ext cx="7190105" cy="557847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写作指导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580515"/>
            <a:ext cx="10031095" cy="34886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写好文学短评需注意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endParaRPr lang="en-US" altLang="zh-CN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精准审题</a:t>
            </a:r>
            <a:r>
              <a:rPr lang="en-US" altLang="zh-CN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明确方向</a:t>
            </a:r>
            <a:r>
              <a:rPr lang="en-US" altLang="zh-CN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en-US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剖析题干要求。仔细研读题目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明确是从哪个角度进行评论。例如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题目要求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从表现手法角度评价诗歌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那就要把重点放在评价诗歌的对比、用典、借景抒情等手法上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切勿偏离方向。</a:t>
            </a:r>
            <a:r>
              <a:rPr lang="en-US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关注限制条件。留意题干中对诗歌具体范围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是整首诗还是某几句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的限制。如果要求针对诗歌的颔联和颈联进行短评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就不能对全诗展开论述。此外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还要关注字数的限制。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构建框架</a:t>
            </a:r>
            <a:r>
              <a:rPr lang="en-US" altLang="zh-CN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条理清晰</a:t>
            </a:r>
            <a:r>
              <a:rPr lang="en-US" altLang="zh-CN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en-US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提出观点。开篇简洁明了地提出自己对诗歌的核心观点。</a:t>
            </a:r>
            <a:r>
              <a:rPr lang="en-US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分析论证。结合诗歌具体语句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从多个角度进行分析。可以先阐述诗歌的艺术手法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再分析其情感表达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也可按照诗句顺序逐句分析。</a:t>
            </a:r>
            <a:r>
              <a:rPr lang="en-US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③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总结升华。结尾总结观点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可适当升华主题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如强调诗歌在文学史上的价值或对后世的影响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攻略佳作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60450" y="1838325"/>
            <a:ext cx="9930130" cy="21875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优秀的古诗词作品往往具有深刻的意蕴和独特的艺术匠心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学习欣赏时应当重点关注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细加品味。比如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曹操《短歌行》运用比兴手法和典故表述心志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陶渊明《归田园居》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其一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用白描呈现日常生活画面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李白《梦游天姥吟留别》用瑰丽的想象表现梦境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白居易《琵琶行》把抽象无形的音乐化为具体可感的形象等。请以本单元中的《梦游天姥吟留别》为素材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写一则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200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字左右的文学短评。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示例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攻略佳作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567930" y="1760220"/>
            <a:ext cx="2540" cy="4521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697470" y="1760220"/>
            <a:ext cx="3544570" cy="50260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/>
            <a:r>
              <a:rPr lang="en-US" altLang="en-US">
                <a:solidFill>
                  <a:srgbClr val="00A0AF"/>
                </a:solidFill>
              </a:rPr>
              <a:t>❶</a:t>
            </a:r>
            <a:r>
              <a:rPr lang="zh-CN" altLang="en-US"/>
              <a:t>明确写作对象。从题目要求出发</a:t>
            </a:r>
            <a:r>
              <a:rPr lang="en-US" altLang="zh-CN"/>
              <a:t>，</a:t>
            </a:r>
            <a:r>
              <a:rPr lang="zh-CN" altLang="en-US"/>
              <a:t>选择《梦游天姥吟留别》作为写作对象。这首诗在教材中极具代表性</a:t>
            </a:r>
            <a:r>
              <a:rPr lang="en-US" altLang="zh-CN"/>
              <a:t>，</a:t>
            </a:r>
            <a:r>
              <a:rPr lang="zh-CN" altLang="en-US"/>
              <a:t>其浪漫主义风格鲜明</a:t>
            </a:r>
            <a:r>
              <a:rPr lang="en-US" altLang="zh-CN"/>
              <a:t>，</a:t>
            </a:r>
            <a:r>
              <a:rPr lang="zh-CN" altLang="en-US"/>
              <a:t>意象丰富</a:t>
            </a:r>
            <a:r>
              <a:rPr lang="en-US" altLang="zh-CN"/>
              <a:t>，</a:t>
            </a:r>
            <a:r>
              <a:rPr lang="zh-CN" altLang="en-US"/>
              <a:t>从该角度进行评论</a:t>
            </a:r>
            <a:r>
              <a:rPr lang="en-US" altLang="zh-CN"/>
              <a:t>，</a:t>
            </a:r>
            <a:r>
              <a:rPr lang="zh-CN" altLang="en-US"/>
              <a:t>便于挖掘诗歌中独特的艺术匠心。</a:t>
            </a:r>
            <a:endParaRPr lang="zh-CN" altLang="en-US"/>
          </a:p>
          <a:p>
            <a:pPr indent="0" algn="just" fontAlgn="auto"/>
            <a:endParaRPr lang="zh-CN" altLang="en-US">
              <a:sym typeface="+mn-ea"/>
            </a:endParaRPr>
          </a:p>
          <a:p>
            <a:pPr indent="0" algn="just" fontAlgn="auto"/>
            <a:r>
              <a:rPr lang="en-US" altLang="en-US">
                <a:solidFill>
                  <a:srgbClr val="00A0AF"/>
                </a:solidFill>
                <a:sym typeface="+mn-ea"/>
              </a:rPr>
              <a:t>❷</a:t>
            </a:r>
            <a:r>
              <a:rPr lang="zh-CN" altLang="en-US">
                <a:sym typeface="+mn-ea"/>
              </a:rPr>
              <a:t>意象选取。诗中选取众多奇特意象</a:t>
            </a:r>
            <a:r>
              <a:rPr lang="en-US" altLang="zh-CN">
                <a:sym typeface="+mn-ea"/>
              </a:rPr>
              <a:t>，</a:t>
            </a:r>
            <a:r>
              <a:rPr lang="zh-CN" altLang="en-US">
                <a:sym typeface="+mn-ea"/>
              </a:rPr>
              <a:t>如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青云梯</a:t>
            </a:r>
            <a:r>
              <a:rPr lang="en-US" altLang="zh-CN">
                <a:sym typeface="+mn-ea"/>
              </a:rPr>
              <a:t>”“</a:t>
            </a:r>
            <a:r>
              <a:rPr lang="zh-CN" altLang="en-US">
                <a:sym typeface="+mn-ea"/>
              </a:rPr>
              <a:t>天鸡</a:t>
            </a:r>
            <a:r>
              <a:rPr lang="en-US" altLang="zh-CN">
                <a:sym typeface="+mn-ea"/>
              </a:rPr>
              <a:t>”“</a:t>
            </a:r>
            <a:r>
              <a:rPr lang="zh-CN" altLang="en-US">
                <a:sym typeface="+mn-ea"/>
              </a:rPr>
              <a:t>熊咆龙吟</a:t>
            </a:r>
            <a:r>
              <a:rPr lang="en-US" altLang="zh-CN">
                <a:sym typeface="+mn-ea"/>
              </a:rPr>
              <a:t>”</a:t>
            </a:r>
            <a:r>
              <a:rPr lang="zh-CN" altLang="en-US">
                <a:sym typeface="+mn-ea"/>
              </a:rPr>
              <a:t>等</a:t>
            </a:r>
            <a:r>
              <a:rPr lang="en-US" altLang="zh-CN">
                <a:sym typeface="+mn-ea"/>
              </a:rPr>
              <a:t>，</a:t>
            </a:r>
            <a:r>
              <a:rPr lang="zh-CN" altLang="en-US">
                <a:sym typeface="+mn-ea"/>
              </a:rPr>
              <a:t>这些意象本身就充满奇幻色彩</a:t>
            </a:r>
            <a:r>
              <a:rPr lang="en-US" altLang="zh-CN">
                <a:sym typeface="+mn-ea"/>
              </a:rPr>
              <a:t>，</a:t>
            </a:r>
            <a:r>
              <a:rPr lang="zh-CN" altLang="en-US">
                <a:sym typeface="+mn-ea"/>
              </a:rPr>
              <a:t>为梦境的构建奠定了浪漫主义基础。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083310" y="1619250"/>
            <a:ext cx="6357620" cy="45059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奇幻梦境中的自由之章</a:t>
            </a:r>
            <a:r>
              <a:rPr lang="en-US" altLang="zh-CN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——	</a:t>
            </a:r>
            <a:endParaRPr lang="en-US" altLang="zh-CN"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  <a:p>
            <a:pPr indent="0" algn="ctr" fontAlgn="auto">
              <a:lnSpc>
                <a:spcPct val="150000"/>
              </a:lnSpc>
            </a:pPr>
            <a:r>
              <a:rPr lang="zh-CN" altLang="en-US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评《梦游天姥吟留别》</a:t>
            </a:r>
            <a:r>
              <a:rPr lang="en-US" altLang="en-US">
                <a:solidFill>
                  <a:srgbClr val="00A0A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❶</a:t>
            </a:r>
            <a:endParaRPr lang="en-US" altLang="en-US"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李白的《梦游天姥吟留别》堪称浪漫主义杰作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其最大亮点便是以瑰丽想象展现奇幻梦境。诗中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半壁见海日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空中闻天鸡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绘出高峻奇伟的天姥山景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；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虎鼓瑟兮鸾回车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仙之人兮列如麻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构建出仙人齐聚的宏大场景。</a:t>
            </a:r>
            <a:r>
              <a:rPr lang="en-US" altLang="en-US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❷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这些想象</a:t>
            </a:r>
            <a:r>
              <a:rPr lang="en-US" altLang="en-US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❸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突破现实束缚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将神话传说与自然奇景交织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营造出神秘绚烂的氛围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淋漓尽致地表达出诗人对自由的向往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以及蔑视权贵、追求个性解放的傲岸情怀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让读者沉浸于奇幻梦境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感受其独特的艺术魅力。</a:t>
            </a:r>
            <a:r>
              <a:rPr lang="en-US" altLang="en-US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❹</a:t>
            </a:r>
            <a:endParaRPr lang="en-US" altLang="en-US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  <a:sym typeface="+mn-ea"/>
              </a:rPr>
              <a:t>攻略佳作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96835" y="1781810"/>
            <a:ext cx="3544570" cy="34988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/>
            <a:r>
              <a:rPr lang="en-US" altLang="en-US">
                <a:solidFill>
                  <a:srgbClr val="00A0AF"/>
                </a:solidFill>
                <a:sym typeface="+mn-ea"/>
              </a:rPr>
              <a:t>❸</a:t>
            </a:r>
            <a:r>
              <a:rPr lang="zh-CN" altLang="en-US">
                <a:sym typeface="+mn-ea"/>
              </a:rPr>
              <a:t>想象富有逻辑。诗人的想象从现实的天姥山起笔</a:t>
            </a:r>
            <a:r>
              <a:rPr lang="en-US" altLang="zh-CN">
                <a:sym typeface="+mn-ea"/>
              </a:rPr>
              <a:t>，</a:t>
            </a:r>
            <a:r>
              <a:rPr lang="zh-CN" altLang="en-US">
                <a:sym typeface="+mn-ea"/>
              </a:rPr>
              <a:t>逐步引入梦境</a:t>
            </a:r>
            <a:r>
              <a:rPr lang="en-US" altLang="zh-CN">
                <a:sym typeface="+mn-ea"/>
              </a:rPr>
              <a:t>，</a:t>
            </a:r>
            <a:r>
              <a:rPr lang="zh-CN" altLang="en-US">
                <a:sym typeface="+mn-ea"/>
              </a:rPr>
              <a:t>从登山所见奇景到仙人盛会</a:t>
            </a:r>
            <a:r>
              <a:rPr lang="en-US" altLang="zh-CN">
                <a:sym typeface="+mn-ea"/>
              </a:rPr>
              <a:t>，</a:t>
            </a:r>
            <a:r>
              <a:rPr lang="zh-CN" altLang="en-US">
                <a:sym typeface="+mn-ea"/>
              </a:rPr>
              <a:t>层次分明。如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脚著谢公屐</a:t>
            </a:r>
            <a:r>
              <a:rPr lang="en-US" altLang="zh-CN">
                <a:sym typeface="+mn-ea"/>
              </a:rPr>
              <a:t>，</a:t>
            </a:r>
            <a:r>
              <a:rPr lang="zh-CN" altLang="en-US">
                <a:sym typeface="+mn-ea"/>
              </a:rPr>
              <a:t>身登青云梯。半壁见海日</a:t>
            </a:r>
            <a:r>
              <a:rPr lang="en-US" altLang="zh-CN">
                <a:sym typeface="+mn-ea"/>
              </a:rPr>
              <a:t>，</a:t>
            </a:r>
            <a:r>
              <a:rPr lang="zh-CN" altLang="en-US">
                <a:sym typeface="+mn-ea"/>
              </a:rPr>
              <a:t>空中闻天鸡</a:t>
            </a:r>
            <a:r>
              <a:rPr lang="en-US" altLang="zh-CN">
                <a:sym typeface="+mn-ea"/>
              </a:rPr>
              <a:t>”，</a:t>
            </a:r>
            <a:r>
              <a:rPr lang="zh-CN" altLang="en-US">
                <a:sym typeface="+mn-ea"/>
              </a:rPr>
              <a:t>从登山的实际行动过渡到奇幻的山中见闻</a:t>
            </a:r>
            <a:r>
              <a:rPr lang="en-US" altLang="zh-CN">
                <a:sym typeface="+mn-ea"/>
              </a:rPr>
              <a:t>，</a:t>
            </a:r>
            <a:r>
              <a:rPr lang="zh-CN" altLang="en-US">
                <a:sym typeface="+mn-ea"/>
              </a:rPr>
              <a:t>自然流畅。</a:t>
            </a:r>
            <a:endParaRPr lang="zh-CN" altLang="en-US"/>
          </a:p>
          <a:p>
            <a:pPr indent="0" algn="just" fontAlgn="auto"/>
            <a:r>
              <a:rPr lang="en-US" altLang="en-US">
                <a:solidFill>
                  <a:srgbClr val="00A0AF"/>
                </a:solidFill>
              </a:rPr>
              <a:t>❹</a:t>
            </a:r>
            <a:r>
              <a:rPr lang="zh-CN" altLang="en-US"/>
              <a:t>瑰丽的想象使诗人对自由的渴望得以充分抒发。在梦境中</a:t>
            </a:r>
            <a:r>
              <a:rPr lang="en-US" altLang="zh-CN"/>
              <a:t>，</a:t>
            </a:r>
            <a:r>
              <a:rPr lang="zh-CN" altLang="en-US"/>
              <a:t>诗人摆脱尘世束缚</a:t>
            </a:r>
            <a:r>
              <a:rPr lang="en-US" altLang="zh-CN"/>
              <a:t>，</a:t>
            </a:r>
            <a:r>
              <a:rPr lang="zh-CN" altLang="en-US"/>
              <a:t>与仙人同游</a:t>
            </a:r>
            <a:r>
              <a:rPr lang="en-US" altLang="zh-CN"/>
              <a:t>，</a:t>
            </a:r>
            <a:r>
              <a:rPr lang="zh-CN" altLang="en-US"/>
              <a:t>这种想象中的自由生活是其内心真实情感的外显。读者在阅读过程中</a:t>
            </a:r>
            <a:r>
              <a:rPr lang="en-US" altLang="zh-CN"/>
              <a:t>，</a:t>
            </a:r>
            <a:r>
              <a:rPr lang="zh-CN" altLang="en-US"/>
              <a:t>仿佛跟随诗人一同踏入奇幻世界</a:t>
            </a:r>
            <a:r>
              <a:rPr lang="en-US" altLang="zh-CN"/>
              <a:t>，</a:t>
            </a:r>
            <a:r>
              <a:rPr lang="zh-CN" altLang="en-US"/>
              <a:t>被那绚丽的场景和强烈的情感所吸引</a:t>
            </a:r>
            <a:r>
              <a:rPr lang="en-US" altLang="zh-CN"/>
              <a:t>，</a:t>
            </a:r>
            <a:r>
              <a:rPr lang="zh-CN" altLang="en-US"/>
              <a:t>深切体会到诗歌独特的艺术感染力。</a:t>
            </a:r>
            <a:endParaRPr lang="zh-CN" altLang="en-US"/>
          </a:p>
          <a:p>
            <a:pPr indent="0" algn="just" fontAlgn="auto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7567295" y="1391285"/>
            <a:ext cx="10160" cy="464439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083310" y="1619250"/>
            <a:ext cx="6357620" cy="45059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奇幻梦境中的自由之章</a:t>
            </a:r>
            <a:r>
              <a:rPr lang="en-US" altLang="zh-CN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——	</a:t>
            </a:r>
            <a:endParaRPr lang="en-US" altLang="zh-CN"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  <a:p>
            <a:pPr indent="0" algn="ctr" fontAlgn="auto">
              <a:lnSpc>
                <a:spcPct val="150000"/>
              </a:lnSpc>
            </a:pPr>
            <a:r>
              <a:rPr lang="zh-CN" altLang="en-US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评《梦游天姥吟留别》</a:t>
            </a:r>
            <a:r>
              <a:rPr lang="en-US" altLang="en-US">
                <a:solidFill>
                  <a:srgbClr val="00A0A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❶</a:t>
            </a:r>
            <a:endParaRPr lang="en-US" altLang="en-US">
              <a:latin typeface="隶书" panose="02010509060101010101" charset="-122"/>
              <a:ea typeface="隶书" panose="02010509060101010101" charset="-122"/>
              <a:cs typeface="隶书" panose="02010509060101010101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李白的《梦游天姥吟留别》堪称浪漫主义杰作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其最大亮点便是以瑰丽想象展现奇幻梦境。诗中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半壁见海日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空中闻天鸡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绘出高峻奇伟的天姥山景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；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虎鼓瑟兮鸾回车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仙之人兮列如麻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构建出仙人齐聚的宏大场景。</a:t>
            </a:r>
            <a:r>
              <a:rPr lang="en-US" altLang="en-US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❷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这些想象</a:t>
            </a:r>
            <a:r>
              <a:rPr lang="en-US" altLang="en-US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❸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突破现实束缚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将神话传说与自然奇景交织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营造出神秘绚烂的氛围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淋漓尽致地表达出诗人对自由的向往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以及蔑视权贵、追求个性解放的傲岸情怀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让读者沉浸于奇幻梦境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感受其独特的艺术魅力。</a:t>
            </a:r>
            <a:r>
              <a:rPr lang="en-US" altLang="en-US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❹</a:t>
            </a:r>
            <a:endParaRPr lang="en-US" altLang="en-US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commondata" val="eyJoZGlkIjoiMDkxZjZiMGUxZjVhNWRlODlmODBiNjlkN2UzMjcxZDE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1854</Words>
  <Application>WPS 演示</Application>
  <PresentationFormat>宽屏</PresentationFormat>
  <Paragraphs>50</Paragraphs>
  <Slides>10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Arial</vt:lpstr>
      <vt:lpstr>宋体</vt:lpstr>
      <vt:lpstr>Wingdings</vt:lpstr>
      <vt:lpstr>Wingdings</vt:lpstr>
      <vt:lpstr>黑体</vt:lpstr>
      <vt:lpstr>微软雅黑</vt:lpstr>
      <vt:lpstr>隶书</vt:lpstr>
      <vt:lpstr>楷体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zw</cp:lastModifiedBy>
  <cp:revision>195</cp:revision>
  <dcterms:created xsi:type="dcterms:W3CDTF">2019-06-19T02:08:00Z</dcterms:created>
  <dcterms:modified xsi:type="dcterms:W3CDTF">2025-05-27T00:49:00Z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>EDF45910191D4D9795457E3838C2340B_13</vt:lpwstr>
  </property>
</Properties>
</file>