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6"/>
  </p:notesMasterIdLst>
  <p:handoutMasterIdLst>
    <p:handoutMasterId r:id="rId17"/>
  </p:handoutMasterIdLst>
  <p:sldIdLst>
    <p:sldId id="256" r:id="rId3"/>
    <p:sldId id="266" r:id="rId4"/>
    <p:sldId id="267" r:id="rId5"/>
    <p:sldId id="268" r:id="rId6"/>
    <p:sldId id="269" r:id="rId7"/>
    <p:sldId id="274" r:id="rId8"/>
    <p:sldId id="275" r:id="rId9"/>
    <p:sldId id="278" r:id="rId10"/>
    <p:sldId id="287" r:id="rId11"/>
    <p:sldId id="288" r:id="rId12"/>
    <p:sldId id="289" r:id="rId13"/>
    <p:sldId id="290" r:id="rId14"/>
    <p:sldId id="285" r:id="rId15"/>
  </p:sldIdLst>
  <p:sldSz cx="12192000" cy="6858000"/>
  <p:notesSz cx="6858000" cy="9144000"/>
  <p:custDataLst>
    <p:tags r:id="rId2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496190245" name="F" initials="F" lastIdx="6"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BEEF3"/>
    <a:srgbClr val="FFFFFF"/>
    <a:srgbClr val="E73279"/>
    <a:srgbClr val="00A0A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2" Type="http://schemas.openxmlformats.org/officeDocument/2006/relationships/tags" Target="tags/tag78.xml"/><Relationship Id="rId21" Type="http://schemas.openxmlformats.org/officeDocument/2006/relationships/commentAuthors" Target="commentAuthors.xml"/><Relationship Id="rId20" Type="http://schemas.openxmlformats.org/officeDocument/2006/relationships/tableStyles" Target="tableStyles.xml"/><Relationship Id="rId2" Type="http://schemas.openxmlformats.org/officeDocument/2006/relationships/theme" Target="theme/theme1.xml"/><Relationship Id="rId19" Type="http://schemas.openxmlformats.org/officeDocument/2006/relationships/viewProps" Target="viewProps.xml"/><Relationship Id="rId18" Type="http://schemas.openxmlformats.org/officeDocument/2006/relationships/presProps" Target="presProps.xml"/><Relationship Id="rId17" Type="http://schemas.openxmlformats.org/officeDocument/2006/relationships/handoutMaster" Target="handoutMasters/handoutMaster1.xml"/><Relationship Id="rId16" Type="http://schemas.openxmlformats.org/officeDocument/2006/relationships/notesMaster" Target="notesMasters/notesMaster1.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3.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4.xml"/><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5.xml"/><Relationship Id="rId1"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6.xml"/><Relationship Id="rId1"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7.xml"/><Relationship Id="rId1"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4.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5.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6.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68.xml"/><Relationship Id="rId2" Type="http://schemas.openxmlformats.org/officeDocument/2006/relationships/tags" Target="../tags/tag67.xml"/><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70.xml"/><Relationship Id="rId2" Type="http://schemas.openxmlformats.org/officeDocument/2006/relationships/tags" Target="../tags/tag69.xml"/><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1.xml"/><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2.xml"/><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3.xml"/><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3064510" y="5417185"/>
            <a:ext cx="6063615" cy="645160"/>
          </a:xfrm>
          <a:prstGeom prst="rect">
            <a:avLst/>
          </a:prstGeom>
          <a:noFill/>
        </p:spPr>
        <p:txBody>
          <a:bodyPr wrap="square" rtlCol="0">
            <a:spAutoFit/>
          </a:bodyPr>
          <a:p>
            <a:pPr indent="0" algn="ctr" fontAlgn="auto">
              <a:lnSpc>
                <a:spcPct val="150000"/>
              </a:lnSpc>
            </a:pPr>
            <a:r>
              <a:rPr lang="zh-CN" altLang="en-US" sz="2400" b="1">
                <a:solidFill>
                  <a:schemeClr val="bg1"/>
                </a:solidFill>
                <a:latin typeface="黑体" panose="02010609060101010101" charset="-122"/>
                <a:ea typeface="黑体" panose="02010609060101010101" charset="-122"/>
                <a:cs typeface="黑体" panose="02010609060101010101" charset="-122"/>
              </a:rPr>
              <a:t>高中语文</a:t>
            </a:r>
            <a:r>
              <a:rPr lang="en-US" altLang="zh-CN" sz="2400" b="1">
                <a:solidFill>
                  <a:schemeClr val="bg1"/>
                </a:solidFill>
                <a:latin typeface="黑体" panose="02010609060101010101" charset="-122"/>
                <a:ea typeface="黑体" panose="02010609060101010101" charset="-122"/>
                <a:cs typeface="黑体" panose="02010609060101010101" charset="-122"/>
              </a:rPr>
              <a:t> </a:t>
            </a:r>
            <a:r>
              <a:rPr lang="zh-CN" sz="2400" b="1">
                <a:solidFill>
                  <a:schemeClr val="bg1"/>
                </a:solidFill>
                <a:latin typeface="黑体" panose="02010609060101010101" charset="-122"/>
                <a:ea typeface="黑体" panose="02010609060101010101" charset="-122"/>
                <a:cs typeface="黑体" panose="02010609060101010101" charset="-122"/>
              </a:rPr>
              <a:t>必修一</a:t>
            </a:r>
            <a:r>
              <a:rPr lang="en-US" altLang="zh-CN" sz="2400" b="1">
                <a:solidFill>
                  <a:schemeClr val="bg1"/>
                </a:solidFill>
                <a:latin typeface="黑体" panose="02010609060101010101" charset="-122"/>
                <a:ea typeface="黑体" panose="02010609060101010101" charset="-122"/>
                <a:cs typeface="黑体" panose="02010609060101010101" charset="-122"/>
              </a:rPr>
              <a:t> </a:t>
            </a:r>
            <a:r>
              <a:rPr lang="zh-CN" altLang="en-US" sz="2400" b="1">
                <a:solidFill>
                  <a:schemeClr val="bg1"/>
                </a:solidFill>
                <a:latin typeface="黑体" panose="02010609060101010101" charset="-122"/>
                <a:ea typeface="黑体" panose="02010609060101010101" charset="-122"/>
                <a:cs typeface="黑体" panose="02010609060101010101" charset="-122"/>
              </a:rPr>
              <a:t>上册</a:t>
            </a:r>
            <a:endParaRPr lang="zh-CN" altLang="en-US" sz="2400" b="1">
              <a:solidFill>
                <a:schemeClr val="bg1"/>
              </a:solidFill>
              <a:latin typeface="黑体" panose="02010609060101010101" charset="-122"/>
              <a:ea typeface="黑体" panose="02010609060101010101" charset="-122"/>
              <a:cs typeface="黑体" panose="02010609060101010101" charset="-122"/>
            </a:endParaRPr>
          </a:p>
        </p:txBody>
      </p:sp>
      <p:sp>
        <p:nvSpPr>
          <p:cNvPr id="3" name="文本框 2"/>
          <p:cNvSpPr txBox="1"/>
          <p:nvPr/>
        </p:nvSpPr>
        <p:spPr>
          <a:xfrm>
            <a:off x="6337300" y="4043680"/>
            <a:ext cx="4064000" cy="368300"/>
          </a:xfrm>
          <a:prstGeom prst="rect">
            <a:avLst/>
          </a:prstGeom>
          <a:noFill/>
        </p:spPr>
        <p:txBody>
          <a:bodyPr wrap="square" rtlCol="0">
            <a:spAutoFit/>
          </a:bodyPr>
          <a:p>
            <a:endParaRPr lang="zh-CN" altLang="en-US"/>
          </a:p>
        </p:txBody>
      </p:sp>
    </p:spTree>
    <p:custDataLst>
      <p:tags r:id="rId2"/>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高考见真章</a:t>
            </a:r>
            <a:endParaRPr lang="zh-CN" altLang="en-US" sz="2000" b="1">
              <a:solidFill>
                <a:schemeClr val="bg1"/>
              </a:solidFill>
            </a:endParaRPr>
          </a:p>
        </p:txBody>
      </p:sp>
      <p:sp>
        <p:nvSpPr>
          <p:cNvPr id="6" name="文本框 5"/>
          <p:cNvSpPr txBox="1"/>
          <p:nvPr/>
        </p:nvSpPr>
        <p:spPr>
          <a:xfrm>
            <a:off x="1080135" y="1129030"/>
            <a:ext cx="10031095" cy="3488690"/>
          </a:xfrm>
          <a:prstGeom prst="rect">
            <a:avLst/>
          </a:prstGeom>
          <a:noFill/>
        </p:spPr>
        <p:txBody>
          <a:bodyPr wrap="square" rtlCol="0">
            <a:no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牛饮水</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人喝水</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犁干脆丢河里。德贵喝几口水站起身</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骂犁</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你个老货还真能憋气呢</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骂牛</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你个吃草的家伙能站俺上游饮水</a:t>
            </a:r>
            <a:r>
              <a:rPr lang="en-US" altLang="zh-CN">
                <a:latin typeface="楷体" panose="02010609060101010101" charset="-122"/>
                <a:ea typeface="楷体" panose="02010609060101010101" charset="-122"/>
                <a:cs typeface="楷体" panose="02010609060101010101" charset="-122"/>
              </a:rPr>
              <a:t>?</a:t>
            </a:r>
            <a:endParaRPr lang="en-US" altLang="zh-CN">
              <a:latin typeface="楷体" panose="02010609060101010101" charset="-122"/>
              <a:ea typeface="楷体" panose="02010609060101010101" charset="-122"/>
              <a:cs typeface="楷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淮河水这会儿还温温顺顺躺河床里</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波浪一叠压一叠有条不紊地浪过来又浪过来。德贵、牛</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还有那只淹没水里的犁构成一幅温馨的田园画。但德贵却在这宁静貌似温顺的淮河水里瞧看出洪水泛滥的迹象。这迹象是几缕混浊的泥丝</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曲曲折折隐河边的水里摇曳流过。这几缕混浊的泥丝就是上游山水下来的前兆</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就像暴风雨过来之前的一阵凉风。</a:t>
            </a:r>
            <a:endParaRPr lang="zh-CN" altLang="en-US">
              <a:latin typeface="楷体" panose="02010609060101010101" charset="-122"/>
              <a:ea typeface="楷体" panose="02010609060101010101" charset="-122"/>
              <a:cs typeface="楷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牛饮饱水抬起头</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润湿的嘴像涂抹油似的又黑又亮。德贵问牛</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你说俺们这地犁还是不犁</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牛两眼盯着水面瞧着什么</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又似乎什么也没瞧。德贵又问犁</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你说俺们这地犁还是不犁</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德贵问犁没见犁</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这才弯腰伸手捞出犁。犁全身吃透水</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多余的水</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滴答滴答</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往河面滴。这清脆的水滴声像是回答德贵的问话。德贵说还是犁说得对</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不能害怕涨水淹河滩地</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俺们就不种河滩地。</a:t>
            </a:r>
            <a:endParaRPr lang="zh-CN" altLang="en-US">
              <a:latin typeface="楷体" panose="02010609060101010101" charset="-122"/>
              <a:ea typeface="楷体" panose="02010609060101010101" charset="-122"/>
              <a:cs typeface="楷体" panose="02010609060101010101" charset="-122"/>
            </a:endParaRPr>
          </a:p>
        </p:txBody>
      </p:sp>
    </p:spTree>
    <p:custDataLst>
      <p:tags r:id="rId2"/>
    </p:custData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高考见真章</a:t>
            </a:r>
            <a:endParaRPr lang="zh-CN" altLang="en-US" sz="2000" b="1">
              <a:solidFill>
                <a:schemeClr val="bg1"/>
              </a:solidFill>
            </a:endParaRPr>
          </a:p>
        </p:txBody>
      </p:sp>
      <p:sp>
        <p:nvSpPr>
          <p:cNvPr id="6" name="文本框 5"/>
          <p:cNvSpPr txBox="1"/>
          <p:nvPr/>
        </p:nvSpPr>
        <p:spPr>
          <a:xfrm>
            <a:off x="1080135" y="1129030"/>
            <a:ext cx="10031095" cy="3488690"/>
          </a:xfrm>
          <a:prstGeom prst="rect">
            <a:avLst/>
          </a:prstGeom>
          <a:noFill/>
        </p:spPr>
        <p:txBody>
          <a:bodyPr wrap="square" rtlCol="0">
            <a:no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不知怎么的</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德贵感觉最通人性的是犁</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而不是牛。</a:t>
            </a:r>
            <a:endParaRPr lang="zh-CN" altLang="en-US">
              <a:latin typeface="楷体" panose="02010609060101010101" charset="-122"/>
              <a:ea typeface="楷体" panose="02010609060101010101" charset="-122"/>
              <a:cs typeface="楷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这天上午</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德贵犁过河滩地</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这天下午</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德贵耙过河滩地</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这天挨傍晚</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德贵撒开黄豆种。一天时间</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这块河滩地就暄暄腾腾像块饼被德贵精心制作好</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摆放在淮河边上。</a:t>
            </a:r>
            <a:endParaRPr lang="zh-CN" altLang="en-US">
              <a:latin typeface="楷体" panose="02010609060101010101" charset="-122"/>
              <a:ea typeface="楷体" panose="02010609060101010101" charset="-122"/>
              <a:cs typeface="楷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然而</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还没等德贵的锄伸进去</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淮河的水便涨出来。德贵赤脚跑进黄豆地</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眼前那些没顶的禾苗还使劲地举着枝叶在河水里挣扎。德贵站立的地方原本还是一处干地</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河水舔舔地漫过脚面</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德贵往后退</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骂河水</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说俺是一棵会挪动的庄稼</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你们想淹也淹不住。</a:t>
            </a:r>
            <a:endParaRPr lang="zh-CN" altLang="en-US">
              <a:latin typeface="楷体" panose="02010609060101010101" charset="-122"/>
              <a:ea typeface="楷体" panose="02010609060101010101" charset="-122"/>
              <a:cs typeface="楷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就这么河水淹过种、种过淹</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德贵从夏日里一口气赶进腊月天。</a:t>
            </a:r>
            <a:endParaRPr lang="zh-CN" altLang="en-US">
              <a:latin typeface="楷体" panose="02010609060101010101" charset="-122"/>
              <a:ea typeface="楷体" panose="02010609060101010101" charset="-122"/>
              <a:cs typeface="楷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腊月里天寒地冻</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德贵这回出村没牵牛</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没扯犁</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只扛一把大扫帚。河滩地经河水反复浸泡几个月</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晃晃荡荡地如铺展一地的嫩豆腐。这样的地是下不去牛、伸不开犁。德贵扛的大扫帚是牛也是犁。德贵脱下鞋</a:t>
            </a:r>
            <a:r>
              <a:rPr lang="en-US" altLang="zh-CN">
                <a:latin typeface="楷体" panose="02010609060101010101" charset="-122"/>
                <a:ea typeface="楷体" panose="02010609060101010101" charset="-122"/>
                <a:cs typeface="楷体" panose="02010609060101010101" charset="-122"/>
              </a:rPr>
              <a:t>，</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咔嚓</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踩碎表层的薄冰走进去</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冰泥一下没过小腿肚</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德贵挨排排拍碎冰</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而后才能撒上种。</a:t>
            </a:r>
            <a:endParaRPr lang="zh-CN" altLang="en-US">
              <a:latin typeface="楷体" panose="02010609060101010101" charset="-122"/>
              <a:ea typeface="楷体" panose="02010609060101010101" charset="-122"/>
              <a:cs typeface="楷体" panose="02010609060101010101" charset="-122"/>
            </a:endParaRPr>
          </a:p>
        </p:txBody>
      </p:sp>
    </p:spTree>
    <p:custDataLst>
      <p:tags r:id="rId2"/>
    </p:custData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高考见真章</a:t>
            </a:r>
            <a:endParaRPr lang="zh-CN" altLang="en-US" sz="2000" b="1">
              <a:solidFill>
                <a:schemeClr val="bg1"/>
              </a:solidFill>
            </a:endParaRPr>
          </a:p>
        </p:txBody>
      </p:sp>
      <p:sp>
        <p:nvSpPr>
          <p:cNvPr id="6" name="文本框 5"/>
          <p:cNvSpPr txBox="1"/>
          <p:nvPr/>
        </p:nvSpPr>
        <p:spPr>
          <a:xfrm>
            <a:off x="1080135" y="1129030"/>
            <a:ext cx="10031095" cy="3488690"/>
          </a:xfrm>
          <a:prstGeom prst="rect">
            <a:avLst/>
          </a:prstGeom>
          <a:noFill/>
        </p:spPr>
        <p:txBody>
          <a:bodyPr wrap="square" rtlCol="0">
            <a:no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这一次撒的是荞麦。腊月天</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只能种荞麦。</a:t>
            </a:r>
            <a:endParaRPr lang="zh-CN" altLang="en-US">
              <a:latin typeface="楷体" panose="02010609060101010101" charset="-122"/>
              <a:ea typeface="楷体" panose="02010609060101010101" charset="-122"/>
              <a:cs typeface="楷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德贵毕竟是上岁数的人</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又加两腿淤进冰泥里</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那些刺骨的寒气也就洪水般一浪一浪往心口窝那里涌。德贵仍不罢手</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不急不躁</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拍一截冰泥地</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撒一截种子</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而后再把荞麦种拍进泥水里。德贵知道停下手</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这些拍碎的冰泥又会凝结起来。德贵还知道荞麦种在这样的冰泥里是长不出芽的</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即使长出芽</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也会被冻死。但德贵仍是一点一点地种。</a:t>
            </a:r>
            <a:endParaRPr lang="zh-CN" altLang="en-US">
              <a:latin typeface="楷体" panose="02010609060101010101" charset="-122"/>
              <a:ea typeface="楷体" panose="02010609060101010101" charset="-122"/>
              <a:cs typeface="楷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这天</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德贵回家烧两碗姜茶喝下肚</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便躺床上睡起来。梦里的河滩地绿油油长满一地的好荞麦</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长呀长呀一个劲地往上长。</a:t>
            </a:r>
            <a:endParaRPr lang="zh-CN" altLang="en-US">
              <a:latin typeface="楷体" panose="02010609060101010101" charset="-122"/>
              <a:ea typeface="楷体" panose="02010609060101010101" charset="-122"/>
              <a:cs typeface="楷体" panose="02010609060101010101" charset="-122"/>
            </a:endParaRPr>
          </a:p>
          <a:p>
            <a:pPr indent="457200" algn="r" fontAlgn="auto">
              <a:lnSpc>
                <a:spcPct val="150000"/>
              </a:lnSpc>
              <a:extLst>
                <a:ext uri="{35155182-B16C-46BC-9424-99874614C6A1}">
                  <wpsdc:indentchars xmlns:wpsdc="http://www.wps.cn/officeDocument/2017/drawingmlCustomData" val="200" checksum="59296752"/>
                </a:ext>
              </a:extLst>
            </a:pP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有删改</a:t>
            </a:r>
            <a:r>
              <a:rPr lang="en-US" altLang="zh-CN">
                <a:latin typeface="楷体" panose="02010609060101010101" charset="-122"/>
                <a:ea typeface="楷体" panose="02010609060101010101" charset="-122"/>
                <a:cs typeface="楷体" panose="02010609060101010101" charset="-122"/>
              </a:rPr>
              <a:t>)</a:t>
            </a:r>
            <a:endParaRPr lang="en-US" altLang="zh-CN">
              <a:latin typeface="楷体" panose="02010609060101010101" charset="-122"/>
              <a:ea typeface="楷体" panose="02010609060101010101" charset="-122"/>
              <a:cs typeface="楷体" panose="02010609060101010101" charset="-122"/>
            </a:endParaRPr>
          </a:p>
        </p:txBody>
      </p:sp>
    </p:spTree>
    <p:custDataLst>
      <p:tags r:id="rId2"/>
    </p:custData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sym typeface="+mn-ea"/>
              </a:rPr>
              <a:t>高考见真章</a:t>
            </a:r>
            <a:endParaRPr lang="zh-CN" altLang="en-US" sz="2000" b="1">
              <a:solidFill>
                <a:schemeClr val="bg1"/>
              </a:solidFill>
            </a:endParaRPr>
          </a:p>
        </p:txBody>
      </p:sp>
      <p:sp>
        <p:nvSpPr>
          <p:cNvPr id="6" name="文本框 5"/>
          <p:cNvSpPr txBox="1"/>
          <p:nvPr/>
        </p:nvSpPr>
        <p:spPr>
          <a:xfrm>
            <a:off x="1080135" y="1313815"/>
            <a:ext cx="10031095" cy="2747645"/>
          </a:xfrm>
          <a:prstGeom prst="rect">
            <a:avLst/>
          </a:prstGeom>
          <a:noFill/>
        </p:spPr>
        <p:txBody>
          <a:bodyPr wrap="square" rtlCol="0">
            <a:no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德贵与牛、犁对话</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表现了德贵什么样的心理？</a:t>
            </a:r>
            <a:r>
              <a:rPr lang="zh-CN" altLang="en-US">
                <a:latin typeface="微软雅黑" panose="020B0503020204020204" charset="-122"/>
                <a:ea typeface="微软雅黑" panose="020B0503020204020204" charset="-122"/>
                <a:cs typeface="微软雅黑" panose="020B0503020204020204" charset="-122"/>
              </a:rPr>
              <a:t>请结合小说简要分析。</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endParaRPr lang="zh-CN" altLang="en-US">
              <a:latin typeface="微软雅黑" panose="020B0503020204020204" charset="-122"/>
              <a:ea typeface="微软雅黑" panose="020B0503020204020204" charset="-122"/>
              <a:cs typeface="微软雅黑" panose="020B0503020204020204" charset="-122"/>
            </a:endParaRPr>
          </a:p>
          <a:p>
            <a:pPr indent="0" algn="just" fontAlgn="auto">
              <a:lnSpc>
                <a:spcPct val="150000"/>
              </a:lnSpc>
            </a:pP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en-US" altLang="en-US">
                <a:solidFill>
                  <a:srgbClr val="FF0000"/>
                </a:solidFill>
                <a:latin typeface="黑体" panose="02010609060101010101" charset="-122"/>
                <a:ea typeface="黑体" panose="02010609060101010101" charset="-122"/>
                <a:cs typeface="黑体" panose="02010609060101010101" charset="-122"/>
              </a:rPr>
              <a:t>①</a:t>
            </a:r>
            <a:r>
              <a:rPr lang="zh-CN" altLang="en-US">
                <a:solidFill>
                  <a:srgbClr val="FF0000"/>
                </a:solidFill>
                <a:latin typeface="黑体" panose="02010609060101010101" charset="-122"/>
                <a:ea typeface="黑体" panose="02010609060101010101" charset="-122"/>
                <a:cs typeface="黑体" panose="02010609060101010101" charset="-122"/>
              </a:rPr>
              <a:t>让牛、犁饮水以及对它们的笑骂</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表现了德贵对牛和犁的亲近与爱惜</a:t>
            </a:r>
            <a:r>
              <a:rPr lang="en-US" altLang="zh-CN">
                <a:solidFill>
                  <a:srgbClr val="FF0000"/>
                </a:solidFill>
                <a:latin typeface="黑体" panose="02010609060101010101" charset="-122"/>
                <a:ea typeface="黑体" panose="02010609060101010101" charset="-122"/>
                <a:cs typeface="黑体" panose="02010609060101010101" charset="-122"/>
              </a:rPr>
              <a:t>；</a:t>
            </a:r>
            <a:r>
              <a:rPr lang="en-US" altLang="en-US">
                <a:solidFill>
                  <a:srgbClr val="FF0000"/>
                </a:solidFill>
                <a:latin typeface="黑体" panose="02010609060101010101" charset="-122"/>
                <a:ea typeface="黑体" panose="02010609060101010101" charset="-122"/>
                <a:cs typeface="黑体" panose="02010609060101010101" charset="-122"/>
              </a:rPr>
              <a:t>②</a:t>
            </a:r>
            <a:r>
              <a:rPr lang="zh-CN" altLang="en-US">
                <a:solidFill>
                  <a:srgbClr val="FF0000"/>
                </a:solidFill>
                <a:latin typeface="黑体" panose="02010609060101010101" charset="-122"/>
                <a:ea typeface="黑体" panose="02010609060101010101" charset="-122"/>
                <a:cs typeface="黑体" panose="02010609060101010101" charset="-122"/>
              </a:rPr>
              <a:t>问牛与犁</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俺们这地犁还是不犁</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借犁的</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回答</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表达了德贵坚持耕种到底的决心</a:t>
            </a:r>
            <a:r>
              <a:rPr lang="en-US" altLang="zh-CN">
                <a:solidFill>
                  <a:srgbClr val="FF0000"/>
                </a:solidFill>
                <a:latin typeface="黑体" panose="02010609060101010101" charset="-122"/>
                <a:ea typeface="黑体" panose="02010609060101010101" charset="-122"/>
                <a:cs typeface="黑体" panose="02010609060101010101" charset="-122"/>
              </a:rPr>
              <a:t>；</a:t>
            </a:r>
            <a:r>
              <a:rPr lang="en-US" altLang="en-US">
                <a:solidFill>
                  <a:srgbClr val="FF0000"/>
                </a:solidFill>
                <a:latin typeface="黑体" panose="02010609060101010101" charset="-122"/>
                <a:ea typeface="黑体" panose="02010609060101010101" charset="-122"/>
                <a:cs typeface="黑体" panose="02010609060101010101" charset="-122"/>
              </a:rPr>
              <a:t>③</a:t>
            </a:r>
            <a:r>
              <a:rPr lang="zh-CN" altLang="en-US">
                <a:solidFill>
                  <a:srgbClr val="FF0000"/>
                </a:solidFill>
                <a:latin typeface="黑体" panose="02010609060101010101" charset="-122"/>
                <a:ea typeface="黑体" panose="02010609060101010101" charset="-122"/>
                <a:cs typeface="黑体" panose="02010609060101010101" charset="-122"/>
              </a:rPr>
              <a:t>对牛与犁的絮絮叨叨</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表现了德贵不被人理解的孤独感。</a:t>
            </a:r>
            <a:endParaRPr lang="zh-CN" altLang="en-US">
              <a:solidFill>
                <a:srgbClr val="FF0000"/>
              </a:solidFill>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3" end="3"/>
                                            </p:txEl>
                                          </p:spTgt>
                                        </p:tgtEl>
                                        <p:attrNameLst>
                                          <p:attrName>style.visibility</p:attrName>
                                        </p:attrNameLst>
                                      </p:cBhvr>
                                      <p:to>
                                        <p:strVal val="visible"/>
                                      </p:to>
                                    </p:set>
                                    <p:anim calcmode="lin" valueType="num">
                                      <p:cBhvr additive="base">
                                        <p:cTn id="7"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文本框 2"/>
          <p:cNvSpPr txBox="1"/>
          <p:nvPr/>
        </p:nvSpPr>
        <p:spPr>
          <a:xfrm>
            <a:off x="1971040" y="2992120"/>
            <a:ext cx="8249285" cy="768350"/>
          </a:xfrm>
          <a:prstGeom prst="rect">
            <a:avLst/>
          </a:prstGeom>
          <a:noFill/>
        </p:spPr>
        <p:txBody>
          <a:bodyPr wrap="square" rtlCol="0">
            <a:spAutoFit/>
          </a:bodyPr>
          <a:p>
            <a:pPr algn="ctr"/>
            <a:r>
              <a:rPr lang="en-US" altLang="zh-CN" sz="4400" b="1">
                <a:solidFill>
                  <a:schemeClr val="bg1"/>
                </a:solidFill>
                <a:effectLst/>
              </a:rPr>
              <a:t> “</a:t>
            </a:r>
            <a:r>
              <a:rPr lang="zh-CN" altLang="en-US" sz="4400" b="1">
                <a:solidFill>
                  <a:schemeClr val="bg1"/>
                </a:solidFill>
                <a:effectLst/>
              </a:rPr>
              <a:t>筛归概答</a:t>
            </a:r>
            <a:r>
              <a:rPr lang="en-US" altLang="zh-CN" sz="4400" b="1">
                <a:solidFill>
                  <a:schemeClr val="bg1"/>
                </a:solidFill>
                <a:effectLst/>
              </a:rPr>
              <a:t>”</a:t>
            </a:r>
            <a:r>
              <a:rPr lang="zh-CN" altLang="en-US" sz="4400" b="1">
                <a:solidFill>
                  <a:schemeClr val="bg1"/>
                </a:solidFill>
                <a:effectLst/>
              </a:rPr>
              <a:t>搞定人物心理分析题</a:t>
            </a:r>
            <a:endParaRPr lang="zh-CN" altLang="en-US" sz="4400" b="1">
              <a:solidFill>
                <a:schemeClr val="bg1"/>
              </a:solidFill>
              <a:effectLst/>
            </a:endParaRPr>
          </a:p>
        </p:txBody>
      </p:sp>
      <p:sp>
        <p:nvSpPr>
          <p:cNvPr id="4" name="文本框 3"/>
          <p:cNvSpPr txBox="1"/>
          <p:nvPr/>
        </p:nvSpPr>
        <p:spPr>
          <a:xfrm>
            <a:off x="4271010" y="1447800"/>
            <a:ext cx="3649345" cy="922020"/>
          </a:xfrm>
          <a:prstGeom prst="rect">
            <a:avLst/>
          </a:prstGeom>
          <a:noFill/>
        </p:spPr>
        <p:txBody>
          <a:bodyPr wrap="square" rtlCol="0">
            <a:spAutoFit/>
          </a:bodyPr>
          <a:p>
            <a:pPr algn="ctr"/>
            <a:r>
              <a:rPr lang="zh-CN" altLang="en-US" sz="5400" b="1">
                <a:solidFill>
                  <a:srgbClr val="E73279"/>
                </a:solidFill>
                <a:effectLst/>
              </a:rPr>
              <a:t>上分点攻略</a:t>
            </a:r>
            <a:endParaRPr lang="zh-CN" altLang="en-US" sz="5400" b="1">
              <a:solidFill>
                <a:srgbClr val="E73279"/>
              </a:solidFill>
              <a:effectLst/>
            </a:endParaRPr>
          </a:p>
        </p:txBody>
      </p:sp>
    </p:spTree>
    <p:custDataLst>
      <p:tags r:id="rId2"/>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考点探宝</a:t>
            </a:r>
            <a:r>
              <a:rPr lang="zh-CN" altLang="en-US" sz="2000" b="1">
                <a:solidFill>
                  <a:schemeClr val="bg1"/>
                </a:solidFill>
              </a:rPr>
              <a:t>洞</a:t>
            </a:r>
            <a:endParaRPr lang="zh-CN" altLang="en-US" sz="2000" b="1">
              <a:solidFill>
                <a:schemeClr val="bg1"/>
              </a:solidFill>
            </a:endParaRPr>
          </a:p>
        </p:txBody>
      </p:sp>
      <p:sp>
        <p:nvSpPr>
          <p:cNvPr id="6" name="文本框 5"/>
          <p:cNvSpPr txBox="1"/>
          <p:nvPr/>
        </p:nvSpPr>
        <p:spPr>
          <a:xfrm>
            <a:off x="1080135" y="1684655"/>
            <a:ext cx="10031095" cy="3488690"/>
          </a:xfrm>
          <a:prstGeom prst="rect">
            <a:avLst/>
          </a:prstGeom>
          <a:noFill/>
        </p:spPr>
        <p:txBody>
          <a:bodyPr wrap="square" rtlCol="0">
            <a:no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心理描写是指在作品中对人物在一定环境中的心理状态、精神面貌和内心活动进行的描写</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是小说塑造人物形象、刻画人物性格的重要方法。揣摩作品中人物的心理活动</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主要是分析作者如何有层次地揭示人物的心理变化</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如何揭示人物内心的矛盾冲突</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如何间接地通过神态、语言、动作等描写展现人物的内心世界</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以及刻画人物心理对人物形象、故事情节、文章主旨的作用。</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课文《百合花》中</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茹志鹃将人物的心理活动置于日常生活环境与人物相互交往的关系之中。而《哦</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香雪》中</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香雪在从西山口车站连夜回家的路上</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从害怕到不怕到犹豫再到兴奋的心理变化过程</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更是被作者刻画得入木三分</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令读者印象深刻。</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近年来的高考中</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对小说人物心理的考查频率较高。考生对此需要特别关注、重点研究</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了解常见的心理描写方法</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学会分析人物的心理活动。</a:t>
            </a:r>
            <a:endParaRPr lang="zh-CN" altLang="en-US">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考法寻宝图</a:t>
            </a:r>
            <a:endParaRPr lang="zh-CN" altLang="en-US" sz="2000" b="1">
              <a:solidFill>
                <a:schemeClr val="bg1"/>
              </a:solidFill>
            </a:endParaRPr>
          </a:p>
        </p:txBody>
      </p:sp>
      <p:sp>
        <p:nvSpPr>
          <p:cNvPr id="6" name="文本框 5"/>
          <p:cNvSpPr txBox="1"/>
          <p:nvPr/>
        </p:nvSpPr>
        <p:spPr>
          <a:xfrm>
            <a:off x="1080135" y="1225550"/>
            <a:ext cx="10410190" cy="3488690"/>
          </a:xfrm>
          <a:prstGeom prst="rect">
            <a:avLst/>
          </a:prstGeom>
          <a:noFill/>
        </p:spPr>
        <p:txBody>
          <a:bodyPr wrap="square" rtlCol="0">
            <a:noAutofit/>
          </a:bodyPr>
          <a:p>
            <a:pPr indent="0" algn="just" fontAlgn="auto">
              <a:lnSpc>
                <a:spcPct val="150000"/>
              </a:lnSpc>
            </a:pPr>
            <a:r>
              <a:rPr lang="zh-CN" altLang="en-US" sz="2400" b="1">
                <a:latin typeface="微软雅黑" panose="020B0503020204020204" charset="-122"/>
                <a:ea typeface="微软雅黑" panose="020B0503020204020204" charset="-122"/>
                <a:cs typeface="微软雅黑" panose="020B0503020204020204" charset="-122"/>
              </a:rPr>
              <a:t>常见问法</a:t>
            </a:r>
            <a:endParaRPr lang="zh-CN" altLang="en-US" sz="2400" b="1">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en-US" altLang="zh-CN">
                <a:latin typeface="微软雅黑" panose="020B0503020204020204" charset="-122"/>
                <a:ea typeface="微软雅黑" panose="020B0503020204020204" charset="-122"/>
                <a:cs typeface="微软雅黑" panose="020B0503020204020204" charset="-122"/>
              </a:rPr>
              <a:t>1.</a:t>
            </a:r>
            <a:r>
              <a:rPr lang="zh-CN" altLang="en-US">
                <a:latin typeface="微软雅黑" panose="020B0503020204020204" charset="-122"/>
                <a:ea typeface="微软雅黑" panose="020B0503020204020204" charset="-122"/>
                <a:cs typeface="微软雅黑" panose="020B0503020204020204" charset="-122"/>
              </a:rPr>
              <a:t>文中两次写到</a:t>
            </a:r>
            <a:r>
              <a:rPr lang="en-US" altLang="en-US">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的</a:t>
            </a:r>
            <a:r>
              <a:rPr lang="en-US" altLang="en-US">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动作</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分别体现了他怎样的心理</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请结合文本简要分析。</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en-US" altLang="zh-CN">
                <a:latin typeface="微软雅黑" panose="020B0503020204020204" charset="-122"/>
                <a:ea typeface="微软雅黑" panose="020B0503020204020204" charset="-122"/>
                <a:cs typeface="微软雅黑" panose="020B0503020204020204" charset="-122"/>
              </a:rPr>
              <a:t>2.</a:t>
            </a:r>
            <a:r>
              <a:rPr lang="en-US" altLang="en-US">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的心理发生了哪些变化</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请结合作品简要说明。</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en-US" altLang="zh-CN">
                <a:latin typeface="微软雅黑" panose="020B0503020204020204" charset="-122"/>
                <a:ea typeface="微软雅黑" panose="020B0503020204020204" charset="-122"/>
                <a:cs typeface="微软雅黑" panose="020B0503020204020204" charset="-122"/>
              </a:rPr>
              <a:t>3.</a:t>
            </a:r>
            <a:r>
              <a:rPr lang="zh-CN" altLang="en-US">
                <a:latin typeface="微软雅黑" panose="020B0503020204020204" charset="-122"/>
                <a:ea typeface="微软雅黑" panose="020B0503020204020204" charset="-122"/>
                <a:cs typeface="微软雅黑" panose="020B0503020204020204" charset="-122"/>
              </a:rPr>
              <a:t>请简要分析文中</a:t>
            </a:r>
            <a:r>
              <a:rPr lang="en-US" altLang="en-US">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的心理变化过程。</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en-US" altLang="zh-CN">
                <a:latin typeface="微软雅黑" panose="020B0503020204020204" charset="-122"/>
                <a:ea typeface="微软雅黑" panose="020B0503020204020204" charset="-122"/>
                <a:cs typeface="微软雅黑" panose="020B0503020204020204" charset="-122"/>
              </a:rPr>
              <a:t>4.</a:t>
            </a:r>
            <a:r>
              <a:rPr lang="zh-CN" altLang="en-US">
                <a:latin typeface="微软雅黑" panose="020B0503020204020204" charset="-122"/>
                <a:ea typeface="微软雅黑" panose="020B0503020204020204" charset="-122"/>
                <a:cs typeface="微软雅黑" panose="020B0503020204020204" charset="-122"/>
              </a:rPr>
              <a:t>画线处的心理描写有什么作用</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请简要分析。</a:t>
            </a:r>
            <a:endParaRPr lang="en-US" altLang="zh-CN" sz="2000">
              <a:latin typeface="微软雅黑" panose="020B0503020204020204" charset="-122"/>
              <a:ea typeface="微软雅黑" panose="020B0503020204020204" charset="-122"/>
              <a:cs typeface="微软雅黑" panose="020B0503020204020204" charset="-122"/>
            </a:endParaRPr>
          </a:p>
          <a:p>
            <a:pPr algn="just" fontAlgn="auto">
              <a:lnSpc>
                <a:spcPct val="150000"/>
              </a:lnSpc>
              <a:buClrTx/>
              <a:buSzTx/>
              <a:buFontTx/>
            </a:pPr>
            <a:r>
              <a:rPr lang="zh-CN" altLang="en-US" sz="2400" b="1">
                <a:latin typeface="微软雅黑" panose="020B0503020204020204" charset="-122"/>
                <a:ea typeface="微软雅黑" panose="020B0503020204020204" charset="-122"/>
                <a:cs typeface="微软雅黑" panose="020B0503020204020204" charset="-122"/>
              </a:rPr>
              <a:t>真题问法</a:t>
            </a:r>
            <a:endParaRPr lang="zh-CN" altLang="en-US" sz="2400" b="1">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en-US" altLang="zh-CN">
                <a:latin typeface="微软雅黑" panose="020B0503020204020204" charset="-122"/>
                <a:ea typeface="微软雅黑" panose="020B0503020204020204" charset="-122"/>
                <a:cs typeface="微软雅黑" panose="020B0503020204020204" charset="-122"/>
              </a:rPr>
              <a:t>[2023</a:t>
            </a:r>
            <a:r>
              <a:rPr lang="zh-CN" altLang="en-US">
                <a:latin typeface="微软雅黑" panose="020B0503020204020204" charset="-122"/>
                <a:ea typeface="微软雅黑" panose="020B0503020204020204" charset="-122"/>
                <a:cs typeface="微软雅黑" panose="020B0503020204020204" charset="-122"/>
              </a:rPr>
              <a:t>全国新课标</a:t>
            </a:r>
            <a:r>
              <a:rPr lang="en-US" altLang="en-US">
                <a:latin typeface="微软雅黑" panose="020B0503020204020204" charset="-122"/>
                <a:ea typeface="微软雅黑" panose="020B0503020204020204" charset="-122"/>
                <a:cs typeface="微软雅黑" panose="020B0503020204020204" charset="-122"/>
              </a:rPr>
              <a:t>Ⅰ</a:t>
            </a:r>
            <a:r>
              <a:rPr lang="zh-CN" altLang="en-US">
                <a:latin typeface="微软雅黑" panose="020B0503020204020204" charset="-122"/>
                <a:ea typeface="微软雅黑" panose="020B0503020204020204" charset="-122"/>
                <a:cs typeface="微软雅黑" panose="020B0503020204020204" charset="-122"/>
              </a:rPr>
              <a:t>卷</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下田去吧</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儿子</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这个段落</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写出了多重的身心感受。请加以梳理概括。</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en-US" altLang="zh-CN">
                <a:latin typeface="微软雅黑" panose="020B0503020204020204" charset="-122"/>
                <a:ea typeface="微软雅黑" panose="020B0503020204020204" charset="-122"/>
                <a:cs typeface="微软雅黑" panose="020B0503020204020204" charset="-122"/>
              </a:rPr>
              <a:t>[2023</a:t>
            </a:r>
            <a:r>
              <a:rPr lang="zh-CN" altLang="en-US">
                <a:latin typeface="微软雅黑" panose="020B0503020204020204" charset="-122"/>
                <a:ea typeface="微软雅黑" panose="020B0503020204020204" charset="-122"/>
                <a:cs typeface="微软雅黑" panose="020B0503020204020204" charset="-122"/>
              </a:rPr>
              <a:t>全国乙卷</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德贵与牛、犁对话</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表现了德贵什么样的心理</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请结合小说简要分析。</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en-US" altLang="zh-CN">
                <a:latin typeface="微软雅黑" panose="020B0503020204020204" charset="-122"/>
                <a:ea typeface="微软雅黑" panose="020B0503020204020204" charset="-122"/>
                <a:cs typeface="微软雅黑" panose="020B0503020204020204" charset="-122"/>
              </a:rPr>
              <a:t>[2022</a:t>
            </a:r>
            <a:r>
              <a:rPr lang="zh-CN" altLang="en-US">
                <a:latin typeface="微软雅黑" panose="020B0503020204020204" charset="-122"/>
                <a:ea typeface="微软雅黑" panose="020B0503020204020204" charset="-122"/>
                <a:cs typeface="微软雅黑" panose="020B0503020204020204" charset="-122"/>
              </a:rPr>
              <a:t>全国新高考</a:t>
            </a:r>
            <a:r>
              <a:rPr lang="en-US" altLang="en-US">
                <a:latin typeface="微软雅黑" panose="020B0503020204020204" charset="-122"/>
                <a:ea typeface="微软雅黑" panose="020B0503020204020204" charset="-122"/>
                <a:cs typeface="微软雅黑" panose="020B0503020204020204" charset="-122"/>
              </a:rPr>
              <a:t>Ⅰ</a:t>
            </a:r>
            <a:r>
              <a:rPr lang="zh-CN" altLang="en-US">
                <a:latin typeface="微软雅黑" panose="020B0503020204020204" charset="-122"/>
                <a:ea typeface="微软雅黑" panose="020B0503020204020204" charset="-122"/>
                <a:cs typeface="微软雅黑" panose="020B0503020204020204" charset="-122"/>
              </a:rPr>
              <a:t>卷</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舟行江上</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子胥的思绪随着他在江上的所见所感而逐步生发展开。请结合文中相关部分简要分析。</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en-US" altLang="zh-CN">
                <a:latin typeface="微软雅黑" panose="020B0503020204020204" charset="-122"/>
                <a:ea typeface="微软雅黑" panose="020B0503020204020204" charset="-122"/>
                <a:cs typeface="微软雅黑" panose="020B0503020204020204" charset="-122"/>
              </a:rPr>
              <a:t>[2021</a:t>
            </a:r>
            <a:r>
              <a:rPr lang="zh-CN" altLang="en-US">
                <a:latin typeface="微软雅黑" panose="020B0503020204020204" charset="-122"/>
                <a:ea typeface="微软雅黑" panose="020B0503020204020204" charset="-122"/>
                <a:cs typeface="微软雅黑" panose="020B0503020204020204" charset="-122"/>
              </a:rPr>
              <a:t>全国乙卷</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买卖瓷盘的过程中</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杨成岳的心理发生了哪些变化</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请结合作品简要说明。</a:t>
            </a:r>
            <a:endParaRPr lang="zh-CN" altLang="en-US">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知识掘金场</a:t>
            </a:r>
            <a:endParaRPr lang="zh-CN" altLang="en-US" sz="2000" b="1">
              <a:solidFill>
                <a:schemeClr val="bg1"/>
              </a:solidFill>
            </a:endParaRPr>
          </a:p>
        </p:txBody>
      </p:sp>
      <p:graphicFrame>
        <p:nvGraphicFramePr>
          <p:cNvPr id="3" name="表格 2"/>
          <p:cNvGraphicFramePr/>
          <p:nvPr>
            <p:custDataLst>
              <p:tags r:id="rId2"/>
            </p:custDataLst>
          </p:nvPr>
        </p:nvGraphicFramePr>
        <p:xfrm>
          <a:off x="878840" y="1172210"/>
          <a:ext cx="10593070" cy="4946650"/>
        </p:xfrm>
        <a:graphic>
          <a:graphicData uri="http://schemas.openxmlformats.org/drawingml/2006/table">
            <a:tbl>
              <a:tblPr/>
              <a:tblGrid>
                <a:gridCol w="1452880"/>
                <a:gridCol w="9140190"/>
              </a:tblGrid>
              <a:tr h="219075">
                <a:tc rowSpan="2">
                  <a:txBody>
                    <a:bodyPr/>
                    <a:p>
                      <a:pPr indent="0" algn="ctr" fontAlgn="auto">
                        <a:lnSpc>
                          <a:spcPct val="150000"/>
                        </a:lnSpc>
                        <a:spcBef>
                          <a:spcPct val="0"/>
                        </a:spcBef>
                        <a:spcAft>
                          <a:spcPct val="0"/>
                        </a:spcAft>
                      </a:pPr>
                      <a:r>
                        <a:rPr lang="zh-CN" sz="1400">
                          <a:solidFill>
                            <a:srgbClr val="000000"/>
                          </a:solidFill>
                          <a:latin typeface="+mn-ea"/>
                        </a:rPr>
                        <a:t>心理描写</a:t>
                      </a:r>
                      <a:endParaRPr lang="zh-CN" sz="1400">
                        <a:solidFill>
                          <a:srgbClr val="000000"/>
                        </a:solidFill>
                        <a:latin typeface="+mn-ea"/>
                      </a:endParaRPr>
                    </a:p>
                    <a:p>
                      <a:pPr indent="0" algn="ctr" fontAlgn="auto">
                        <a:lnSpc>
                          <a:spcPct val="150000"/>
                        </a:lnSpc>
                        <a:spcBef>
                          <a:spcPct val="0"/>
                        </a:spcBef>
                        <a:spcAft>
                          <a:spcPct val="0"/>
                        </a:spcAft>
                      </a:pPr>
                      <a:r>
                        <a:rPr lang="zh-CN" sz="1400">
                          <a:solidFill>
                            <a:srgbClr val="000000"/>
                          </a:solidFill>
                          <a:latin typeface="+mn-ea"/>
                        </a:rPr>
                        <a:t>的方法</a:t>
                      </a:r>
                      <a:endParaRPr lang="zh-CN" sz="1400">
                        <a:solidFill>
                          <a:srgbClr val="000000"/>
                        </a:solidFill>
                        <a:latin typeface="+mn-ea"/>
                      </a:endParaRPr>
                    </a:p>
                  </a:txBody>
                  <a:tcPr marL="14604" marR="14604" marT="14604" marB="14604" anchor="ctr" anchorCtr="0">
                    <a:lnL w="952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952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solidFill>
                      <a:srgbClr val="DBEEF3"/>
                    </a:solidFill>
                  </a:tcPr>
                </a:tc>
                <a:tc>
                  <a:txBody>
                    <a:bodyPr/>
                    <a:p>
                      <a:pPr indent="0" fontAlgn="auto">
                        <a:lnSpc>
                          <a:spcPct val="150000"/>
                        </a:lnSpc>
                        <a:spcBef>
                          <a:spcPct val="0"/>
                        </a:spcBef>
                        <a:spcAft>
                          <a:spcPct val="0"/>
                        </a:spcAft>
                      </a:pPr>
                      <a:r>
                        <a:rPr lang="zh-CN" sz="1400">
                          <a:solidFill>
                            <a:srgbClr val="000000"/>
                          </a:solidFill>
                          <a:latin typeface="+mn-ea"/>
                          <a:cs typeface="+mn-ea"/>
                        </a:rPr>
                        <a:t>直接心理描写</a:t>
                      </a:r>
                      <a:r>
                        <a:rPr lang="en-US" altLang="zh-CN" sz="1400">
                          <a:solidFill>
                            <a:srgbClr val="000000"/>
                          </a:solidFill>
                          <a:latin typeface="+mn-ea"/>
                          <a:cs typeface="+mn-ea"/>
                        </a:rPr>
                        <a:t>：</a:t>
                      </a:r>
                      <a:r>
                        <a:rPr lang="zh-CN" sz="1400">
                          <a:solidFill>
                            <a:srgbClr val="000000"/>
                          </a:solidFill>
                          <a:latin typeface="+mn-ea"/>
                          <a:cs typeface="+mn-ea"/>
                        </a:rPr>
                        <a:t>内心独白式、回忆往事式、幻觉梦境式、心理分析式</a:t>
                      </a:r>
                      <a:endParaRPr lang="zh-CN" sz="1400">
                        <a:solidFill>
                          <a:srgbClr val="000000"/>
                        </a:solidFill>
                        <a:latin typeface="+mn-ea"/>
                        <a:cs typeface="+mn-ea"/>
                      </a:endParaRPr>
                    </a:p>
                  </a:txBody>
                  <a:tcPr marL="26670" marR="26670" marT="14604" marB="14604" anchor="ctr" anchorCtr="0">
                    <a:lnL w="3175" cap="flat" cmpd="sng">
                      <a:solidFill>
                        <a:srgbClr val="999999"/>
                      </a:solidFill>
                      <a:prstDash val="solid"/>
                      <a:headEnd type="none" w="med" len="med"/>
                      <a:tailEnd type="none" w="med" len="med"/>
                    </a:lnL>
                    <a:lnR w="9525" cap="flat" cmpd="sng">
                      <a:solidFill>
                        <a:srgbClr val="999999"/>
                      </a:solidFill>
                      <a:prstDash val="solid"/>
                      <a:headEnd type="none" w="med" len="med"/>
                      <a:tailEnd type="none" w="med" len="med"/>
                    </a:lnR>
                    <a:lnT w="952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noFill/>
                  </a:tcPr>
                </a:tc>
              </a:tr>
              <a:tr h="119380">
                <a:tc vMerge="1">
                  <a:tcPr marL="14604" marR="14604" marT="14604" marB="14604" anchor="ctr" anchorCtr="0">
                    <a:lnL w="952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a:noFill/>
                    </a:lnT>
                    <a:lnB w="3175" cap="flat" cmpd="sng">
                      <a:solidFill>
                        <a:srgbClr val="999999"/>
                      </a:solidFill>
                      <a:prstDash val="solid"/>
                      <a:headEnd type="none" w="med" len="med"/>
                      <a:tailEnd type="none" w="med" len="med"/>
                    </a:lnB>
                    <a:noFill/>
                  </a:tcPr>
                </a:tc>
                <a:tc>
                  <a:txBody>
                    <a:bodyPr/>
                    <a:p>
                      <a:pPr indent="0" fontAlgn="auto">
                        <a:lnSpc>
                          <a:spcPct val="150000"/>
                        </a:lnSpc>
                        <a:spcBef>
                          <a:spcPct val="0"/>
                        </a:spcBef>
                        <a:spcAft>
                          <a:spcPct val="0"/>
                        </a:spcAft>
                      </a:pPr>
                      <a:r>
                        <a:rPr lang="zh-CN" sz="1400">
                          <a:solidFill>
                            <a:srgbClr val="000000"/>
                          </a:solidFill>
                          <a:latin typeface="+mn-ea"/>
                          <a:cs typeface="+mn-ea"/>
                        </a:rPr>
                        <a:t>间接心理描写</a:t>
                      </a:r>
                      <a:r>
                        <a:rPr lang="en-US" altLang="zh-CN" sz="1400">
                          <a:solidFill>
                            <a:srgbClr val="000000"/>
                          </a:solidFill>
                          <a:latin typeface="+mn-ea"/>
                          <a:cs typeface="+mn-ea"/>
                        </a:rPr>
                        <a:t>：</a:t>
                      </a:r>
                      <a:r>
                        <a:rPr lang="zh-CN" sz="1400">
                          <a:solidFill>
                            <a:srgbClr val="000000"/>
                          </a:solidFill>
                          <a:latin typeface="+mn-ea"/>
                          <a:cs typeface="+mn-ea"/>
                        </a:rPr>
                        <a:t>语言表现式、行为暗示式、神态透露式、环境映衬式</a:t>
                      </a:r>
                      <a:endParaRPr lang="zh-CN" sz="1400">
                        <a:solidFill>
                          <a:srgbClr val="000000"/>
                        </a:solidFill>
                        <a:latin typeface="+mn-ea"/>
                        <a:cs typeface="+mn-ea"/>
                      </a:endParaRPr>
                    </a:p>
                  </a:txBody>
                  <a:tcPr marL="26670" marR="26670" marT="14604" marB="14604" anchor="ctr" anchorCtr="0">
                    <a:lnL w="3175" cap="flat" cmpd="sng">
                      <a:solidFill>
                        <a:srgbClr val="999999"/>
                      </a:solidFill>
                      <a:prstDash val="solid"/>
                      <a:headEnd type="none" w="med" len="med"/>
                      <a:tailEnd type="none" w="med" len="med"/>
                    </a:lnL>
                    <a:lnR w="952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noFill/>
                  </a:tcPr>
                </a:tc>
              </a:tr>
              <a:tr h="669290">
                <a:tc>
                  <a:txBody>
                    <a:bodyPr/>
                    <a:p>
                      <a:pPr indent="0" algn="ctr" fontAlgn="auto">
                        <a:lnSpc>
                          <a:spcPct val="150000"/>
                        </a:lnSpc>
                        <a:spcBef>
                          <a:spcPct val="0"/>
                        </a:spcBef>
                        <a:spcAft>
                          <a:spcPct val="0"/>
                        </a:spcAft>
                      </a:pPr>
                      <a:r>
                        <a:rPr lang="zh-CN" sz="1400">
                          <a:solidFill>
                            <a:srgbClr val="000000"/>
                          </a:solidFill>
                          <a:latin typeface="+mn-ea"/>
                        </a:rPr>
                        <a:t>心理描写</a:t>
                      </a:r>
                      <a:endParaRPr lang="zh-CN" sz="1400">
                        <a:solidFill>
                          <a:srgbClr val="000000"/>
                        </a:solidFill>
                        <a:latin typeface="+mn-ea"/>
                      </a:endParaRPr>
                    </a:p>
                    <a:p>
                      <a:pPr indent="0" algn="ctr" fontAlgn="auto">
                        <a:lnSpc>
                          <a:spcPct val="150000"/>
                        </a:lnSpc>
                        <a:spcBef>
                          <a:spcPct val="0"/>
                        </a:spcBef>
                        <a:spcAft>
                          <a:spcPct val="0"/>
                        </a:spcAft>
                      </a:pPr>
                      <a:r>
                        <a:rPr lang="zh-CN" sz="1400">
                          <a:solidFill>
                            <a:srgbClr val="000000"/>
                          </a:solidFill>
                          <a:latin typeface="+mn-ea"/>
                        </a:rPr>
                        <a:t>常用词语</a:t>
                      </a:r>
                      <a:endParaRPr lang="zh-CN" sz="1400">
                        <a:solidFill>
                          <a:srgbClr val="000000"/>
                        </a:solidFill>
                        <a:latin typeface="+mn-ea"/>
                      </a:endParaRPr>
                    </a:p>
                  </a:txBody>
                  <a:tcPr marL="14604" marR="14604" marT="14604" marB="14604" anchor="ctr" anchorCtr="0">
                    <a:lnL w="952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solidFill>
                      <a:srgbClr val="DBEEF3"/>
                    </a:solidFill>
                  </a:tcPr>
                </a:tc>
                <a:tc>
                  <a:txBody>
                    <a:bodyPr/>
                    <a:p>
                      <a:pPr indent="0" fontAlgn="auto">
                        <a:lnSpc>
                          <a:spcPct val="150000"/>
                        </a:lnSpc>
                        <a:spcBef>
                          <a:spcPct val="0"/>
                        </a:spcBef>
                        <a:spcAft>
                          <a:spcPct val="0"/>
                        </a:spcAft>
                      </a:pPr>
                      <a:r>
                        <a:rPr lang="zh-CN" sz="1400">
                          <a:solidFill>
                            <a:srgbClr val="000000"/>
                          </a:solidFill>
                          <a:latin typeface="+mn-ea"/>
                        </a:rPr>
                        <a:t>欢愉、焦虑、忧郁、悲伤、厌恶、羞涩、内疚、好奇、惊讶、愤怒、忌妒、恐惧、敌意、脆弱、犹豫、委屈、顺从、自卑、尴尬、紧张等</a:t>
                      </a:r>
                      <a:endParaRPr lang="zh-CN" sz="1400">
                        <a:solidFill>
                          <a:srgbClr val="000000"/>
                        </a:solidFill>
                        <a:latin typeface="+mn-ea"/>
                      </a:endParaRPr>
                    </a:p>
                  </a:txBody>
                  <a:tcPr marL="26670" marR="26670" marT="14604" marB="14604" anchor="ctr" anchorCtr="0">
                    <a:lnL w="3175" cap="flat" cmpd="sng">
                      <a:solidFill>
                        <a:srgbClr val="999999"/>
                      </a:solidFill>
                      <a:prstDash val="solid"/>
                      <a:headEnd type="none" w="med" len="med"/>
                      <a:tailEnd type="none" w="med" len="med"/>
                    </a:lnL>
                    <a:lnR w="952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noFill/>
                  </a:tcPr>
                </a:tc>
              </a:tr>
              <a:tr h="669290">
                <a:tc>
                  <a:txBody>
                    <a:bodyPr/>
                    <a:p>
                      <a:pPr indent="0" algn="ctr" fontAlgn="auto">
                        <a:lnSpc>
                          <a:spcPct val="150000"/>
                        </a:lnSpc>
                        <a:spcBef>
                          <a:spcPct val="0"/>
                        </a:spcBef>
                        <a:spcAft>
                          <a:spcPct val="0"/>
                        </a:spcAft>
                      </a:pPr>
                      <a:r>
                        <a:rPr lang="zh-CN" sz="1400">
                          <a:solidFill>
                            <a:srgbClr val="000000"/>
                          </a:solidFill>
                          <a:latin typeface="+mn-ea"/>
                        </a:rPr>
                        <a:t>心理描写</a:t>
                      </a:r>
                      <a:endParaRPr lang="zh-CN" sz="1400">
                        <a:solidFill>
                          <a:srgbClr val="000000"/>
                        </a:solidFill>
                        <a:latin typeface="+mn-ea"/>
                      </a:endParaRPr>
                    </a:p>
                    <a:p>
                      <a:pPr indent="0" algn="ctr" fontAlgn="auto">
                        <a:lnSpc>
                          <a:spcPct val="150000"/>
                        </a:lnSpc>
                        <a:spcBef>
                          <a:spcPct val="0"/>
                        </a:spcBef>
                        <a:spcAft>
                          <a:spcPct val="0"/>
                        </a:spcAft>
                      </a:pPr>
                      <a:r>
                        <a:rPr lang="zh-CN" sz="1400">
                          <a:solidFill>
                            <a:srgbClr val="000000"/>
                          </a:solidFill>
                          <a:latin typeface="+mn-ea"/>
                        </a:rPr>
                        <a:t>的作用</a:t>
                      </a:r>
                      <a:endParaRPr lang="zh-CN" sz="1400">
                        <a:solidFill>
                          <a:srgbClr val="000000"/>
                        </a:solidFill>
                        <a:latin typeface="+mn-ea"/>
                      </a:endParaRPr>
                    </a:p>
                  </a:txBody>
                  <a:tcPr marL="14604" marR="14604" marT="14604" marB="14604" anchor="ctr" anchorCtr="0">
                    <a:lnL w="952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solidFill>
                      <a:srgbClr val="DBEEF3"/>
                    </a:solidFill>
                  </a:tcPr>
                </a:tc>
                <a:tc>
                  <a:txBody>
                    <a:bodyPr/>
                    <a:p>
                      <a:pPr indent="0" fontAlgn="auto">
                        <a:lnSpc>
                          <a:spcPct val="150000"/>
                        </a:lnSpc>
                        <a:spcBef>
                          <a:spcPct val="0"/>
                        </a:spcBef>
                        <a:spcAft>
                          <a:spcPct val="0"/>
                        </a:spcAft>
                      </a:pPr>
                      <a:r>
                        <a:rPr lang="en-US" altLang="zh-CN" sz="1400">
                          <a:solidFill>
                            <a:srgbClr val="000000"/>
                          </a:solidFill>
                          <a:latin typeface="+mn-ea"/>
                        </a:rPr>
                        <a:t>①</a:t>
                      </a:r>
                      <a:r>
                        <a:rPr lang="zh-CN" sz="1400">
                          <a:solidFill>
                            <a:srgbClr val="000000"/>
                          </a:solidFill>
                          <a:latin typeface="+mn-ea"/>
                        </a:rPr>
                        <a:t>反映社会生活的本质</a:t>
                      </a:r>
                      <a:r>
                        <a:rPr lang="en-US" altLang="zh-CN" sz="1400">
                          <a:solidFill>
                            <a:srgbClr val="000000"/>
                          </a:solidFill>
                          <a:latin typeface="+mn-ea"/>
                        </a:rPr>
                        <a:t>；②</a:t>
                      </a:r>
                      <a:r>
                        <a:rPr lang="zh-CN" sz="1400">
                          <a:solidFill>
                            <a:srgbClr val="000000"/>
                          </a:solidFill>
                          <a:latin typeface="+mn-ea"/>
                        </a:rPr>
                        <a:t>深化主题思想</a:t>
                      </a:r>
                      <a:r>
                        <a:rPr lang="en-US" altLang="zh-CN" sz="1400">
                          <a:solidFill>
                            <a:srgbClr val="000000"/>
                          </a:solidFill>
                          <a:latin typeface="+mn-ea"/>
                        </a:rPr>
                        <a:t>；③</a:t>
                      </a:r>
                      <a:r>
                        <a:rPr lang="zh-CN" sz="1400">
                          <a:solidFill>
                            <a:srgbClr val="000000"/>
                          </a:solidFill>
                          <a:latin typeface="+mn-ea"/>
                        </a:rPr>
                        <a:t>勾勒人物精神面貌</a:t>
                      </a:r>
                      <a:r>
                        <a:rPr lang="en-US" altLang="zh-CN" sz="1400">
                          <a:solidFill>
                            <a:srgbClr val="000000"/>
                          </a:solidFill>
                          <a:latin typeface="+mn-ea"/>
                        </a:rPr>
                        <a:t>；④</a:t>
                      </a:r>
                      <a:r>
                        <a:rPr lang="zh-CN" sz="1400">
                          <a:solidFill>
                            <a:srgbClr val="000000"/>
                          </a:solidFill>
                          <a:latin typeface="+mn-ea"/>
                        </a:rPr>
                        <a:t>刻画人物性格特征</a:t>
                      </a:r>
                      <a:r>
                        <a:rPr lang="en-US" altLang="zh-CN" sz="1400">
                          <a:solidFill>
                            <a:srgbClr val="000000"/>
                          </a:solidFill>
                          <a:latin typeface="+mn-ea"/>
                        </a:rPr>
                        <a:t>；⑤</a:t>
                      </a:r>
                      <a:r>
                        <a:rPr lang="zh-CN" sz="1400">
                          <a:solidFill>
                            <a:srgbClr val="000000"/>
                          </a:solidFill>
                          <a:latin typeface="+mn-ea"/>
                        </a:rPr>
                        <a:t>交代人物身份、遭遇</a:t>
                      </a:r>
                      <a:r>
                        <a:rPr lang="en-US" altLang="zh-CN" sz="1400">
                          <a:solidFill>
                            <a:srgbClr val="000000"/>
                          </a:solidFill>
                          <a:latin typeface="+mn-ea"/>
                        </a:rPr>
                        <a:t>；⑥</a:t>
                      </a:r>
                      <a:r>
                        <a:rPr lang="zh-CN" sz="1400">
                          <a:solidFill>
                            <a:srgbClr val="000000"/>
                          </a:solidFill>
                          <a:latin typeface="+mn-ea"/>
                        </a:rPr>
                        <a:t>揭示人与人的关系</a:t>
                      </a:r>
                      <a:r>
                        <a:rPr lang="en-US" altLang="zh-CN" sz="1400">
                          <a:solidFill>
                            <a:srgbClr val="000000"/>
                          </a:solidFill>
                          <a:latin typeface="+mn-ea"/>
                        </a:rPr>
                        <a:t>；⑦</a:t>
                      </a:r>
                      <a:r>
                        <a:rPr lang="zh-CN" sz="1400">
                          <a:solidFill>
                            <a:srgbClr val="000000"/>
                          </a:solidFill>
                          <a:latin typeface="+mn-ea"/>
                        </a:rPr>
                        <a:t>表现心灵的矛盾变化</a:t>
                      </a:r>
                      <a:r>
                        <a:rPr lang="en-US" altLang="zh-CN" sz="1400">
                          <a:solidFill>
                            <a:srgbClr val="000000"/>
                          </a:solidFill>
                          <a:latin typeface="+mn-ea"/>
                        </a:rPr>
                        <a:t>；⑧</a:t>
                      </a:r>
                      <a:r>
                        <a:rPr lang="zh-CN" sz="1400">
                          <a:solidFill>
                            <a:srgbClr val="000000"/>
                          </a:solidFill>
                          <a:latin typeface="+mn-ea"/>
                        </a:rPr>
                        <a:t>推动故事情节的发展</a:t>
                      </a:r>
                      <a:endParaRPr lang="zh-CN" sz="1400">
                        <a:solidFill>
                          <a:srgbClr val="000000"/>
                        </a:solidFill>
                        <a:latin typeface="+mn-ea"/>
                      </a:endParaRPr>
                    </a:p>
                  </a:txBody>
                  <a:tcPr marL="26670" marR="26670" marT="14604" marB="14604" anchor="ctr" anchorCtr="0">
                    <a:lnL w="3175" cap="flat" cmpd="sng">
                      <a:solidFill>
                        <a:srgbClr val="999999"/>
                      </a:solidFill>
                      <a:prstDash val="solid"/>
                      <a:headEnd type="none" w="med" len="med"/>
                      <a:tailEnd type="none" w="med" len="med"/>
                    </a:lnL>
                    <a:lnR w="952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noFill/>
                  </a:tcPr>
                </a:tc>
              </a:tr>
              <a:tr h="2909570">
                <a:tc>
                  <a:txBody>
                    <a:bodyPr/>
                    <a:p>
                      <a:pPr indent="0" algn="ctr" fontAlgn="auto">
                        <a:lnSpc>
                          <a:spcPct val="150000"/>
                        </a:lnSpc>
                        <a:spcBef>
                          <a:spcPct val="0"/>
                        </a:spcBef>
                        <a:spcAft>
                          <a:spcPct val="0"/>
                        </a:spcAft>
                      </a:pPr>
                      <a:r>
                        <a:rPr lang="zh-CN" sz="1400">
                          <a:solidFill>
                            <a:srgbClr val="000000"/>
                          </a:solidFill>
                          <a:latin typeface="+mn-ea"/>
                        </a:rPr>
                        <a:t>心理描写的</a:t>
                      </a:r>
                      <a:endParaRPr lang="zh-CN" sz="1400">
                        <a:solidFill>
                          <a:srgbClr val="000000"/>
                        </a:solidFill>
                        <a:latin typeface="+mn-ea"/>
                      </a:endParaRPr>
                    </a:p>
                    <a:p>
                      <a:pPr indent="0" algn="ctr" fontAlgn="auto">
                        <a:lnSpc>
                          <a:spcPct val="150000"/>
                        </a:lnSpc>
                        <a:spcBef>
                          <a:spcPct val="0"/>
                        </a:spcBef>
                        <a:spcAft>
                          <a:spcPct val="0"/>
                        </a:spcAft>
                      </a:pPr>
                      <a:r>
                        <a:rPr lang="zh-CN" sz="1400">
                          <a:solidFill>
                            <a:srgbClr val="000000"/>
                          </a:solidFill>
                          <a:latin typeface="+mn-ea"/>
                        </a:rPr>
                        <a:t>三维解析</a:t>
                      </a:r>
                      <a:endParaRPr lang="zh-CN" sz="1400">
                        <a:solidFill>
                          <a:srgbClr val="000000"/>
                        </a:solidFill>
                        <a:latin typeface="+mn-ea"/>
                      </a:endParaRPr>
                    </a:p>
                  </a:txBody>
                  <a:tcPr marL="14604" marR="14604" marT="14604" marB="14604" anchor="ctr" anchorCtr="0">
                    <a:lnL w="952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9525" cap="flat" cmpd="sng">
                      <a:solidFill>
                        <a:srgbClr val="999999"/>
                      </a:solidFill>
                      <a:prstDash val="solid"/>
                      <a:headEnd type="none" w="med" len="med"/>
                      <a:tailEnd type="none" w="med" len="med"/>
                    </a:lnB>
                    <a:solidFill>
                      <a:srgbClr val="DBEEF3"/>
                    </a:solidFill>
                  </a:tcPr>
                </a:tc>
                <a:tc>
                  <a:txBody>
                    <a:bodyPr/>
                    <a:p>
                      <a:pPr indent="0" fontAlgn="auto">
                        <a:lnSpc>
                          <a:spcPct val="150000"/>
                        </a:lnSpc>
                        <a:spcBef>
                          <a:spcPct val="0"/>
                        </a:spcBef>
                        <a:spcAft>
                          <a:spcPct val="0"/>
                        </a:spcAft>
                      </a:pPr>
                      <a:r>
                        <a:rPr lang="zh-CN" sz="1400">
                          <a:solidFill>
                            <a:srgbClr val="000000"/>
                          </a:solidFill>
                          <a:latin typeface="+mn-ea"/>
                          <a:cs typeface="+mn-ea"/>
                        </a:rPr>
                        <a:t>一、心理特质维度</a:t>
                      </a:r>
                      <a:endParaRPr lang="zh-CN" sz="1400">
                        <a:solidFill>
                          <a:srgbClr val="000000"/>
                        </a:solidFill>
                        <a:latin typeface="+mn-ea"/>
                        <a:cs typeface="+mn-ea"/>
                      </a:endParaRPr>
                    </a:p>
                    <a:p>
                      <a:pPr indent="0" fontAlgn="auto">
                        <a:lnSpc>
                          <a:spcPct val="150000"/>
                        </a:lnSpc>
                        <a:spcBef>
                          <a:spcPct val="0"/>
                        </a:spcBef>
                        <a:spcAft>
                          <a:spcPct val="0"/>
                        </a:spcAft>
                      </a:pPr>
                      <a:r>
                        <a:rPr lang="en-US" altLang="zh-CN" sz="1400">
                          <a:solidFill>
                            <a:srgbClr val="000000"/>
                          </a:solidFill>
                          <a:latin typeface="+mn-ea"/>
                          <a:cs typeface="+mn-ea"/>
                        </a:rPr>
                        <a:t>①</a:t>
                      </a:r>
                      <a:r>
                        <a:rPr lang="zh-CN" sz="1400">
                          <a:solidFill>
                            <a:srgbClr val="000000"/>
                          </a:solidFill>
                          <a:latin typeface="+mn-ea"/>
                          <a:cs typeface="+mn-ea"/>
                        </a:rPr>
                        <a:t>呈现流动变化状态</a:t>
                      </a:r>
                      <a:r>
                        <a:rPr lang="en-US" altLang="zh-CN" sz="1400">
                          <a:solidFill>
                            <a:srgbClr val="000000"/>
                          </a:solidFill>
                          <a:latin typeface="+mn-ea"/>
                          <a:cs typeface="+mn-ea"/>
                        </a:rPr>
                        <a:t>；②</a:t>
                      </a:r>
                      <a:r>
                        <a:rPr lang="zh-CN" sz="1400">
                          <a:solidFill>
                            <a:srgbClr val="000000"/>
                          </a:solidFill>
                          <a:latin typeface="+mn-ea"/>
                          <a:cs typeface="+mn-ea"/>
                        </a:rPr>
                        <a:t>具有多重复杂性</a:t>
                      </a:r>
                      <a:r>
                        <a:rPr lang="en-US" altLang="zh-CN" sz="1400">
                          <a:solidFill>
                            <a:srgbClr val="000000"/>
                          </a:solidFill>
                          <a:latin typeface="+mn-ea"/>
                          <a:cs typeface="+mn-ea"/>
                        </a:rPr>
                        <a:t>；③</a:t>
                      </a:r>
                      <a:r>
                        <a:rPr lang="zh-CN" sz="1400">
                          <a:solidFill>
                            <a:srgbClr val="000000"/>
                          </a:solidFill>
                          <a:latin typeface="+mn-ea"/>
                          <a:cs typeface="+mn-ea"/>
                        </a:rPr>
                        <a:t>体现层次递进性</a:t>
                      </a:r>
                      <a:endParaRPr lang="zh-CN" sz="1400">
                        <a:solidFill>
                          <a:srgbClr val="000000"/>
                        </a:solidFill>
                        <a:latin typeface="+mn-ea"/>
                        <a:cs typeface="+mn-ea"/>
                      </a:endParaRPr>
                    </a:p>
                    <a:p>
                      <a:pPr indent="0" fontAlgn="auto">
                        <a:lnSpc>
                          <a:spcPct val="150000"/>
                        </a:lnSpc>
                        <a:spcBef>
                          <a:spcPct val="0"/>
                        </a:spcBef>
                        <a:spcAft>
                          <a:spcPct val="0"/>
                        </a:spcAft>
                      </a:pPr>
                      <a:r>
                        <a:rPr lang="zh-CN" sz="1400">
                          <a:solidFill>
                            <a:srgbClr val="000000"/>
                          </a:solidFill>
                          <a:latin typeface="+mn-ea"/>
                          <a:cs typeface="+mn-ea"/>
                        </a:rPr>
                        <a:t>二、呈现方式维度</a:t>
                      </a:r>
                      <a:endParaRPr lang="zh-CN" sz="1400">
                        <a:solidFill>
                          <a:srgbClr val="000000"/>
                        </a:solidFill>
                        <a:latin typeface="+mn-ea"/>
                        <a:cs typeface="+mn-ea"/>
                      </a:endParaRPr>
                    </a:p>
                    <a:p>
                      <a:pPr indent="0" fontAlgn="auto">
                        <a:lnSpc>
                          <a:spcPct val="150000"/>
                        </a:lnSpc>
                        <a:spcBef>
                          <a:spcPct val="0"/>
                        </a:spcBef>
                        <a:spcAft>
                          <a:spcPct val="0"/>
                        </a:spcAft>
                      </a:pPr>
                      <a:r>
                        <a:rPr lang="zh-CN" sz="1400">
                          <a:solidFill>
                            <a:srgbClr val="000000"/>
                          </a:solidFill>
                          <a:latin typeface="+mn-ea"/>
                          <a:cs typeface="+mn-ea"/>
                        </a:rPr>
                        <a:t>小说创作通常融合两种心理呈现方式</a:t>
                      </a:r>
                      <a:r>
                        <a:rPr lang="en-US" altLang="zh-CN" sz="1400">
                          <a:solidFill>
                            <a:srgbClr val="000000"/>
                          </a:solidFill>
                          <a:latin typeface="+mn-ea"/>
                          <a:cs typeface="+mn-ea"/>
                        </a:rPr>
                        <a:t>：</a:t>
                      </a:r>
                      <a:endParaRPr lang="en-US" altLang="zh-CN" sz="1400">
                        <a:solidFill>
                          <a:srgbClr val="000000"/>
                        </a:solidFill>
                        <a:latin typeface="+mn-ea"/>
                        <a:cs typeface="+mn-ea"/>
                      </a:endParaRPr>
                    </a:p>
                    <a:p>
                      <a:pPr indent="0" fontAlgn="auto">
                        <a:lnSpc>
                          <a:spcPct val="150000"/>
                        </a:lnSpc>
                        <a:spcBef>
                          <a:spcPct val="0"/>
                        </a:spcBef>
                        <a:spcAft>
                          <a:spcPct val="0"/>
                        </a:spcAft>
                      </a:pPr>
                      <a:r>
                        <a:rPr lang="en-US" altLang="zh-CN" sz="1400">
                          <a:solidFill>
                            <a:srgbClr val="000000"/>
                          </a:solidFill>
                          <a:latin typeface="+mn-ea"/>
                          <a:cs typeface="+mn-ea"/>
                        </a:rPr>
                        <a:t>1.</a:t>
                      </a:r>
                      <a:r>
                        <a:rPr lang="zh-CN" sz="1400">
                          <a:solidFill>
                            <a:srgbClr val="000000"/>
                          </a:solidFill>
                          <a:latin typeface="+mn-ea"/>
                          <a:cs typeface="+mn-ea"/>
                        </a:rPr>
                        <a:t>直接呈现法</a:t>
                      </a:r>
                      <a:r>
                        <a:rPr lang="en-US" altLang="zh-CN" sz="1400">
                          <a:solidFill>
                            <a:srgbClr val="000000"/>
                          </a:solidFill>
                          <a:latin typeface="+mn-ea"/>
                          <a:cs typeface="+mn-ea"/>
                        </a:rPr>
                        <a:t>：</a:t>
                      </a:r>
                      <a:r>
                        <a:rPr lang="zh-CN" sz="1400">
                          <a:solidFill>
                            <a:srgbClr val="000000"/>
                          </a:solidFill>
                          <a:latin typeface="+mn-ea"/>
                          <a:cs typeface="+mn-ea"/>
                        </a:rPr>
                        <a:t>采用内心独白等显性方式</a:t>
                      </a:r>
                      <a:r>
                        <a:rPr lang="en-US" altLang="zh-CN" sz="1400">
                          <a:solidFill>
                            <a:srgbClr val="000000"/>
                          </a:solidFill>
                          <a:latin typeface="+mn-ea"/>
                          <a:cs typeface="+mn-ea"/>
                        </a:rPr>
                        <a:t>，</a:t>
                      </a:r>
                      <a:r>
                        <a:rPr lang="zh-CN" sz="1400">
                          <a:solidFill>
                            <a:srgbClr val="000000"/>
                          </a:solidFill>
                          <a:latin typeface="+mn-ea"/>
                          <a:cs typeface="+mn-ea"/>
                        </a:rPr>
                        <a:t>叙事节奏相对舒缓</a:t>
                      </a:r>
                      <a:endParaRPr lang="zh-CN" sz="1400">
                        <a:solidFill>
                          <a:srgbClr val="000000"/>
                        </a:solidFill>
                        <a:latin typeface="+mn-ea"/>
                        <a:cs typeface="+mn-ea"/>
                      </a:endParaRPr>
                    </a:p>
                    <a:p>
                      <a:pPr indent="0" fontAlgn="auto">
                        <a:lnSpc>
                          <a:spcPct val="150000"/>
                        </a:lnSpc>
                        <a:spcBef>
                          <a:spcPct val="0"/>
                        </a:spcBef>
                        <a:spcAft>
                          <a:spcPct val="0"/>
                        </a:spcAft>
                      </a:pPr>
                      <a:r>
                        <a:rPr lang="en-US" altLang="zh-CN" sz="1400">
                          <a:solidFill>
                            <a:srgbClr val="000000"/>
                          </a:solidFill>
                          <a:latin typeface="+mn-ea"/>
                          <a:cs typeface="+mn-ea"/>
                        </a:rPr>
                        <a:t>2.</a:t>
                      </a:r>
                      <a:r>
                        <a:rPr lang="zh-CN" sz="1400">
                          <a:solidFill>
                            <a:srgbClr val="000000"/>
                          </a:solidFill>
                          <a:latin typeface="+mn-ea"/>
                          <a:cs typeface="+mn-ea"/>
                        </a:rPr>
                        <a:t>间接投射法</a:t>
                      </a:r>
                      <a:r>
                        <a:rPr lang="en-US" altLang="zh-CN" sz="1400">
                          <a:solidFill>
                            <a:srgbClr val="000000"/>
                          </a:solidFill>
                          <a:latin typeface="+mn-ea"/>
                          <a:cs typeface="+mn-ea"/>
                        </a:rPr>
                        <a:t>：</a:t>
                      </a:r>
                      <a:r>
                        <a:rPr lang="zh-CN" sz="1400">
                          <a:solidFill>
                            <a:srgbClr val="000000"/>
                          </a:solidFill>
                          <a:latin typeface="+mn-ea"/>
                          <a:cs typeface="+mn-ea"/>
                        </a:rPr>
                        <a:t>借助言行举止等外在表现</a:t>
                      </a:r>
                      <a:r>
                        <a:rPr lang="en-US" altLang="zh-CN" sz="1400">
                          <a:solidFill>
                            <a:srgbClr val="000000"/>
                          </a:solidFill>
                          <a:latin typeface="+mn-ea"/>
                          <a:cs typeface="+mn-ea"/>
                        </a:rPr>
                        <a:t>，</a:t>
                      </a:r>
                      <a:r>
                        <a:rPr lang="zh-CN" sz="1400">
                          <a:solidFill>
                            <a:srgbClr val="000000"/>
                          </a:solidFill>
                          <a:latin typeface="+mn-ea"/>
                          <a:cs typeface="+mn-ea"/>
                        </a:rPr>
                        <a:t>叙事推进更为明快</a:t>
                      </a:r>
                      <a:endParaRPr lang="zh-CN" sz="1400">
                        <a:solidFill>
                          <a:srgbClr val="000000"/>
                        </a:solidFill>
                        <a:latin typeface="+mn-ea"/>
                        <a:cs typeface="+mn-ea"/>
                      </a:endParaRPr>
                    </a:p>
                    <a:p>
                      <a:pPr indent="0" fontAlgn="auto">
                        <a:lnSpc>
                          <a:spcPct val="150000"/>
                        </a:lnSpc>
                        <a:spcBef>
                          <a:spcPct val="0"/>
                        </a:spcBef>
                        <a:spcAft>
                          <a:spcPct val="0"/>
                        </a:spcAft>
                      </a:pPr>
                      <a:r>
                        <a:rPr lang="zh-CN" sz="1400">
                          <a:solidFill>
                            <a:srgbClr val="000000"/>
                          </a:solidFill>
                          <a:latin typeface="+mn-ea"/>
                          <a:cs typeface="+mn-ea"/>
                        </a:rPr>
                        <a:t>三、文化差异维度</a:t>
                      </a:r>
                      <a:endParaRPr lang="zh-CN" sz="1400">
                        <a:solidFill>
                          <a:srgbClr val="000000"/>
                        </a:solidFill>
                        <a:latin typeface="+mn-ea"/>
                        <a:cs typeface="+mn-ea"/>
                      </a:endParaRPr>
                    </a:p>
                    <a:p>
                      <a:pPr indent="0" fontAlgn="auto">
                        <a:lnSpc>
                          <a:spcPct val="150000"/>
                        </a:lnSpc>
                        <a:spcBef>
                          <a:spcPct val="0"/>
                        </a:spcBef>
                        <a:spcAft>
                          <a:spcPct val="0"/>
                        </a:spcAft>
                      </a:pPr>
                      <a:r>
                        <a:rPr lang="en-US" altLang="zh-CN" sz="1400">
                          <a:solidFill>
                            <a:srgbClr val="000000"/>
                          </a:solidFill>
                          <a:latin typeface="+mn-ea"/>
                          <a:cs typeface="+mn-ea"/>
                        </a:rPr>
                        <a:t>1.</a:t>
                      </a:r>
                      <a:r>
                        <a:rPr lang="zh-CN" sz="1400">
                          <a:solidFill>
                            <a:srgbClr val="000000"/>
                          </a:solidFill>
                          <a:latin typeface="+mn-ea"/>
                          <a:cs typeface="+mn-ea"/>
                        </a:rPr>
                        <a:t>东方书写传统</a:t>
                      </a:r>
                      <a:r>
                        <a:rPr lang="en-US" altLang="zh-CN" sz="1400">
                          <a:solidFill>
                            <a:srgbClr val="000000"/>
                          </a:solidFill>
                          <a:latin typeface="+mn-ea"/>
                          <a:cs typeface="+mn-ea"/>
                        </a:rPr>
                        <a:t>：</a:t>
                      </a:r>
                      <a:r>
                        <a:rPr lang="zh-CN" sz="1400">
                          <a:solidFill>
                            <a:srgbClr val="000000"/>
                          </a:solidFill>
                          <a:latin typeface="+mn-ea"/>
                          <a:cs typeface="+mn-ea"/>
                        </a:rPr>
                        <a:t>追求含蓄蕴藉</a:t>
                      </a:r>
                      <a:r>
                        <a:rPr lang="en-US" altLang="zh-CN" sz="1400">
                          <a:solidFill>
                            <a:srgbClr val="000000"/>
                          </a:solidFill>
                          <a:latin typeface="+mn-ea"/>
                          <a:cs typeface="+mn-ea"/>
                        </a:rPr>
                        <a:t>；</a:t>
                      </a:r>
                      <a:r>
                        <a:rPr lang="zh-CN" sz="1400">
                          <a:solidFill>
                            <a:srgbClr val="000000"/>
                          </a:solidFill>
                          <a:latin typeface="+mn-ea"/>
                          <a:cs typeface="+mn-ea"/>
                        </a:rPr>
                        <a:t>善用言行神态等外化描写</a:t>
                      </a:r>
                      <a:r>
                        <a:rPr lang="en-US" altLang="zh-CN" sz="1400">
                          <a:solidFill>
                            <a:srgbClr val="000000"/>
                          </a:solidFill>
                          <a:latin typeface="+mn-ea"/>
                          <a:cs typeface="+mn-ea"/>
                        </a:rPr>
                        <a:t>；</a:t>
                      </a:r>
                      <a:r>
                        <a:rPr lang="zh-CN" sz="1400">
                          <a:solidFill>
                            <a:srgbClr val="000000"/>
                          </a:solidFill>
                          <a:latin typeface="+mn-ea"/>
                          <a:cs typeface="+mn-ea"/>
                        </a:rPr>
                        <a:t>呈现留白艺术效果</a:t>
                      </a:r>
                      <a:endParaRPr lang="zh-CN" sz="1400">
                        <a:solidFill>
                          <a:srgbClr val="000000"/>
                        </a:solidFill>
                        <a:latin typeface="+mn-ea"/>
                        <a:cs typeface="+mn-ea"/>
                      </a:endParaRPr>
                    </a:p>
                    <a:p>
                      <a:pPr indent="0" fontAlgn="auto">
                        <a:lnSpc>
                          <a:spcPct val="150000"/>
                        </a:lnSpc>
                        <a:spcBef>
                          <a:spcPct val="0"/>
                        </a:spcBef>
                        <a:spcAft>
                          <a:spcPct val="0"/>
                        </a:spcAft>
                      </a:pPr>
                      <a:r>
                        <a:rPr lang="en-US" altLang="zh-CN" sz="1400">
                          <a:solidFill>
                            <a:srgbClr val="000000"/>
                          </a:solidFill>
                          <a:latin typeface="+mn-ea"/>
                          <a:cs typeface="+mn-ea"/>
                        </a:rPr>
                        <a:t>2.</a:t>
                      </a:r>
                      <a:r>
                        <a:rPr lang="zh-CN" sz="1400">
                          <a:solidFill>
                            <a:srgbClr val="000000"/>
                          </a:solidFill>
                          <a:latin typeface="+mn-ea"/>
                          <a:cs typeface="+mn-ea"/>
                        </a:rPr>
                        <a:t>西方书写特色</a:t>
                      </a:r>
                      <a:r>
                        <a:rPr lang="en-US" altLang="zh-CN" sz="1400">
                          <a:solidFill>
                            <a:srgbClr val="000000"/>
                          </a:solidFill>
                          <a:latin typeface="+mn-ea"/>
                          <a:cs typeface="+mn-ea"/>
                        </a:rPr>
                        <a:t>：</a:t>
                      </a:r>
                      <a:r>
                        <a:rPr lang="zh-CN" sz="1400">
                          <a:solidFill>
                            <a:srgbClr val="000000"/>
                          </a:solidFill>
                          <a:latin typeface="+mn-ea"/>
                          <a:cs typeface="+mn-ea"/>
                        </a:rPr>
                        <a:t>侧重深度剖析</a:t>
                      </a:r>
                      <a:r>
                        <a:rPr lang="en-US" altLang="zh-CN" sz="1400">
                          <a:solidFill>
                            <a:srgbClr val="000000"/>
                          </a:solidFill>
                          <a:latin typeface="+mn-ea"/>
                          <a:cs typeface="+mn-ea"/>
                        </a:rPr>
                        <a:t>；</a:t>
                      </a:r>
                      <a:r>
                        <a:rPr lang="zh-CN" sz="1400">
                          <a:solidFill>
                            <a:srgbClr val="000000"/>
                          </a:solidFill>
                          <a:latin typeface="+mn-ea"/>
                          <a:cs typeface="+mn-ea"/>
                        </a:rPr>
                        <a:t>采用心理分析方法</a:t>
                      </a:r>
                      <a:r>
                        <a:rPr lang="en-US" altLang="zh-CN" sz="1400">
                          <a:solidFill>
                            <a:srgbClr val="000000"/>
                          </a:solidFill>
                          <a:latin typeface="+mn-ea"/>
                          <a:cs typeface="+mn-ea"/>
                        </a:rPr>
                        <a:t>；</a:t>
                      </a:r>
                      <a:r>
                        <a:rPr lang="zh-CN" sz="1400">
                          <a:solidFill>
                            <a:srgbClr val="000000"/>
                          </a:solidFill>
                          <a:latin typeface="+mn-ea"/>
                          <a:cs typeface="+mn-ea"/>
                        </a:rPr>
                        <a:t>展现多维度内心图景</a:t>
                      </a:r>
                      <a:endParaRPr lang="zh-CN" sz="1400">
                        <a:solidFill>
                          <a:srgbClr val="000000"/>
                        </a:solidFill>
                        <a:latin typeface="+mn-ea"/>
                        <a:cs typeface="+mn-ea"/>
                      </a:endParaRPr>
                    </a:p>
                  </a:txBody>
                  <a:tcPr marL="26670" marR="26670" marT="14604" marB="14604" anchor="ctr" anchorCtr="0">
                    <a:lnL w="3175" cap="flat" cmpd="sng">
                      <a:solidFill>
                        <a:srgbClr val="999999"/>
                      </a:solidFill>
                      <a:prstDash val="solid"/>
                      <a:headEnd type="none" w="med" len="med"/>
                      <a:tailEnd type="none" w="med" len="med"/>
                    </a:lnL>
                    <a:lnR w="952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9525" cap="flat" cmpd="sng">
                      <a:solidFill>
                        <a:srgbClr val="999999"/>
                      </a:solidFill>
                      <a:prstDash val="solid"/>
                      <a:headEnd type="none" w="med" len="med"/>
                      <a:tailEnd type="none" w="med" len="med"/>
                    </a:lnB>
                    <a:noFill/>
                  </a:tcPr>
                </a:tc>
              </a:tr>
            </a:tbl>
          </a:graphicData>
        </a:graphic>
      </p:graphicFrame>
    </p:spTree>
    <p:custDataLst>
      <p:tags r:id="rId3"/>
    </p:custData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解法挖掘机</a:t>
            </a:r>
            <a:endParaRPr lang="zh-CN" altLang="en-US" sz="2000" b="1">
              <a:solidFill>
                <a:schemeClr val="bg1"/>
              </a:solidFill>
            </a:endParaRPr>
          </a:p>
        </p:txBody>
      </p:sp>
      <p:graphicFrame>
        <p:nvGraphicFramePr>
          <p:cNvPr id="3" name="表格 2"/>
          <p:cNvGraphicFramePr/>
          <p:nvPr>
            <p:custDataLst>
              <p:tags r:id="rId2"/>
            </p:custDataLst>
          </p:nvPr>
        </p:nvGraphicFramePr>
        <p:xfrm>
          <a:off x="1169035" y="1856740"/>
          <a:ext cx="9905365" cy="3370580"/>
        </p:xfrm>
        <a:graphic>
          <a:graphicData uri="http://schemas.openxmlformats.org/drawingml/2006/table">
            <a:tbl>
              <a:tblPr/>
              <a:tblGrid>
                <a:gridCol w="387985"/>
                <a:gridCol w="776605"/>
                <a:gridCol w="582295"/>
                <a:gridCol w="8158480"/>
              </a:tblGrid>
              <a:tr h="730250">
                <a:tc rowSpan="4">
                  <a:txBody>
                    <a:bodyPr/>
                    <a:p>
                      <a:pPr indent="0" algn="ctr" fontAlgn="auto">
                        <a:lnSpc>
                          <a:spcPct val="150000"/>
                        </a:lnSpc>
                        <a:spcBef>
                          <a:spcPct val="0"/>
                        </a:spcBef>
                        <a:spcAft>
                          <a:spcPct val="0"/>
                        </a:spcAft>
                      </a:pPr>
                      <a:r>
                        <a:rPr lang="zh-CN" sz="1400">
                          <a:solidFill>
                            <a:srgbClr val="000000"/>
                          </a:solidFill>
                          <a:latin typeface="+mn-ea"/>
                          <a:cs typeface="+mn-ea"/>
                        </a:rPr>
                        <a:t>答</a:t>
                      </a:r>
                      <a:endParaRPr lang="zh-CN" sz="1400">
                        <a:solidFill>
                          <a:srgbClr val="000000"/>
                        </a:solidFill>
                        <a:latin typeface="+mn-ea"/>
                        <a:cs typeface="+mn-ea"/>
                      </a:endParaRPr>
                    </a:p>
                    <a:p>
                      <a:pPr indent="0" algn="ctr" fontAlgn="auto">
                        <a:lnSpc>
                          <a:spcPct val="150000"/>
                        </a:lnSpc>
                        <a:spcBef>
                          <a:spcPct val="0"/>
                        </a:spcBef>
                        <a:spcAft>
                          <a:spcPct val="0"/>
                        </a:spcAft>
                      </a:pPr>
                      <a:r>
                        <a:rPr lang="zh-CN" sz="1400">
                          <a:solidFill>
                            <a:srgbClr val="000000"/>
                          </a:solidFill>
                          <a:latin typeface="+mn-ea"/>
                          <a:cs typeface="+mn-ea"/>
                        </a:rPr>
                        <a:t>题</a:t>
                      </a:r>
                      <a:endParaRPr lang="zh-CN" sz="1400">
                        <a:solidFill>
                          <a:srgbClr val="000000"/>
                        </a:solidFill>
                        <a:latin typeface="+mn-ea"/>
                        <a:cs typeface="+mn-ea"/>
                      </a:endParaRPr>
                    </a:p>
                    <a:p>
                      <a:pPr indent="0" algn="ctr" fontAlgn="auto">
                        <a:lnSpc>
                          <a:spcPct val="150000"/>
                        </a:lnSpc>
                        <a:spcBef>
                          <a:spcPct val="0"/>
                        </a:spcBef>
                        <a:spcAft>
                          <a:spcPct val="0"/>
                        </a:spcAft>
                      </a:pPr>
                      <a:r>
                        <a:rPr lang="zh-CN" sz="1400">
                          <a:solidFill>
                            <a:srgbClr val="000000"/>
                          </a:solidFill>
                          <a:latin typeface="+mn-ea"/>
                          <a:cs typeface="+mn-ea"/>
                        </a:rPr>
                        <a:t>步</a:t>
                      </a:r>
                      <a:endParaRPr lang="zh-CN" sz="1400">
                        <a:solidFill>
                          <a:srgbClr val="000000"/>
                        </a:solidFill>
                        <a:latin typeface="+mn-ea"/>
                        <a:cs typeface="+mn-ea"/>
                      </a:endParaRPr>
                    </a:p>
                    <a:p>
                      <a:pPr indent="0" algn="ctr" fontAlgn="auto">
                        <a:lnSpc>
                          <a:spcPct val="150000"/>
                        </a:lnSpc>
                        <a:spcBef>
                          <a:spcPct val="0"/>
                        </a:spcBef>
                        <a:spcAft>
                          <a:spcPct val="0"/>
                        </a:spcAft>
                      </a:pPr>
                      <a:r>
                        <a:rPr lang="zh-CN" sz="1400">
                          <a:solidFill>
                            <a:srgbClr val="000000"/>
                          </a:solidFill>
                          <a:latin typeface="+mn-ea"/>
                          <a:cs typeface="+mn-ea"/>
                        </a:rPr>
                        <a:t>骤</a:t>
                      </a:r>
                      <a:endParaRPr lang="zh-CN" sz="1400">
                        <a:solidFill>
                          <a:srgbClr val="000000"/>
                        </a:solidFill>
                        <a:latin typeface="+mn-ea"/>
                        <a:cs typeface="+mn-ea"/>
                      </a:endParaRPr>
                    </a:p>
                    <a:p>
                      <a:pPr indent="0" algn="ctr" fontAlgn="auto">
                        <a:lnSpc>
                          <a:spcPct val="150000"/>
                        </a:lnSpc>
                        <a:spcBef>
                          <a:spcPct val="0"/>
                        </a:spcBef>
                        <a:spcAft>
                          <a:spcPct val="0"/>
                        </a:spcAft>
                      </a:pPr>
                      <a:endParaRPr lang="en-US" altLang="zh-CN" sz="1400">
                        <a:latin typeface="+mn-ea"/>
                        <a:cs typeface="+mn-ea"/>
                      </a:endParaRPr>
                    </a:p>
                    <a:p>
                      <a:pPr indent="0" algn="ctr" fontAlgn="auto">
                        <a:lnSpc>
                          <a:spcPct val="150000"/>
                        </a:lnSpc>
                        <a:spcBef>
                          <a:spcPct val="0"/>
                        </a:spcBef>
                        <a:spcAft>
                          <a:spcPct val="0"/>
                        </a:spcAft>
                      </a:pPr>
                      <a:r>
                        <a:rPr lang="en-US" altLang="zh-CN" sz="1400">
                          <a:latin typeface="+mn-ea"/>
                          <a:cs typeface="+mn-ea"/>
                        </a:rPr>
                        <a:t> </a:t>
                      </a:r>
                      <a:endParaRPr lang="en-US" altLang="zh-CN" sz="1400">
                        <a:latin typeface="+mn-ea"/>
                        <a:cs typeface="+mn-ea"/>
                      </a:endParaRPr>
                    </a:p>
                  </a:txBody>
                  <a:tcPr marL="14604" marR="14604" marT="14604" marB="14604" anchor="ctr" anchorCtr="0">
                    <a:lnL w="952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9525" cap="flat" cmpd="sng">
                      <a:solidFill>
                        <a:srgbClr val="999999"/>
                      </a:solidFill>
                      <a:prstDash val="solid"/>
                      <a:headEnd type="none" w="med" len="med"/>
                      <a:tailEnd type="none" w="med" len="med"/>
                    </a:lnT>
                    <a:lnB w="9525" cap="flat" cmpd="sng">
                      <a:solidFill>
                        <a:srgbClr val="999999"/>
                      </a:solidFill>
                      <a:prstDash val="solid"/>
                      <a:headEnd type="none" w="med" len="med"/>
                      <a:tailEnd type="none" w="med" len="med"/>
                    </a:lnB>
                    <a:solidFill>
                      <a:srgbClr val="DBEEF3"/>
                    </a:solidFill>
                  </a:tcPr>
                </a:tc>
                <a:tc>
                  <a:txBody>
                    <a:bodyPr/>
                    <a:p>
                      <a:pPr indent="0" algn="ctr" fontAlgn="auto">
                        <a:lnSpc>
                          <a:spcPct val="150000"/>
                        </a:lnSpc>
                        <a:spcBef>
                          <a:spcPct val="0"/>
                        </a:spcBef>
                        <a:spcAft>
                          <a:spcPct val="0"/>
                        </a:spcAft>
                      </a:pPr>
                      <a:r>
                        <a:rPr lang="zh-CN" sz="1400">
                          <a:solidFill>
                            <a:srgbClr val="000000"/>
                          </a:solidFill>
                          <a:latin typeface="+mn-ea"/>
                        </a:rPr>
                        <a:t>步骤一</a:t>
                      </a:r>
                      <a:endParaRPr lang="zh-CN" sz="1400">
                        <a:solidFill>
                          <a:srgbClr val="000000"/>
                        </a:solidFill>
                        <a:latin typeface="+mn-ea"/>
                      </a:endParaRPr>
                    </a:p>
                  </a:txBody>
                  <a:tcPr marL="14604" marR="14604" marT="14604" marB="14604" anchor="ctr" anchorCtr="0">
                    <a:lnL w="317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952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solidFill>
                      <a:srgbClr val="DBEEF3"/>
                    </a:solidFill>
                  </a:tcPr>
                </a:tc>
                <a:tc>
                  <a:txBody>
                    <a:bodyPr/>
                    <a:p>
                      <a:pPr indent="0" algn="ctr" fontAlgn="auto">
                        <a:lnSpc>
                          <a:spcPct val="150000"/>
                        </a:lnSpc>
                        <a:spcBef>
                          <a:spcPct val="0"/>
                        </a:spcBef>
                        <a:spcAft>
                          <a:spcPct val="0"/>
                        </a:spcAft>
                      </a:pPr>
                      <a:r>
                        <a:rPr lang="zh-CN" sz="1400">
                          <a:solidFill>
                            <a:srgbClr val="FF4C38"/>
                          </a:solidFill>
                          <a:latin typeface="+mn-ea"/>
                        </a:rPr>
                        <a:t>筛选</a:t>
                      </a:r>
                      <a:endParaRPr lang="zh-CN" sz="1400">
                        <a:solidFill>
                          <a:srgbClr val="FF4C38"/>
                        </a:solidFill>
                        <a:latin typeface="+mn-ea"/>
                      </a:endParaRPr>
                    </a:p>
                  </a:txBody>
                  <a:tcPr marL="14604" marR="14604" marT="14604" marB="14604" anchor="ctr" anchorCtr="0">
                    <a:lnL w="317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952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noFill/>
                  </a:tcPr>
                </a:tc>
                <a:tc>
                  <a:txBody>
                    <a:bodyPr/>
                    <a:p>
                      <a:pPr indent="0" fontAlgn="auto">
                        <a:lnSpc>
                          <a:spcPct val="150000"/>
                        </a:lnSpc>
                        <a:spcBef>
                          <a:spcPct val="0"/>
                        </a:spcBef>
                        <a:spcAft>
                          <a:spcPct val="0"/>
                        </a:spcAft>
                      </a:pPr>
                      <a:r>
                        <a:rPr lang="zh-CN" sz="1400">
                          <a:solidFill>
                            <a:srgbClr val="000000"/>
                          </a:solidFill>
                          <a:latin typeface="+mn-ea"/>
                        </a:rPr>
                        <a:t>认真阅读文本</a:t>
                      </a:r>
                      <a:r>
                        <a:rPr lang="en-US" altLang="zh-CN" sz="1400">
                          <a:solidFill>
                            <a:srgbClr val="000000"/>
                          </a:solidFill>
                          <a:latin typeface="+mn-ea"/>
                        </a:rPr>
                        <a:t>，</a:t>
                      </a:r>
                      <a:r>
                        <a:rPr lang="zh-CN" sz="1400">
                          <a:solidFill>
                            <a:srgbClr val="000000"/>
                          </a:solidFill>
                          <a:latin typeface="+mn-ea"/>
                        </a:rPr>
                        <a:t>找出体现人物心理的相关描写</a:t>
                      </a:r>
                      <a:r>
                        <a:rPr lang="en-US" altLang="zh-CN" sz="1400">
                          <a:solidFill>
                            <a:srgbClr val="000000"/>
                          </a:solidFill>
                          <a:latin typeface="+mn-ea"/>
                        </a:rPr>
                        <a:t>，</a:t>
                      </a:r>
                      <a:r>
                        <a:rPr lang="zh-CN" sz="1400">
                          <a:solidFill>
                            <a:srgbClr val="000000"/>
                          </a:solidFill>
                          <a:latin typeface="+mn-ea"/>
                        </a:rPr>
                        <a:t>如抒情独白</a:t>
                      </a:r>
                      <a:r>
                        <a:rPr lang="en-US" altLang="zh-CN" sz="1400">
                          <a:solidFill>
                            <a:srgbClr val="000000"/>
                          </a:solidFill>
                          <a:latin typeface="+mn-ea"/>
                        </a:rPr>
                        <a:t>，</a:t>
                      </a:r>
                      <a:r>
                        <a:rPr lang="zh-CN" sz="1400">
                          <a:solidFill>
                            <a:srgbClr val="000000"/>
                          </a:solidFill>
                          <a:latin typeface="+mn-ea"/>
                        </a:rPr>
                        <a:t>通过梦境、幻觉间接揭示</a:t>
                      </a:r>
                      <a:r>
                        <a:rPr lang="en-US" altLang="zh-CN" sz="1400">
                          <a:solidFill>
                            <a:srgbClr val="000000"/>
                          </a:solidFill>
                          <a:latin typeface="+mn-ea"/>
                        </a:rPr>
                        <a:t>，</a:t>
                      </a:r>
                      <a:r>
                        <a:rPr lang="zh-CN" sz="1400">
                          <a:solidFill>
                            <a:srgbClr val="000000"/>
                          </a:solidFill>
                          <a:latin typeface="+mn-ea"/>
                        </a:rPr>
                        <a:t>用语言、动作、神态等暗示</a:t>
                      </a:r>
                      <a:r>
                        <a:rPr lang="en-US" altLang="zh-CN" sz="1400">
                          <a:solidFill>
                            <a:srgbClr val="000000"/>
                          </a:solidFill>
                          <a:latin typeface="+mn-ea"/>
                        </a:rPr>
                        <a:t>，</a:t>
                      </a:r>
                      <a:r>
                        <a:rPr lang="zh-CN" sz="1400">
                          <a:solidFill>
                            <a:srgbClr val="000000"/>
                          </a:solidFill>
                          <a:latin typeface="+mn-ea"/>
                        </a:rPr>
                        <a:t>环境映衬等</a:t>
                      </a:r>
                      <a:endParaRPr lang="zh-CN" sz="1400">
                        <a:solidFill>
                          <a:srgbClr val="000000"/>
                        </a:solidFill>
                        <a:latin typeface="+mn-ea"/>
                      </a:endParaRPr>
                    </a:p>
                  </a:txBody>
                  <a:tcPr marL="26670" marR="26670" marT="14604" marB="14604" anchor="ctr" anchorCtr="0">
                    <a:lnL w="3175" cap="flat" cmpd="sng">
                      <a:solidFill>
                        <a:srgbClr val="999999"/>
                      </a:solidFill>
                      <a:prstDash val="solid"/>
                      <a:headEnd type="none" w="med" len="med"/>
                      <a:tailEnd type="none" w="med" len="med"/>
                    </a:lnL>
                    <a:lnR w="9525" cap="flat" cmpd="sng">
                      <a:solidFill>
                        <a:srgbClr val="999999"/>
                      </a:solidFill>
                      <a:prstDash val="solid"/>
                      <a:headEnd type="none" w="med" len="med"/>
                      <a:tailEnd type="none" w="med" len="med"/>
                    </a:lnR>
                    <a:lnT w="952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noFill/>
                  </a:tcPr>
                </a:tc>
              </a:tr>
              <a:tr h="560070">
                <a:tc vMerge="1">
                  <a:tcPr marL="14604" marR="14604" marT="14604" marB="14604" anchor="ctr" anchorCtr="0">
                    <a:lnL w="952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a:noFill/>
                    </a:lnT>
                    <a:lnB>
                      <a:noFill/>
                    </a:lnB>
                    <a:solidFill>
                      <a:srgbClr val="DBEEF3"/>
                    </a:solidFill>
                  </a:tcPr>
                </a:tc>
                <a:tc>
                  <a:txBody>
                    <a:bodyPr/>
                    <a:p>
                      <a:pPr indent="0" algn="ctr" fontAlgn="auto">
                        <a:lnSpc>
                          <a:spcPct val="150000"/>
                        </a:lnSpc>
                        <a:spcBef>
                          <a:spcPct val="0"/>
                        </a:spcBef>
                        <a:spcAft>
                          <a:spcPct val="0"/>
                        </a:spcAft>
                      </a:pPr>
                      <a:r>
                        <a:rPr lang="zh-CN" sz="1400">
                          <a:solidFill>
                            <a:srgbClr val="000000"/>
                          </a:solidFill>
                          <a:latin typeface="+mn-ea"/>
                        </a:rPr>
                        <a:t>步骤二</a:t>
                      </a:r>
                      <a:endParaRPr lang="zh-CN" sz="1400">
                        <a:solidFill>
                          <a:srgbClr val="000000"/>
                        </a:solidFill>
                        <a:latin typeface="+mn-ea"/>
                      </a:endParaRPr>
                    </a:p>
                  </a:txBody>
                  <a:tcPr marL="14604" marR="14604" marT="14604" marB="14604" anchor="ctr" anchorCtr="0">
                    <a:lnL w="317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solidFill>
                      <a:srgbClr val="DBEEF3"/>
                    </a:solidFill>
                  </a:tcPr>
                </a:tc>
                <a:tc>
                  <a:txBody>
                    <a:bodyPr/>
                    <a:p>
                      <a:pPr indent="0" algn="ctr" fontAlgn="auto">
                        <a:lnSpc>
                          <a:spcPct val="150000"/>
                        </a:lnSpc>
                        <a:spcBef>
                          <a:spcPct val="0"/>
                        </a:spcBef>
                        <a:spcAft>
                          <a:spcPct val="0"/>
                        </a:spcAft>
                      </a:pPr>
                      <a:r>
                        <a:rPr lang="zh-CN" sz="1400">
                          <a:solidFill>
                            <a:srgbClr val="FF4C38"/>
                          </a:solidFill>
                          <a:latin typeface="+mn-ea"/>
                        </a:rPr>
                        <a:t>归类</a:t>
                      </a:r>
                      <a:endParaRPr lang="zh-CN" sz="1400">
                        <a:solidFill>
                          <a:srgbClr val="FF4C38"/>
                        </a:solidFill>
                        <a:latin typeface="+mn-ea"/>
                      </a:endParaRPr>
                    </a:p>
                  </a:txBody>
                  <a:tcPr marL="14604" marR="14604" marT="14604" marB="14604" anchor="ctr" anchorCtr="0">
                    <a:lnL w="317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noFill/>
                  </a:tcPr>
                </a:tc>
                <a:tc>
                  <a:txBody>
                    <a:bodyPr/>
                    <a:p>
                      <a:pPr indent="0" fontAlgn="auto">
                        <a:lnSpc>
                          <a:spcPct val="150000"/>
                        </a:lnSpc>
                        <a:spcBef>
                          <a:spcPct val="0"/>
                        </a:spcBef>
                        <a:spcAft>
                          <a:spcPct val="0"/>
                        </a:spcAft>
                      </a:pPr>
                      <a:r>
                        <a:rPr lang="zh-CN" sz="1400">
                          <a:solidFill>
                            <a:srgbClr val="000000"/>
                          </a:solidFill>
                          <a:latin typeface="+mn-ea"/>
                        </a:rPr>
                        <a:t>对文本中出现的人物心理进行整理</a:t>
                      </a:r>
                      <a:r>
                        <a:rPr lang="en-US" altLang="zh-CN" sz="1400">
                          <a:solidFill>
                            <a:srgbClr val="000000"/>
                          </a:solidFill>
                          <a:latin typeface="+mn-ea"/>
                        </a:rPr>
                        <a:t>，</a:t>
                      </a:r>
                      <a:r>
                        <a:rPr lang="zh-CN" sz="1400">
                          <a:solidFill>
                            <a:srgbClr val="000000"/>
                          </a:solidFill>
                          <a:latin typeface="+mn-ea"/>
                        </a:rPr>
                        <a:t>合并归类</a:t>
                      </a:r>
                      <a:endParaRPr lang="zh-CN" sz="1400">
                        <a:solidFill>
                          <a:srgbClr val="000000"/>
                        </a:solidFill>
                        <a:latin typeface="+mn-ea"/>
                      </a:endParaRPr>
                    </a:p>
                  </a:txBody>
                  <a:tcPr marL="26670" marR="26670" marT="14604" marB="14604" anchor="ctr" anchorCtr="0">
                    <a:lnL w="3175" cap="flat" cmpd="sng">
                      <a:solidFill>
                        <a:srgbClr val="999999"/>
                      </a:solidFill>
                      <a:prstDash val="solid"/>
                      <a:headEnd type="none" w="med" len="med"/>
                      <a:tailEnd type="none" w="med" len="med"/>
                    </a:lnL>
                    <a:lnR w="952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noFill/>
                  </a:tcPr>
                </a:tc>
              </a:tr>
              <a:tr h="480060">
                <a:tc vMerge="1">
                  <a:tcPr marL="14604" marR="14604" marT="14604" marB="14604" anchor="ctr" anchorCtr="0">
                    <a:lnL w="952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a:noFill/>
                    </a:lnT>
                    <a:lnB>
                      <a:noFill/>
                    </a:lnB>
                    <a:solidFill>
                      <a:srgbClr val="DBEEF3"/>
                    </a:solidFill>
                  </a:tcPr>
                </a:tc>
                <a:tc>
                  <a:txBody>
                    <a:bodyPr/>
                    <a:p>
                      <a:pPr indent="0" algn="ctr" fontAlgn="auto">
                        <a:lnSpc>
                          <a:spcPct val="150000"/>
                        </a:lnSpc>
                        <a:spcBef>
                          <a:spcPct val="0"/>
                        </a:spcBef>
                        <a:spcAft>
                          <a:spcPct val="0"/>
                        </a:spcAft>
                      </a:pPr>
                      <a:r>
                        <a:rPr lang="zh-CN" sz="1400">
                          <a:solidFill>
                            <a:srgbClr val="000000"/>
                          </a:solidFill>
                          <a:latin typeface="+mn-ea"/>
                        </a:rPr>
                        <a:t>步骤三</a:t>
                      </a:r>
                      <a:endParaRPr lang="zh-CN" sz="1400">
                        <a:solidFill>
                          <a:srgbClr val="000000"/>
                        </a:solidFill>
                        <a:latin typeface="+mn-ea"/>
                      </a:endParaRPr>
                    </a:p>
                  </a:txBody>
                  <a:tcPr marL="14604" marR="14604" marT="14604" marB="14604" anchor="ctr" anchorCtr="0">
                    <a:lnL w="317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solidFill>
                      <a:srgbClr val="DBEEF3"/>
                    </a:solidFill>
                  </a:tcPr>
                </a:tc>
                <a:tc>
                  <a:txBody>
                    <a:bodyPr/>
                    <a:p>
                      <a:pPr indent="0" algn="ctr" fontAlgn="auto">
                        <a:lnSpc>
                          <a:spcPct val="150000"/>
                        </a:lnSpc>
                        <a:spcBef>
                          <a:spcPct val="0"/>
                        </a:spcBef>
                        <a:spcAft>
                          <a:spcPct val="0"/>
                        </a:spcAft>
                      </a:pPr>
                      <a:r>
                        <a:rPr lang="zh-CN" sz="1400">
                          <a:solidFill>
                            <a:srgbClr val="FF4C38"/>
                          </a:solidFill>
                          <a:latin typeface="+mn-ea"/>
                        </a:rPr>
                        <a:t>概括</a:t>
                      </a:r>
                      <a:endParaRPr lang="zh-CN" sz="1400">
                        <a:solidFill>
                          <a:srgbClr val="FF4C38"/>
                        </a:solidFill>
                        <a:latin typeface="+mn-ea"/>
                      </a:endParaRPr>
                    </a:p>
                  </a:txBody>
                  <a:tcPr marL="14604" marR="14604" marT="14604" marB="14604" anchor="ctr" anchorCtr="0">
                    <a:lnL w="317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noFill/>
                  </a:tcPr>
                </a:tc>
                <a:tc>
                  <a:txBody>
                    <a:bodyPr/>
                    <a:p>
                      <a:pPr indent="0" fontAlgn="auto">
                        <a:lnSpc>
                          <a:spcPct val="150000"/>
                        </a:lnSpc>
                        <a:spcBef>
                          <a:spcPct val="0"/>
                        </a:spcBef>
                        <a:spcAft>
                          <a:spcPct val="0"/>
                        </a:spcAft>
                      </a:pPr>
                      <a:r>
                        <a:rPr lang="zh-CN" sz="1400">
                          <a:solidFill>
                            <a:srgbClr val="000000"/>
                          </a:solidFill>
                          <a:latin typeface="+mn-ea"/>
                        </a:rPr>
                        <a:t>根据步骤一筛选出的文本内容</a:t>
                      </a:r>
                      <a:r>
                        <a:rPr lang="en-US" altLang="zh-CN" sz="1400">
                          <a:solidFill>
                            <a:srgbClr val="000000"/>
                          </a:solidFill>
                          <a:latin typeface="+mn-ea"/>
                        </a:rPr>
                        <a:t>，</a:t>
                      </a:r>
                      <a:r>
                        <a:rPr lang="zh-CN" sz="1400">
                          <a:solidFill>
                            <a:srgbClr val="000000"/>
                          </a:solidFill>
                          <a:latin typeface="+mn-ea"/>
                        </a:rPr>
                        <a:t>仔细分析这些描写所表现的人物心理</a:t>
                      </a:r>
                      <a:r>
                        <a:rPr lang="en-US" altLang="zh-CN" sz="1400">
                          <a:solidFill>
                            <a:srgbClr val="000000"/>
                          </a:solidFill>
                          <a:latin typeface="+mn-ea"/>
                        </a:rPr>
                        <a:t>，</a:t>
                      </a:r>
                      <a:r>
                        <a:rPr lang="zh-CN" sz="1400">
                          <a:solidFill>
                            <a:srgbClr val="000000"/>
                          </a:solidFill>
                          <a:latin typeface="+mn-ea"/>
                        </a:rPr>
                        <a:t>用形容人物心理的词语加以概括</a:t>
                      </a:r>
                      <a:endParaRPr lang="zh-CN" sz="1400">
                        <a:solidFill>
                          <a:srgbClr val="000000"/>
                        </a:solidFill>
                        <a:latin typeface="+mn-ea"/>
                      </a:endParaRPr>
                    </a:p>
                  </a:txBody>
                  <a:tcPr marL="26670" marR="26670" marT="14604" marB="14604" anchor="ctr" anchorCtr="0">
                    <a:lnL w="3175" cap="flat" cmpd="sng">
                      <a:solidFill>
                        <a:srgbClr val="999999"/>
                      </a:solidFill>
                      <a:prstDash val="solid"/>
                      <a:headEnd type="none" w="med" len="med"/>
                      <a:tailEnd type="none" w="med" len="med"/>
                    </a:lnL>
                    <a:lnR w="952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noFill/>
                  </a:tcPr>
                </a:tc>
              </a:tr>
              <a:tr h="1600200">
                <a:tc vMerge="1">
                  <a:tcPr marL="14604" marR="14604" marT="14604" marB="14604" anchor="ctr" anchorCtr="0">
                    <a:lnL w="952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a:noFill/>
                    </a:lnT>
                    <a:lnB w="9525" cap="flat" cmpd="sng">
                      <a:solidFill>
                        <a:srgbClr val="999999"/>
                      </a:solidFill>
                      <a:prstDash val="solid"/>
                      <a:headEnd type="none" w="med" len="med"/>
                      <a:tailEnd type="none" w="med" len="med"/>
                    </a:lnB>
                    <a:solidFill>
                      <a:srgbClr val="DBEEF3"/>
                    </a:solidFill>
                  </a:tcPr>
                </a:tc>
                <a:tc>
                  <a:txBody>
                    <a:bodyPr/>
                    <a:p>
                      <a:pPr indent="0" algn="ctr" fontAlgn="auto">
                        <a:lnSpc>
                          <a:spcPct val="150000"/>
                        </a:lnSpc>
                        <a:spcBef>
                          <a:spcPct val="0"/>
                        </a:spcBef>
                        <a:spcAft>
                          <a:spcPct val="0"/>
                        </a:spcAft>
                      </a:pPr>
                      <a:r>
                        <a:rPr lang="zh-CN" sz="1400">
                          <a:solidFill>
                            <a:srgbClr val="000000"/>
                          </a:solidFill>
                          <a:latin typeface="+mn-ea"/>
                        </a:rPr>
                        <a:t>步骤四</a:t>
                      </a:r>
                      <a:endParaRPr lang="zh-CN" sz="1400">
                        <a:solidFill>
                          <a:srgbClr val="000000"/>
                        </a:solidFill>
                        <a:latin typeface="+mn-ea"/>
                      </a:endParaRPr>
                    </a:p>
                  </a:txBody>
                  <a:tcPr marL="14604" marR="14604" marT="14604" marB="14604" anchor="ctr" anchorCtr="0">
                    <a:lnL w="317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9525" cap="flat" cmpd="sng">
                      <a:solidFill>
                        <a:srgbClr val="999999"/>
                      </a:solidFill>
                      <a:prstDash val="solid"/>
                      <a:headEnd type="none" w="med" len="med"/>
                      <a:tailEnd type="none" w="med" len="med"/>
                    </a:lnB>
                    <a:solidFill>
                      <a:srgbClr val="DBEEF3"/>
                    </a:solidFill>
                  </a:tcPr>
                </a:tc>
                <a:tc>
                  <a:txBody>
                    <a:bodyPr/>
                    <a:p>
                      <a:pPr indent="0" algn="ctr" fontAlgn="auto">
                        <a:lnSpc>
                          <a:spcPct val="150000"/>
                        </a:lnSpc>
                        <a:spcBef>
                          <a:spcPct val="0"/>
                        </a:spcBef>
                        <a:spcAft>
                          <a:spcPct val="0"/>
                        </a:spcAft>
                      </a:pPr>
                      <a:r>
                        <a:rPr lang="zh-CN" sz="1400">
                          <a:solidFill>
                            <a:srgbClr val="FF4C38"/>
                          </a:solidFill>
                          <a:latin typeface="+mn-ea"/>
                        </a:rPr>
                        <a:t>作答</a:t>
                      </a:r>
                      <a:endParaRPr lang="zh-CN" sz="1400">
                        <a:solidFill>
                          <a:srgbClr val="FF4C38"/>
                        </a:solidFill>
                        <a:latin typeface="+mn-ea"/>
                      </a:endParaRPr>
                    </a:p>
                  </a:txBody>
                  <a:tcPr marL="14604" marR="14604" marT="14604" marB="14604" anchor="ctr" anchorCtr="0">
                    <a:lnL w="317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9525" cap="flat" cmpd="sng">
                      <a:solidFill>
                        <a:srgbClr val="999999"/>
                      </a:solidFill>
                      <a:prstDash val="solid"/>
                      <a:headEnd type="none" w="med" len="med"/>
                      <a:tailEnd type="none" w="med" len="med"/>
                    </a:lnB>
                    <a:noFill/>
                  </a:tcPr>
                </a:tc>
                <a:tc>
                  <a:txBody>
                    <a:bodyPr/>
                    <a:p>
                      <a:pPr indent="0" fontAlgn="auto">
                        <a:lnSpc>
                          <a:spcPct val="150000"/>
                        </a:lnSpc>
                        <a:spcBef>
                          <a:spcPct val="0"/>
                        </a:spcBef>
                        <a:spcAft>
                          <a:spcPct val="0"/>
                        </a:spcAft>
                      </a:pPr>
                      <a:r>
                        <a:rPr lang="zh-CN" sz="1400">
                          <a:solidFill>
                            <a:srgbClr val="000000"/>
                          </a:solidFill>
                          <a:latin typeface="+mn-ea"/>
                          <a:cs typeface="+mn-ea"/>
                        </a:rPr>
                        <a:t>根据题干要求</a:t>
                      </a:r>
                      <a:r>
                        <a:rPr lang="en-US" altLang="zh-CN" sz="1400">
                          <a:solidFill>
                            <a:srgbClr val="000000"/>
                          </a:solidFill>
                          <a:latin typeface="+mn-ea"/>
                          <a:cs typeface="+mn-ea"/>
                        </a:rPr>
                        <a:t>，</a:t>
                      </a:r>
                      <a:r>
                        <a:rPr lang="zh-CN" sz="1400">
                          <a:solidFill>
                            <a:srgbClr val="000000"/>
                          </a:solidFill>
                          <a:latin typeface="+mn-ea"/>
                          <a:cs typeface="+mn-ea"/>
                        </a:rPr>
                        <a:t>规范作答</a:t>
                      </a:r>
                      <a:r>
                        <a:rPr lang="en-US" altLang="zh-CN" sz="1400">
                          <a:solidFill>
                            <a:srgbClr val="000000"/>
                          </a:solidFill>
                          <a:latin typeface="+mn-ea"/>
                          <a:cs typeface="+mn-ea"/>
                        </a:rPr>
                        <a:t>，</a:t>
                      </a:r>
                      <a:r>
                        <a:rPr lang="zh-CN" sz="1400">
                          <a:solidFill>
                            <a:srgbClr val="000000"/>
                          </a:solidFill>
                          <a:latin typeface="+mn-ea"/>
                          <a:cs typeface="+mn-ea"/>
                        </a:rPr>
                        <a:t>分条陈述要点。作答时</a:t>
                      </a:r>
                      <a:r>
                        <a:rPr lang="en-US" altLang="zh-CN" sz="1400">
                          <a:solidFill>
                            <a:srgbClr val="000000"/>
                          </a:solidFill>
                          <a:latin typeface="+mn-ea"/>
                          <a:cs typeface="+mn-ea"/>
                        </a:rPr>
                        <a:t>，</a:t>
                      </a:r>
                      <a:r>
                        <a:rPr lang="zh-CN" sz="1400">
                          <a:solidFill>
                            <a:srgbClr val="000000"/>
                          </a:solidFill>
                          <a:latin typeface="+mn-ea"/>
                          <a:cs typeface="+mn-ea"/>
                        </a:rPr>
                        <a:t>审清命题人的意图</a:t>
                      </a:r>
                      <a:r>
                        <a:rPr lang="en-US" altLang="zh-CN" sz="1400">
                          <a:solidFill>
                            <a:srgbClr val="000000"/>
                          </a:solidFill>
                          <a:latin typeface="+mn-ea"/>
                          <a:cs typeface="+mn-ea"/>
                        </a:rPr>
                        <a:t>，</a:t>
                      </a:r>
                      <a:r>
                        <a:rPr lang="zh-CN" sz="1400">
                          <a:solidFill>
                            <a:srgbClr val="000000"/>
                          </a:solidFill>
                          <a:latin typeface="+mn-ea"/>
                          <a:cs typeface="+mn-ea"/>
                        </a:rPr>
                        <a:t>避免答非所问</a:t>
                      </a:r>
                      <a:r>
                        <a:rPr lang="en-US" altLang="zh-CN" sz="1400">
                          <a:solidFill>
                            <a:srgbClr val="000000"/>
                          </a:solidFill>
                          <a:latin typeface="+mn-ea"/>
                          <a:cs typeface="+mn-ea"/>
                        </a:rPr>
                        <a:t>：</a:t>
                      </a:r>
                      <a:r>
                        <a:rPr lang="en-US" altLang="zh-CN" sz="1400">
                          <a:solidFill>
                            <a:srgbClr val="000000"/>
                          </a:solidFill>
                          <a:latin typeface="+mn-ea"/>
                          <a:cs typeface="+mn-ea"/>
                        </a:rPr>
                        <a:t>①</a:t>
                      </a:r>
                      <a:r>
                        <a:rPr lang="zh-CN" sz="1400">
                          <a:solidFill>
                            <a:srgbClr val="000000"/>
                          </a:solidFill>
                          <a:latin typeface="+mn-ea"/>
                          <a:cs typeface="+mn-ea"/>
                        </a:rPr>
                        <a:t>要求梳理人物心理类题</a:t>
                      </a:r>
                      <a:r>
                        <a:rPr lang="en-US" altLang="zh-CN" sz="1400">
                          <a:solidFill>
                            <a:srgbClr val="000000"/>
                          </a:solidFill>
                          <a:latin typeface="+mn-ea"/>
                          <a:cs typeface="+mn-ea"/>
                        </a:rPr>
                        <a:t>，</a:t>
                      </a:r>
                      <a:r>
                        <a:rPr lang="zh-CN" sz="1400">
                          <a:solidFill>
                            <a:srgbClr val="000000"/>
                          </a:solidFill>
                          <a:latin typeface="+mn-ea"/>
                          <a:cs typeface="+mn-ea"/>
                        </a:rPr>
                        <a:t>用形容人物心理的常用词语回答即可</a:t>
                      </a:r>
                      <a:r>
                        <a:rPr lang="en-US" altLang="zh-CN" sz="1400">
                          <a:solidFill>
                            <a:srgbClr val="000000"/>
                          </a:solidFill>
                          <a:latin typeface="+mn-ea"/>
                          <a:cs typeface="+mn-ea"/>
                        </a:rPr>
                        <a:t>；②</a:t>
                      </a:r>
                      <a:r>
                        <a:rPr lang="zh-CN" sz="1400">
                          <a:solidFill>
                            <a:srgbClr val="000000"/>
                          </a:solidFill>
                          <a:latin typeface="+mn-ea"/>
                          <a:cs typeface="+mn-ea"/>
                        </a:rPr>
                        <a:t>题干若问</a:t>
                      </a:r>
                      <a:r>
                        <a:rPr lang="en-US" altLang="zh-CN" sz="1400">
                          <a:solidFill>
                            <a:srgbClr val="000000"/>
                          </a:solidFill>
                          <a:latin typeface="+mn-ea"/>
                          <a:cs typeface="+mn-ea"/>
                        </a:rPr>
                        <a:t>“×××</a:t>
                      </a:r>
                      <a:r>
                        <a:rPr lang="zh-CN" sz="1400">
                          <a:solidFill>
                            <a:srgbClr val="000000"/>
                          </a:solidFill>
                          <a:latin typeface="+mn-ea"/>
                          <a:cs typeface="+mn-ea"/>
                        </a:rPr>
                        <a:t>心理有哪些变化</a:t>
                      </a:r>
                      <a:r>
                        <a:rPr lang="zh-CN" altLang="en-US" sz="1400">
                          <a:solidFill>
                            <a:srgbClr val="000000"/>
                          </a:solidFill>
                          <a:latin typeface="+mn-ea"/>
                          <a:cs typeface="+mn-ea"/>
                        </a:rPr>
                        <a:t>”“</a:t>
                      </a:r>
                      <a:r>
                        <a:rPr lang="zh-CN" sz="1400">
                          <a:solidFill>
                            <a:srgbClr val="000000"/>
                          </a:solidFill>
                          <a:latin typeface="+mn-ea"/>
                          <a:cs typeface="+mn-ea"/>
                        </a:rPr>
                        <a:t>心理变化过程</a:t>
                      </a:r>
                      <a:r>
                        <a:rPr lang="zh-CN" altLang="en-US" sz="1400">
                          <a:solidFill>
                            <a:srgbClr val="000000"/>
                          </a:solidFill>
                          <a:latin typeface="+mn-ea"/>
                          <a:cs typeface="+mn-ea"/>
                        </a:rPr>
                        <a:t>”</a:t>
                      </a:r>
                      <a:r>
                        <a:rPr lang="zh-CN" sz="1400">
                          <a:solidFill>
                            <a:srgbClr val="000000"/>
                          </a:solidFill>
                          <a:latin typeface="+mn-ea"/>
                          <a:cs typeface="+mn-ea"/>
                        </a:rPr>
                        <a:t>等</a:t>
                      </a:r>
                      <a:r>
                        <a:rPr lang="en-US" altLang="zh-CN" sz="1400">
                          <a:solidFill>
                            <a:srgbClr val="000000"/>
                          </a:solidFill>
                          <a:latin typeface="+mn-ea"/>
                          <a:cs typeface="+mn-ea"/>
                        </a:rPr>
                        <a:t>，</a:t>
                      </a:r>
                      <a:r>
                        <a:rPr lang="zh-CN" sz="1400">
                          <a:solidFill>
                            <a:srgbClr val="000000"/>
                          </a:solidFill>
                          <a:latin typeface="+mn-ea"/>
                          <a:cs typeface="+mn-ea"/>
                        </a:rPr>
                        <a:t>不仅要准确概括出人物心理</a:t>
                      </a:r>
                      <a:r>
                        <a:rPr lang="en-US" altLang="zh-CN" sz="1400">
                          <a:solidFill>
                            <a:srgbClr val="000000"/>
                          </a:solidFill>
                          <a:latin typeface="+mn-ea"/>
                          <a:cs typeface="+mn-ea"/>
                        </a:rPr>
                        <a:t>，</a:t>
                      </a:r>
                      <a:r>
                        <a:rPr lang="zh-CN" sz="1400">
                          <a:solidFill>
                            <a:srgbClr val="000000"/>
                          </a:solidFill>
                          <a:latin typeface="+mn-ea"/>
                          <a:cs typeface="+mn-ea"/>
                        </a:rPr>
                        <a:t>还要注意体现其心理变化的逻辑顺序</a:t>
                      </a:r>
                      <a:r>
                        <a:rPr lang="en-US" altLang="zh-CN" sz="1400">
                          <a:solidFill>
                            <a:srgbClr val="000000"/>
                          </a:solidFill>
                          <a:latin typeface="+mn-ea"/>
                          <a:cs typeface="+mn-ea"/>
                        </a:rPr>
                        <a:t>，</a:t>
                      </a:r>
                      <a:r>
                        <a:rPr lang="zh-CN" sz="1400">
                          <a:solidFill>
                            <a:srgbClr val="000000"/>
                          </a:solidFill>
                          <a:latin typeface="+mn-ea"/>
                          <a:cs typeface="+mn-ea"/>
                        </a:rPr>
                        <a:t>如</a:t>
                      </a:r>
                      <a:r>
                        <a:rPr lang="zh-CN" altLang="en-US" sz="1400">
                          <a:solidFill>
                            <a:srgbClr val="000000"/>
                          </a:solidFill>
                          <a:latin typeface="+mn-ea"/>
                          <a:cs typeface="+mn-ea"/>
                        </a:rPr>
                        <a:t>“</a:t>
                      </a:r>
                      <a:r>
                        <a:rPr lang="zh-CN" sz="1400">
                          <a:solidFill>
                            <a:srgbClr val="000000"/>
                          </a:solidFill>
                          <a:latin typeface="+mn-ea"/>
                          <a:cs typeface="+mn-ea"/>
                        </a:rPr>
                        <a:t>先</a:t>
                      </a:r>
                      <a:r>
                        <a:rPr lang="en-US" altLang="zh-CN" sz="1400">
                          <a:solidFill>
                            <a:srgbClr val="000000"/>
                          </a:solidFill>
                          <a:latin typeface="+mn-ea"/>
                          <a:cs typeface="+mn-ea"/>
                        </a:rPr>
                        <a:t>……</a:t>
                      </a:r>
                      <a:r>
                        <a:rPr lang="zh-CN" sz="1400">
                          <a:solidFill>
                            <a:srgbClr val="000000"/>
                          </a:solidFill>
                          <a:latin typeface="+mn-ea"/>
                          <a:cs typeface="+mn-ea"/>
                        </a:rPr>
                        <a:t>然后</a:t>
                      </a:r>
                      <a:r>
                        <a:rPr lang="en-US" altLang="zh-CN" sz="1400">
                          <a:solidFill>
                            <a:srgbClr val="000000"/>
                          </a:solidFill>
                          <a:latin typeface="+mn-ea"/>
                          <a:cs typeface="+mn-ea"/>
                        </a:rPr>
                        <a:t>……</a:t>
                      </a:r>
                      <a:r>
                        <a:rPr lang="zh-CN" sz="1400">
                          <a:solidFill>
                            <a:srgbClr val="000000"/>
                          </a:solidFill>
                          <a:latin typeface="+mn-ea"/>
                          <a:cs typeface="+mn-ea"/>
                        </a:rPr>
                        <a:t>接着</a:t>
                      </a:r>
                      <a:r>
                        <a:rPr lang="en-US" altLang="zh-CN" sz="1400">
                          <a:solidFill>
                            <a:srgbClr val="000000"/>
                          </a:solidFill>
                          <a:latin typeface="+mn-ea"/>
                          <a:cs typeface="+mn-ea"/>
                        </a:rPr>
                        <a:t>……</a:t>
                      </a:r>
                      <a:r>
                        <a:rPr lang="zh-CN" sz="1400">
                          <a:solidFill>
                            <a:srgbClr val="000000"/>
                          </a:solidFill>
                          <a:latin typeface="+mn-ea"/>
                          <a:cs typeface="+mn-ea"/>
                        </a:rPr>
                        <a:t>最后</a:t>
                      </a:r>
                      <a:r>
                        <a:rPr lang="en-US" altLang="zh-CN" sz="1400">
                          <a:solidFill>
                            <a:srgbClr val="000000"/>
                          </a:solidFill>
                          <a:latin typeface="+mn-ea"/>
                          <a:cs typeface="+mn-ea"/>
                        </a:rPr>
                        <a:t>……”；③</a:t>
                      </a:r>
                      <a:r>
                        <a:rPr lang="zh-CN" sz="1400">
                          <a:solidFill>
                            <a:srgbClr val="000000"/>
                          </a:solidFill>
                          <a:latin typeface="+mn-ea"/>
                          <a:cs typeface="+mn-ea"/>
                        </a:rPr>
                        <a:t>题干若问</a:t>
                      </a:r>
                      <a:r>
                        <a:rPr lang="zh-CN" altLang="en-US" sz="1400">
                          <a:solidFill>
                            <a:srgbClr val="000000"/>
                          </a:solidFill>
                          <a:latin typeface="+mn-ea"/>
                          <a:cs typeface="+mn-ea"/>
                        </a:rPr>
                        <a:t>“</a:t>
                      </a:r>
                      <a:r>
                        <a:rPr lang="zh-CN" sz="1400">
                          <a:solidFill>
                            <a:srgbClr val="000000"/>
                          </a:solidFill>
                          <a:latin typeface="+mn-ea"/>
                          <a:cs typeface="+mn-ea"/>
                        </a:rPr>
                        <a:t>心理描写有哪些作用</a:t>
                      </a:r>
                      <a:r>
                        <a:rPr lang="zh-CN" altLang="en-US" sz="1400">
                          <a:solidFill>
                            <a:srgbClr val="000000"/>
                          </a:solidFill>
                          <a:latin typeface="+mn-ea"/>
                          <a:cs typeface="+mn-ea"/>
                        </a:rPr>
                        <a:t>”</a:t>
                      </a:r>
                      <a:r>
                        <a:rPr lang="en-US" altLang="zh-CN" sz="1400">
                          <a:solidFill>
                            <a:srgbClr val="000000"/>
                          </a:solidFill>
                          <a:latin typeface="+mn-ea"/>
                          <a:cs typeface="+mn-ea"/>
                        </a:rPr>
                        <a:t>，</a:t>
                      </a:r>
                      <a:r>
                        <a:rPr lang="zh-CN" sz="1400">
                          <a:solidFill>
                            <a:srgbClr val="000000"/>
                          </a:solidFill>
                          <a:latin typeface="+mn-ea"/>
                          <a:cs typeface="+mn-ea"/>
                        </a:rPr>
                        <a:t>则要注意从主题、人物、情节等角度全面思考</a:t>
                      </a:r>
                      <a:endParaRPr lang="zh-CN" sz="1400">
                        <a:solidFill>
                          <a:srgbClr val="000000"/>
                        </a:solidFill>
                        <a:latin typeface="+mn-ea"/>
                        <a:cs typeface="+mn-ea"/>
                      </a:endParaRPr>
                    </a:p>
                  </a:txBody>
                  <a:tcPr marL="26670" marR="26670" marT="14604" marB="14604" anchor="ctr" anchorCtr="0">
                    <a:lnL w="3175" cap="flat" cmpd="sng">
                      <a:solidFill>
                        <a:srgbClr val="999999"/>
                      </a:solidFill>
                      <a:prstDash val="solid"/>
                      <a:headEnd type="none" w="med" len="med"/>
                      <a:tailEnd type="none" w="med" len="med"/>
                    </a:lnL>
                    <a:lnR w="952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9525" cap="flat" cmpd="sng">
                      <a:solidFill>
                        <a:srgbClr val="999999"/>
                      </a:solidFill>
                      <a:prstDash val="solid"/>
                      <a:headEnd type="none" w="med" len="med"/>
                      <a:tailEnd type="none" w="med" len="med"/>
                    </a:lnB>
                    <a:noFill/>
                  </a:tcPr>
                </a:tc>
              </a:tr>
            </a:tbl>
          </a:graphicData>
        </a:graphic>
      </p:graphicFrame>
    </p:spTree>
    <p:custDataLst>
      <p:tags r:id="rId3"/>
    </p:custData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真招解教材</a:t>
            </a:r>
            <a:endParaRPr lang="zh-CN" altLang="en-US" sz="2000" b="1">
              <a:solidFill>
                <a:schemeClr val="bg1"/>
              </a:solidFill>
            </a:endParaRPr>
          </a:p>
        </p:txBody>
      </p:sp>
      <p:sp>
        <p:nvSpPr>
          <p:cNvPr id="6" name="文本框 5"/>
          <p:cNvSpPr txBox="1"/>
          <p:nvPr/>
        </p:nvSpPr>
        <p:spPr>
          <a:xfrm>
            <a:off x="1080135" y="1313815"/>
            <a:ext cx="10031095" cy="3488690"/>
          </a:xfrm>
          <a:prstGeom prst="rect">
            <a:avLst/>
          </a:prstGeom>
          <a:noFill/>
        </p:spPr>
        <p:txBody>
          <a:bodyPr wrap="square" rtlCol="0">
            <a:no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简要概括香雪归途中心理变化的过程</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分析这一系列心理活动描写的作用。</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en-US" altLang="en-US">
                <a:solidFill>
                  <a:srgbClr val="FF0000"/>
                </a:solidFill>
                <a:latin typeface="黑体" panose="02010609060101010101" charset="-122"/>
                <a:ea typeface="黑体" panose="02010609060101010101" charset="-122"/>
                <a:cs typeface="黑体" panose="02010609060101010101" charset="-122"/>
              </a:rPr>
              <a:t>①</a:t>
            </a:r>
            <a:r>
              <a:rPr lang="zh-CN" altLang="en-US">
                <a:solidFill>
                  <a:srgbClr val="FF0000"/>
                </a:solidFill>
                <a:latin typeface="黑体" panose="02010609060101010101" charset="-122"/>
                <a:ea typeface="黑体" panose="02010609060101010101" charset="-122"/>
                <a:cs typeface="黑体" panose="02010609060101010101" charset="-122"/>
              </a:rPr>
              <a:t>变化过程</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列车把香雪孤独地留在站台</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陌生的西山口、黑幽幽的大山让香雪感到害怕</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确定铅笔盒属于自己</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感到满足</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不再害怕</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想到娘的责怪、爹的劳苦</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感到内疚</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内心犹豫不安</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找到说服娘的理由后</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心情又高昂起来</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看到姐妹们来迎她</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又觉得欢乐、满足和骄傲。</a:t>
            </a:r>
            <a:r>
              <a:rPr lang="en-US" altLang="en-US">
                <a:solidFill>
                  <a:srgbClr val="FF0000"/>
                </a:solidFill>
                <a:latin typeface="黑体" panose="02010609060101010101" charset="-122"/>
                <a:ea typeface="黑体" panose="02010609060101010101" charset="-122"/>
                <a:cs typeface="黑体" panose="02010609060101010101" charset="-122"/>
              </a:rPr>
              <a:t>②</a:t>
            </a:r>
            <a:r>
              <a:rPr lang="zh-CN" altLang="en-US">
                <a:solidFill>
                  <a:srgbClr val="FF0000"/>
                </a:solidFill>
                <a:latin typeface="黑体" panose="02010609060101010101" charset="-122"/>
                <a:ea typeface="黑体" panose="02010609060101010101" charset="-122"/>
                <a:cs typeface="黑体" panose="02010609060101010101" charset="-122"/>
              </a:rPr>
              <a:t>作用</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充分展现了香雪内心的矛盾与不安</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以及她对都市文明的渴慕与追求。香雪经历了从害怕到不害怕、从犹豫到兴奋的心理变化</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虽然这一变化是在三十里的山路上完成的</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但香雪却跨越了自卑、封闭、落后与自信、开放、进步之间的间隔</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跨越了巨大的心理障碍</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这一跨越正突出了小说的主题。</a:t>
            </a:r>
            <a:endParaRPr lang="zh-CN" altLang="en-US">
              <a:solidFill>
                <a:srgbClr val="FF0000"/>
              </a:solidFill>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 calcmode="lin" valueType="num">
                                      <p:cBhvr additive="base">
                                        <p:cTn id="7"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高考见真章</a:t>
            </a:r>
            <a:endParaRPr lang="zh-CN" altLang="en-US" sz="2000" b="1">
              <a:solidFill>
                <a:schemeClr val="bg1"/>
              </a:solidFill>
            </a:endParaRPr>
          </a:p>
        </p:txBody>
      </p:sp>
      <p:sp>
        <p:nvSpPr>
          <p:cNvPr id="6" name="文本框 5"/>
          <p:cNvSpPr txBox="1"/>
          <p:nvPr/>
        </p:nvSpPr>
        <p:spPr>
          <a:xfrm>
            <a:off x="1080135" y="1129030"/>
            <a:ext cx="10031095" cy="3488690"/>
          </a:xfrm>
          <a:prstGeom prst="rect">
            <a:avLst/>
          </a:prstGeom>
          <a:noFill/>
        </p:spPr>
        <p:txBody>
          <a:bodyPr wrap="square" rtlCol="0">
            <a:no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阅读下面的文字</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完成后面的小题。</a:t>
            </a:r>
            <a:endParaRPr lang="zh-CN" altLang="en-US">
              <a:latin typeface="微软雅黑" panose="020B0503020204020204" charset="-122"/>
              <a:ea typeface="微软雅黑" panose="020B0503020204020204" charset="-122"/>
              <a:cs typeface="微软雅黑" panose="020B0503020204020204" charset="-122"/>
            </a:endParaRPr>
          </a:p>
          <a:p>
            <a:pPr indent="457200" algn="ctr"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长出一地的好荞麦</a:t>
            </a:r>
            <a:endParaRPr lang="zh-CN" altLang="en-US">
              <a:latin typeface="楷体" panose="02010609060101010101" charset="-122"/>
              <a:ea typeface="楷体" panose="02010609060101010101" charset="-122"/>
              <a:cs typeface="楷体" panose="02010609060101010101" charset="-122"/>
            </a:endParaRPr>
          </a:p>
          <a:p>
            <a:pPr indent="457200" algn="ctr"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曹多勇</a:t>
            </a:r>
            <a:endParaRPr lang="zh-CN" altLang="en-US">
              <a:latin typeface="楷体" panose="02010609060101010101" charset="-122"/>
              <a:ea typeface="楷体" panose="02010609060101010101" charset="-122"/>
              <a:cs typeface="楷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这年里</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德贵最后一次来种河滩地已是腊月里。这期间</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他先后种过一次黄豆</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两次绿豆</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两次麦子</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庄稼还是颗粒无收。这情况</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德贵还有岁数更大的犁都没经历过。儿子儿媳说这怪气候叫厄尔尼诺现象</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德贵不听这道理</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骂天</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说这是要绝人啊</a:t>
            </a:r>
            <a:r>
              <a:rPr lang="en-US" altLang="zh-CN">
                <a:latin typeface="楷体" panose="02010609060101010101" charset="-122"/>
                <a:ea typeface="楷体" panose="02010609060101010101" charset="-122"/>
                <a:cs typeface="楷体" panose="02010609060101010101" charset="-122"/>
              </a:rPr>
              <a:t>!</a:t>
            </a:r>
            <a:endParaRPr lang="en-US" altLang="zh-CN">
              <a:latin typeface="楷体" panose="02010609060101010101" charset="-122"/>
              <a:ea typeface="楷体" panose="02010609060101010101" charset="-122"/>
              <a:cs typeface="楷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大河湾土地分两种</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一种在围堤坝里</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淮河水一般淹不掉</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是大河湾人赖以生存的保障</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另一种地在堤坝外</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无遮无拦地紧挨淮河</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一年里能收季麦就不错了</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秋季天都荒着</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这地叫河滩地</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也叫荒地。大河湾只德贵一人秋季天还耕种河滩地。</a:t>
            </a:r>
            <a:endParaRPr lang="zh-CN" altLang="en-US">
              <a:latin typeface="楷体" panose="02010609060101010101" charset="-122"/>
              <a:ea typeface="楷体" panose="02010609060101010101" charset="-122"/>
              <a:cs typeface="楷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村人说德贵</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那点河滩地还能结出金豆豆、银豆豆</a:t>
            </a:r>
            <a:r>
              <a:rPr lang="en-US" altLang="zh-CN">
                <a:latin typeface="楷体" panose="02010609060101010101" charset="-122"/>
                <a:ea typeface="楷体" panose="02010609060101010101" charset="-122"/>
                <a:cs typeface="楷体" panose="02010609060101010101" charset="-122"/>
              </a:rPr>
              <a:t>?</a:t>
            </a:r>
            <a:endParaRPr lang="en-US" altLang="zh-CN">
              <a:latin typeface="楷体" panose="02010609060101010101" charset="-122"/>
              <a:ea typeface="楷体" panose="02010609060101010101" charset="-122"/>
              <a:cs typeface="楷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德贵家人也说德贵</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年年秋季天见你河滩地种呀种呀种</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可临了收几次</a:t>
            </a:r>
            <a:r>
              <a:rPr lang="en-US" altLang="zh-CN">
                <a:latin typeface="楷体" panose="02010609060101010101" charset="-122"/>
                <a:ea typeface="楷体" panose="02010609060101010101" charset="-122"/>
                <a:cs typeface="楷体" panose="02010609060101010101" charset="-122"/>
              </a:rPr>
              <a:t>?</a:t>
            </a:r>
            <a:endParaRPr lang="en-US" altLang="zh-CN">
              <a:latin typeface="楷体" panose="02010609060101010101" charset="-122"/>
              <a:ea typeface="楷体" panose="02010609060101010101" charset="-122"/>
              <a:cs typeface="楷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德贵先是不愿搭理话</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落后才说</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俺见河滩地长草就像长俺心口窝</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痛得夜夜睡不着觉呀</a:t>
            </a:r>
            <a:r>
              <a:rPr lang="en-US" altLang="zh-CN">
                <a:latin typeface="楷体" panose="02010609060101010101" charset="-122"/>
                <a:ea typeface="楷体" panose="02010609060101010101" charset="-122"/>
                <a:cs typeface="楷体" panose="02010609060101010101" charset="-122"/>
              </a:rPr>
              <a:t>!</a:t>
            </a:r>
            <a:endParaRPr lang="zh-CN" altLang="en-US">
              <a:latin typeface="楷体" panose="02010609060101010101" charset="-122"/>
              <a:ea typeface="楷体" panose="02010609060101010101" charset="-122"/>
              <a:cs typeface="楷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endParaRPr lang="zh-CN" altLang="en-US">
              <a:latin typeface="楷体" panose="02010609060101010101" charset="-122"/>
              <a:ea typeface="楷体" panose="02010609060101010101" charset="-122"/>
              <a:cs typeface="楷体" panose="02010609060101010101" charset="-122"/>
            </a:endParaRPr>
          </a:p>
        </p:txBody>
      </p:sp>
    </p:spTree>
    <p:custDataLst>
      <p:tags r:id="rId2"/>
    </p:custData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高考见真章</a:t>
            </a:r>
            <a:endParaRPr lang="zh-CN" altLang="en-US" sz="2000" b="1">
              <a:solidFill>
                <a:schemeClr val="bg1"/>
              </a:solidFill>
            </a:endParaRPr>
          </a:p>
        </p:txBody>
      </p:sp>
      <p:sp>
        <p:nvSpPr>
          <p:cNvPr id="6" name="文本框 5"/>
          <p:cNvSpPr txBox="1"/>
          <p:nvPr/>
        </p:nvSpPr>
        <p:spPr>
          <a:xfrm>
            <a:off x="1080135" y="1129030"/>
            <a:ext cx="10031095" cy="3488690"/>
          </a:xfrm>
          <a:prstGeom prst="rect">
            <a:avLst/>
          </a:prstGeom>
          <a:noFill/>
        </p:spPr>
        <p:txBody>
          <a:bodyPr wrap="square" rtlCol="0">
            <a:no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河滩地位于村东两里地。德贵村东里出了庄</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赶头牛</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扛张犁</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沿河堤一直往东去。人老</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牛老</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犁也老。牛老</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蹄迈得很迟缓</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远处里还以为牛是站堤坝上不动弹。人老</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老在脊梁上。肩上挂一张犁</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侧斜身显得更佝。犁呢是犁铧小</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犁把细</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还满身裂出一道一道暗裂纹</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像老人手上脸上的皱纹皮。牛前边领</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德贵后面跟</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牛缰绳牵连他们俩</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一副懒懒散散的模样</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弄不清是德贵赶牛</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还是牛牵德贵。至河滩地头</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德贵说一声</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吁</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牛停下蹄</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瞪一对大牛眼瞧德贵。德贵下堤坝往河滩地里走</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牛也侧转身头低屁股撅</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挺住蹄缓下堤坝追德贵。关键时才分出牛还是受人支配着。</a:t>
            </a:r>
            <a:endParaRPr lang="zh-CN" altLang="en-US">
              <a:latin typeface="楷体" panose="02010609060101010101" charset="-122"/>
              <a:ea typeface="楷体" panose="02010609060101010101" charset="-122"/>
              <a:cs typeface="楷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德贵没有即刻套牛犁地</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他知道牛跟自己还有犁都得歇息喘口气。犁榫眼松</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趴德贵肩</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吱呀、吱呀</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一路不停歇地叫。德贵说犁</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俺知道你榫眼咧着嘴</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不湿润湿润水</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你准散架。牛嘴也</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吧嗒、吧嗒</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扯黏水吐白沫。德贵说牛</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俺知你嗓子眼冒着火</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得去淮河里喝个饱。于是</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德贵、牛和犁三个老货径直朝淮河走去。</a:t>
            </a:r>
            <a:endParaRPr lang="zh-CN" altLang="en-US">
              <a:latin typeface="楷体" panose="02010609060101010101" charset="-122"/>
              <a:ea typeface="楷体" panose="02010609060101010101" charset="-122"/>
              <a:cs typeface="楷体" panose="02010609060101010101" charset="-122"/>
            </a:endParaRPr>
          </a:p>
        </p:txBody>
      </p:sp>
    </p:spTree>
    <p:custDataLst>
      <p:tags r:id="rId2"/>
    </p:custDataLst>
  </p:cSld>
  <p:clrMapOvr>
    <a:masterClrMapping/>
  </p:clrMapOvr>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4.xml><?xml version="1.0" encoding="utf-8"?>
<p:tagLst xmlns:p="http://schemas.openxmlformats.org/presentationml/2006/main">
  <p:tag name="KSO_WM_BEAUTIFY_FLAG" val="#wm#"/>
  <p:tag name="KSO_WM_TEMPLATE_CATEGORY" val="custom"/>
  <p:tag name="KSO_WM_TEMPLATE_INDEX" val="20205081"/>
</p:tagLst>
</file>

<file path=ppt/tags/tag65.xml><?xml version="1.0" encoding="utf-8"?>
<p:tagLst xmlns:p="http://schemas.openxmlformats.org/presentationml/2006/main">
  <p:tag name="KSO_WM_BEAUTIFY_FLAG" val="#wm#"/>
  <p:tag name="KSO_WM_TEMPLATE_CATEGORY" val="custom"/>
  <p:tag name="KSO_WM_TEMPLATE_INDEX" val="20205081"/>
</p:tagLst>
</file>

<file path=ppt/tags/tag66.xml><?xml version="1.0" encoding="utf-8"?>
<p:tagLst xmlns:p="http://schemas.openxmlformats.org/presentationml/2006/main">
  <p:tag name="KSO_WM_BEAUTIFY_FLAG" val="#wm#"/>
  <p:tag name="KSO_WM_TEMPLATE_CATEGORY" val="custom"/>
  <p:tag name="KSO_WM_TEMPLATE_INDEX" val="20205081"/>
</p:tagLst>
</file>

<file path=ppt/tags/tag67.xml><?xml version="1.0" encoding="utf-8"?>
<p:tagLst xmlns:p="http://schemas.openxmlformats.org/presentationml/2006/main">
  <p:tag name="TABLE_ENDDRAG_ORIGIN_RECT" val="834*404"/>
  <p:tag name="TABLE_ENDDRAG_RECT" val="65*97*834*404"/>
</p:tagLst>
</file>

<file path=ppt/tags/tag68.xml><?xml version="1.0" encoding="utf-8"?>
<p:tagLst xmlns:p="http://schemas.openxmlformats.org/presentationml/2006/main">
  <p:tag name="KSO_WM_BEAUTIFY_FLAG" val="#wm#"/>
  <p:tag name="KSO_WM_TEMPLATE_CATEGORY" val="custom"/>
  <p:tag name="KSO_WM_TEMPLATE_INDEX" val="20205081"/>
</p:tagLst>
</file>

<file path=ppt/tags/tag69.xml><?xml version="1.0" encoding="utf-8"?>
<p:tagLst xmlns:p="http://schemas.openxmlformats.org/presentationml/2006/main">
  <p:tag name="TABLE_ENDDRAG_ORIGIN_RECT" val="779*339"/>
  <p:tag name="TABLE_ENDDRAG_RECT" val="92*131*779*339"/>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BEAUTIFY_FLAG" val="#wm#"/>
  <p:tag name="KSO_WM_TEMPLATE_CATEGORY" val="custom"/>
  <p:tag name="KSO_WM_TEMPLATE_INDEX" val="20205081"/>
</p:tagLst>
</file>

<file path=ppt/tags/tag71.xml><?xml version="1.0" encoding="utf-8"?>
<p:tagLst xmlns:p="http://schemas.openxmlformats.org/presentationml/2006/main">
  <p:tag name="KSO_WM_BEAUTIFY_FLAG" val="#wm#"/>
  <p:tag name="KSO_WM_TEMPLATE_CATEGORY" val="custom"/>
  <p:tag name="KSO_WM_TEMPLATE_INDEX" val="20205081"/>
</p:tagLst>
</file>

<file path=ppt/tags/tag72.xml><?xml version="1.0" encoding="utf-8"?>
<p:tagLst xmlns:p="http://schemas.openxmlformats.org/presentationml/2006/main">
  <p:tag name="KSO_WM_BEAUTIFY_FLAG" val="#wm#"/>
  <p:tag name="KSO_WM_TEMPLATE_CATEGORY" val="custom"/>
  <p:tag name="KSO_WM_TEMPLATE_INDEX" val="20205081"/>
</p:tagLst>
</file>

<file path=ppt/tags/tag73.xml><?xml version="1.0" encoding="utf-8"?>
<p:tagLst xmlns:p="http://schemas.openxmlformats.org/presentationml/2006/main">
  <p:tag name="KSO_WM_BEAUTIFY_FLAG" val="#wm#"/>
  <p:tag name="KSO_WM_TEMPLATE_CATEGORY" val="custom"/>
  <p:tag name="KSO_WM_TEMPLATE_INDEX" val="20205081"/>
</p:tagLst>
</file>

<file path=ppt/tags/tag74.xml><?xml version="1.0" encoding="utf-8"?>
<p:tagLst xmlns:p="http://schemas.openxmlformats.org/presentationml/2006/main">
  <p:tag name="KSO_WM_BEAUTIFY_FLAG" val="#wm#"/>
  <p:tag name="KSO_WM_TEMPLATE_CATEGORY" val="custom"/>
  <p:tag name="KSO_WM_TEMPLATE_INDEX" val="20205081"/>
</p:tagLst>
</file>

<file path=ppt/tags/tag75.xml><?xml version="1.0" encoding="utf-8"?>
<p:tagLst xmlns:p="http://schemas.openxmlformats.org/presentationml/2006/main">
  <p:tag name="KSO_WM_BEAUTIFY_FLAG" val="#wm#"/>
  <p:tag name="KSO_WM_TEMPLATE_CATEGORY" val="custom"/>
  <p:tag name="KSO_WM_TEMPLATE_INDEX" val="20205081"/>
</p:tagLst>
</file>

<file path=ppt/tags/tag76.xml><?xml version="1.0" encoding="utf-8"?>
<p:tagLst xmlns:p="http://schemas.openxmlformats.org/presentationml/2006/main">
  <p:tag name="KSO_WM_BEAUTIFY_FLAG" val="#wm#"/>
  <p:tag name="KSO_WM_TEMPLATE_CATEGORY" val="custom"/>
  <p:tag name="KSO_WM_TEMPLATE_INDEX" val="20205081"/>
</p:tagLst>
</file>

<file path=ppt/tags/tag77.xml><?xml version="1.0" encoding="utf-8"?>
<p:tagLst xmlns:p="http://schemas.openxmlformats.org/presentationml/2006/main">
  <p:tag name="KSO_WM_BEAUTIFY_FLAG" val="#wm#"/>
  <p:tag name="KSO_WM_TEMPLATE_CATEGORY" val="custom"/>
  <p:tag name="KSO_WM_TEMPLATE_INDEX" val="20205081"/>
</p:tagLst>
</file>

<file path=ppt/tags/tag78.xml><?xml version="1.0" encoding="utf-8"?>
<p:tagLst xmlns:p="http://schemas.openxmlformats.org/presentationml/2006/main">
  <p:tag name="commondata" val="eyJoZGlkIjoiMDkxZjZiMGUxZjVhNWRlODlmODBiNjlkN2UzMjcxZDEifQ=="/>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3641</Words>
  <Application>WPS 演示</Application>
  <PresentationFormat>宽屏</PresentationFormat>
  <Paragraphs>165</Paragraphs>
  <Slides>13</Slides>
  <Notes>4</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13</vt:i4>
      </vt:variant>
    </vt:vector>
  </HeadingPairs>
  <TitlesOfParts>
    <vt:vector size="23" baseType="lpstr">
      <vt:lpstr>Arial</vt:lpstr>
      <vt:lpstr>宋体</vt:lpstr>
      <vt:lpstr>Wingdings</vt:lpstr>
      <vt:lpstr>Wingdings</vt:lpstr>
      <vt:lpstr>黑体</vt:lpstr>
      <vt:lpstr>微软雅黑</vt:lpstr>
      <vt:lpstr>楷体</vt:lpstr>
      <vt:lpstr>Arial Unicode MS</vt:lpstr>
      <vt:lpstr>Calibri</vt:lpstr>
      <vt:lpstr>WPS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zw</cp:lastModifiedBy>
  <cp:revision>191</cp:revision>
  <dcterms:created xsi:type="dcterms:W3CDTF">2019-06-19T02:08:00Z</dcterms:created>
  <dcterms:modified xsi:type="dcterms:W3CDTF">2025-05-27T00:20:55Z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2052-12.1.0.21171</vt:lpwstr>
  </property>
  <property fmtid="{D5CDD505-2E9C-101B-9397-08002B2CF9AE}" pid="3" name="ICV">
    <vt:lpwstr>EDF45910191D4D9795457E3838C2340B_13</vt:lpwstr>
  </property>
</Properties>
</file>