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3"/>
    <p:sldId id="266" r:id="rId4"/>
    <p:sldId id="267" r:id="rId5"/>
    <p:sldId id="268" r:id="rId6"/>
    <p:sldId id="291" r:id="rId7"/>
    <p:sldId id="287" r:id="rId8"/>
    <p:sldId id="292" r:id="rId9"/>
    <p:sldId id="293" r:id="rId10"/>
    <p:sldId id="274" r:id="rId11"/>
    <p:sldId id="290" r:id="rId12"/>
    <p:sldId id="278" r:id="rId13"/>
    <p:sldId id="285" r:id="rId14"/>
    <p:sldId id="294" r:id="rId15"/>
    <p:sldId id="295" r:id="rId16"/>
    <p:sldId id="296" r:id="rId17"/>
    <p:sldId id="297" r:id="rId18"/>
    <p:sldId id="298" r:id="rId19"/>
    <p:sldId id="299" r:id="rId20"/>
    <p:sldId id="300" r:id="rId21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6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5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《赤壁赋》采用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主客问答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的形式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表现了作者被贬黄州之初思想上的激烈斗争。作者是怎样展现自己两种思想的斗争过程的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请简要说明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代表悲观沮丧的思想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则代表乐观豁达的思想。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文章中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表达了对人生短暂的哀叹和对宇宙无穷的羡慕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反映了内心的失落和苦闷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则通过反驳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的观点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强调物我皆无尽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主张与清风明月为伴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达到物我两忘的境界。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通过这种主客之间的对话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作者展现了内心两种思想的斗争和最终达到的精神解脱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5980" y="1129030"/>
            <a:ext cx="10636250" cy="5215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阅读下面的文言文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古人临阵出奇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攻人不意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斯亦相变之法乎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靖曰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前代战斗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多是以小术而胜无术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以片善而胜无善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斯安足以论兵法也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若谢玄之破苻坚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非谢玄之善也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盖苻坚之不善也。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太宗顾侍臣检《谢玄传》阅之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苻坚甚处是不善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靖曰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臣观《苻坚载记》曰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:‘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秦诸军皆溃败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唯慕容垂一军独全。坚以千余骑赴之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垂子宝劝垂杀坚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不果。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此有以见秦师之乱。慕容垂独全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盖坚为垂所陷明矣。夫为人所陷而欲胜敌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不亦难乎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臣故曰无术焉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苻坚之类是也。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兵有分聚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各贵适宜。前代事迹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孰为善此者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靖曰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苻坚总百万之众而败于淝水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此兵能合不能分之所致也。吴汉讨公孙述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与副将刘尚分屯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相去二十里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述来攻汉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尚出合击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大破之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此兵分而能合之所致也。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然。得失事迹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足为万代鉴。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节选自《唐太宗李卫公问对》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【注】靖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指李靖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唐代名将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封卫国公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世称李卫公。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材料二中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李靖认为淝水之战苻坚失败的原因有哪些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为慕容垂所陷害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用兵能合不能分。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重点实词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苏子与客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泛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舟游于赤壁之下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浮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浮行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徐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水波不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缓慢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产生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月出于东山之上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一会儿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飘飘乎如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遗世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独立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脱离人世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慕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悲伤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哀怨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依恋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想念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不绝如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缕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泣孤舟之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嫠妇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寡妇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愀然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容色改变的样子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舳舻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船头和船尾的并称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泛指首尾相接的船只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酾酒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临江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斟酒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5092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⑪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匏樽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以相属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用葫芦做成的酒器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⑫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盈虚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者如彼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而卒莫消长也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满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缺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⑬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则天地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曾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不能以一瞬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表示出乎意料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相当于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却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简直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⑭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而吾与子之所共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适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这里有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享有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的意思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⑮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肴核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既尽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菜肴和果品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⑯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杯盘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狼籍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即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狼藉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凌乱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⑰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枕藉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乎舟中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枕着垫着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⑱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乘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风雪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这里是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冒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的意思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⑲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越长城之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限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界限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⑳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余始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循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以入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顺着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㉑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及既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上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登上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升上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㉒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苍山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负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雪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背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㉓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极天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云一线异色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天边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㉔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绛皓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驳色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大红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白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㉕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不当道者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偏僻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荒远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通假字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浩浩乎如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冯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虚御风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山川相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盘绕、围绕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其级七千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加在整数和零数之间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须臾成五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古今异义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白露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横江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白茫茫的水汽。今义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二十四节气之一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4154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凌万顷之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茫然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旷远的样子。今义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完全不知道的样子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失意的样子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望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美人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兮天一方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所思慕的人。今义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美貌的女子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至于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泰安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动词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至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和介词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连用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表示到达。今义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表示达到某种程度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表示另提一事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下有红光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动摇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承之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摇动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使不稳定。今义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不稳固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不坚定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使动摇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⑥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多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平方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少圜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平坦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方形。今义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: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指数是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的乘方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;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平方米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一词多义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窈窕之章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桂棹兮兰桨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……”(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倚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而和之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歌曲的声调和节拍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诗言志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永言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能唱的诗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其南北分者〔介词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某处、某时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崖限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抵挡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挡住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七月既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天文学上指月亮圆的那一天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夏口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向远处看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德高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则请立太子为王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以绝秦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希望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念头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4449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纵一苇之所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浩浩乎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冯虚御风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能克谐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天下可定也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突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形容词词尾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的样子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自以为不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比得上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举酒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劝请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教坊第一部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神情与苏、黄不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类似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予作文以记之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嘱托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有良田、美池、桑竹之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有情人终成眷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(sh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亲属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(6)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越长城之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界限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崖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当道者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门槛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(7)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坐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与子颍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坐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日观亭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待日出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古人席地而坐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两膝着席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臀部压在脚后跟上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何坐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:“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坐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盗。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来归相怨怒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坐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观罗敷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(8)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东山之上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徘徊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斗牛之间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5024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此非孟德之困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周郎者乎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引出被动行为的施事者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相当于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百万之师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表示比较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相当于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帝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向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(9)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乾隆三十九年十二月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余始循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入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连词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用在状语与中心语之间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表示修饰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回视日观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西峰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助词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和方位词连用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表示方位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词类活用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名词作状语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月明星稀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乌鹊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南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望夏口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望武昌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向东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汶水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向西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济水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流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向东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今所经中岭及山巅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崖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限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当道者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像门槛一样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(2)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名词作动词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江陵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顺流而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东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攻占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向东进军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况吾与子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渔樵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于江渚之上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捕鱼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砍柴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烛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天南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照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形容词作名词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击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兮溯流光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月光下的清波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形容词作动词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哀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吾生之须臾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哀叹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襟危坐而问客曰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整理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4154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(5)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使动用法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舞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幽壑之潜蛟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泣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孤舟之嫠妇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起舞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落泪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(6)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意动用法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侣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鱼虾而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友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麋鹿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为伴侣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为朋友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6.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文言句式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(1)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判断句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固一世之雄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(“……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表判断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是造物者之无尽藏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(“……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表判断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当其南北分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古长城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(“……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者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,……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表判断</a:t>
            </a:r>
            <a:r>
              <a:rPr lang="en-US" altLang="zh-CN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此东海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被动句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此非孟德之困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周郎者乎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表示被动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引出被动行为的施事者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余始循以入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余始循之以入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与子颍坐日观亭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余与子颍坐于日观亭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倒装句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宾语前置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而今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安在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而今在安哉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定语后置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有吹洞箫者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有吹洞箫者客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凌万顷之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茫然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凌茫然之万顷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4154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稍见云中白若樗蒱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数十立者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稍见云中数十立者白若樗蒱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今所经中岭及山巅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崖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限当道者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今所经中岭及山巅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限当道者崖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状语后置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苏子与客泛舟游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于赤壁之下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苏子与客于赤壁之下泛舟游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于东山之上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徘徊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于斗牛之间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月于东山之上出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于斗牛之间徘徊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况吾与子渔樵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于江渚之上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况吾与子于江渚之上渔樵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文言知识库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4947920" cy="4797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7.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文化常识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壬戌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古代采用天干地支的方法进行纪元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就是把天干和地支按照一定的顺序搭配起来作为纪年、纪月、纪日、纪时的代号。天干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(10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排列顺序为甲、乙、丙、丁、戊、己、庚、辛、壬、癸。地支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(12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排列顺序为子、丑、寅、卯、辰、巳、午、未、申、酉、戌、亥。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60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年为一个循环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六十甲子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的说法。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通常指农历每月十六日。古人用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农历每月初一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农历每月十五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农历每月的最后一天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等名称来标识日期。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斗牛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指斗宿、牛宿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都是星宿名称。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03010" y="1313815"/>
            <a:ext cx="5015865" cy="4154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阴与阳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古代很多事物都分阴阳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古人常用阴阳来解释万物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如天地、日月、山水、昼夜、男女以至脏腑、气血等。山水常用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泰山之阳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汶水西流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济水东流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其中的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分别指泰山的南面和北面。用于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则水的南面为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北面为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的阴阳称法正好相反。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五鼓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五更。古代夜间用鼓报更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一夜分成五更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每更大约两小时。一更是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19-21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二更是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21-23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三更是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23-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次日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四更是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1-3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五更是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3-5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泰山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亦称岱山、岱宗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为我国五岳之一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称为东岳。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16810" y="3044825"/>
            <a:ext cx="73590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明方向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，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定范围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，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用技巧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endParaRPr lang="en-US" altLang="zh-CN" sz="4400" b="1">
              <a:solidFill>
                <a:schemeClr val="bg1"/>
              </a:solidFill>
              <a:effectLst/>
            </a:endParaRPr>
          </a:p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速解文言文内容概括分析题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内容概括分析题是文言文阅读考查的最高层次。设置此类简答题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意在引导考生注重对文章思想内容的理解归纳以及概括分析。本课的《赤壁赋》《登泰山记》均通过特定的景象抒发了作者的某种感情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《赤壁赋》抒写了作者月夜泛舟游赤壁的见闻及感受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表达其旷达的人生态度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《登泰山记》则叙述了作者同友人一起冬日登泰山观日出的经过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表达了作者的阔大胸怀和审美情趣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概括文章的主要内容。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文章表现了作者怎样的思想情感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文中画线句子体现了作者怎样的人生态度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真题问法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王夫之强调李陵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大节丧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则余无可浣也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材料一有哪些事实可以支持王夫之的观点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请简要概括。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Ⅱ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王充认为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太子敬厚四皓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以消高帝之议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犹如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魏文式段干木之闾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却强秦之兵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请根据材料分析二者的相似之处。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子鲋用以批驳韩非的事实依据是什么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Ⅱ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材料二中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李靖认为淝水之战苻坚失败的原因有哪些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全国新高考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孟尝君前往赵国、燕国借兵救魏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所采用的游说策略有什么不同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请简要概括。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全国新高考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Ⅱ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《后汉书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吴汉传》用孔子的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刚毅木讷近仁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一语来赞誉吴汉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请简要概述吴汉的刚毅与木讷之处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3610" y="2139950"/>
            <a:ext cx="10324465" cy="3100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文言文内容概括分析题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涉及面广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命题角度多样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一般从概括内容要点、探寻事件原因两个角度命题。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内容概括类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一般以考查概括人物的形象特点、事件的主要内容、作者的观点为主。解答时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需要仔细审题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在明确题干要求的基础上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确定问题涉及的信息在原文中的位置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然后分析归纳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这样才能达到事半功倍的效果。在组织答案时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一定要条分缕析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争取全面囊括答题要点。具体应注意以下几个方面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39470" y="1649730"/>
          <a:ext cx="10570210" cy="3895725"/>
        </p:xfrm>
        <a:graphic>
          <a:graphicData uri="http://schemas.openxmlformats.org/drawingml/2006/table">
            <a:tbl>
              <a:tblPr/>
              <a:tblGrid>
                <a:gridCol w="1656715"/>
                <a:gridCol w="8913495"/>
              </a:tblGrid>
              <a:tr h="396240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概括人物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的形象特点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(1)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从文中直接找出词语来概括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24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(2)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从文中所写的具体事件中概括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24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(3)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从其他人物或作者的评价中概括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240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概括事件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的主要内容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首先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细读文本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勾画与事件相关的关键词语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时间、地点、官职和人物等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24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其次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根据题干要求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筛选提取有效信息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24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最后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按照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人物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事件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事件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怎么样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的思路组织答案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9460">
                <a:tc row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3.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概括作者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的观点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(1)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对于记叙类文言文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考生要从对人物的描写、对事件的叙述等方面思考作者的感情态度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是爱还是憎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、思想倾向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是肯定还是否定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、写作意图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是歌颂赞扬还是鞭挞讽刺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8825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(2)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对于议论类文言文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考生要通过对文中事例和论点的深入分析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联系作者的身世和所处时代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深入思考作者的写作意图和观点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3610" y="1229995"/>
            <a:ext cx="10031095" cy="3100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原因归纳类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在高考题中所占比重较大。原因是造成某种结果或引起另一件事情发生的条件。这类题重点考查考生读懂文本、了解事件的来龙去脉、理解事件的深层意义的能力。解答时要据果索因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应注意以下几点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202055" y="3054350"/>
          <a:ext cx="9895840" cy="2687320"/>
        </p:xfrm>
        <a:graphic>
          <a:graphicData uri="http://schemas.openxmlformats.org/drawingml/2006/table">
            <a:tbl>
              <a:tblPr/>
              <a:tblGrid>
                <a:gridCol w="1163320"/>
                <a:gridCol w="8732520"/>
              </a:tblGrid>
              <a:tr h="505460">
                <a:tc rowSpan="4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据果索因</a:t>
                      </a:r>
                      <a:endParaRPr lang="en-US" altLang="zh-CN" sz="1400"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准确理解题干中表示结果的词语的含义。有些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果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本身就作为一个词语出现在原文中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737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表示原因的词句或集中在一段中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只需提取即可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；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或分散在全文中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需要仔细、全面地筛选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485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③“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因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往往不止一个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有主观、客观原因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有主要、次要原因等。考生要从多个方面、多个角度思考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筛选信息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找准、找全原因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964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④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对于文中体现原因的语句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在概括时要忠于原文。对于表意相对间接、委婉的语句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应注意转换说法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以求既符合文意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又符合题干要求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6825" y="140176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文言文内容概括分析题”解题“三步骤”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007110" y="2020570"/>
          <a:ext cx="10314305" cy="3916045"/>
        </p:xfrm>
        <a:graphic>
          <a:graphicData uri="http://schemas.openxmlformats.org/drawingml/2006/table">
            <a:tbl>
              <a:tblPr/>
              <a:tblGrid>
                <a:gridCol w="2406015"/>
                <a:gridCol w="7908290"/>
              </a:tblGrid>
              <a:tr h="4984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第一步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审设问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明方向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审读题干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抓住问题关键词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确定提问指向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91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第二步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读文本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定范围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根据题干指示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细读文章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确定解答问题的文本范围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所处段落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185"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第三步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用技巧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组答案</a:t>
                      </a:r>
                      <a:endParaRPr lang="en-US" altLang="zh-CN" sz="1400"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(1)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筛选摘录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有可用的关键词句时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可直接摘录原词句作答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多用于解答概括内容要点类题目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3455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(2)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句意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层意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提取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无明显关键词句时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可提炼意思后概括作答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多用于解答概括作者的观点态度类题目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2820">
                <a:tc vMerge="1"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(3)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内涵发掘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抓住关键词句或事件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前后关联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发掘语句或事件的隐含意义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多用于解答探究事件原因类题目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32*306"/>
  <p:tag name="TABLE_ENDDRAG_RECT" val="66*129*832*30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TABLE_ENDDRAG_ORIGIN_RECT" val="779*211"/>
  <p:tag name="TABLE_ENDDRAG_RECT" val="94*240*779*21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TABLE_ENDDRAG_ORIGIN_RECT" val="812*308"/>
  <p:tag name="TABLE_ENDDRAG_RECT" val="79*159*812*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commondata" val="eyJoZGlkIjoiMDkxZjZiMGUxZjVhNWRlODlmODBiNjlkN2UzMjcxZD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4997</Words>
  <Application>WPS 演示</Application>
  <PresentationFormat>宽屏</PresentationFormat>
  <Paragraphs>307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仿宋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201</cp:revision>
  <dcterms:created xsi:type="dcterms:W3CDTF">2019-06-19T02:08:00Z</dcterms:created>
  <dcterms:modified xsi:type="dcterms:W3CDTF">2025-05-27T01:02:14Z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