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94" r:id="rId8"/>
    <p:sldId id="265" r:id="rId9"/>
    <p:sldId id="296" r:id="rId10"/>
    <p:sldId id="295" r:id="rId11"/>
    <p:sldId id="278" r:id="rId12"/>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6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gs" Target="tags/tag73.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8" name="图片 7"/>
          <p:cNvPicPr>
            <a:picLocks noChangeAspect="1"/>
          </p:cNvPicPr>
          <p:nvPr/>
        </p:nvPicPr>
        <p:blipFill>
          <a:blip r:embed="rId2"/>
          <a:stretch>
            <a:fillRect/>
          </a:stretch>
        </p:blipFill>
        <p:spPr>
          <a:xfrm>
            <a:off x="765810" y="1937385"/>
            <a:ext cx="10860405" cy="3398520"/>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篇攻略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阅读理解之对症下药：</a:t>
            </a:r>
            <a:r>
              <a:rPr lang="en-US" altLang="zh-CN" sz="4400" b="1" dirty="0">
                <a:solidFill>
                  <a:srgbClr val="FFFFFF"/>
                </a:solidFill>
                <a:latin typeface="+mn-ea"/>
              </a:rPr>
              <a:t>“</a:t>
            </a:r>
            <a:r>
              <a:rPr lang="zh-CN" altLang="en-US" sz="4400" b="1" dirty="0">
                <a:solidFill>
                  <a:srgbClr val="FFFFFF"/>
                </a:solidFill>
                <a:latin typeface="+mn-ea"/>
              </a:rPr>
              <a:t>见微知著</a:t>
            </a:r>
            <a:r>
              <a:rPr lang="en-US" altLang="zh-CN" sz="4400" b="1" dirty="0">
                <a:solidFill>
                  <a:srgbClr val="FFFFFF"/>
                </a:solidFill>
                <a:latin typeface="+mn-ea"/>
              </a:rPr>
              <a:t>”</a:t>
            </a:r>
            <a:r>
              <a:rPr lang="zh-CN" altLang="en-US" sz="4400" b="1" dirty="0">
                <a:solidFill>
                  <a:srgbClr val="FFFFFF"/>
                </a:solidFill>
                <a:latin typeface="+mn-ea"/>
              </a:rPr>
              <a:t>总结段落大意</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7" name="文本框 6"/>
          <p:cNvSpPr txBox="1"/>
          <p:nvPr/>
        </p:nvSpPr>
        <p:spPr>
          <a:xfrm>
            <a:off x="894715" y="2644775"/>
            <a:ext cx="10556875" cy="922020"/>
          </a:xfrm>
          <a:prstGeom prst="rect">
            <a:avLst/>
          </a:prstGeom>
        </p:spPr>
        <p:txBody>
          <a:bodyPr wrap="square">
            <a:spAutoFit/>
          </a:bodyPr>
          <a:p>
            <a:pPr marL="0" indent="279400" defTabSz="266700">
              <a:lnSpc>
                <a:spcPct val="150000"/>
              </a:lnSpc>
              <a:spcBef>
                <a:spcPct val="0"/>
              </a:spcBef>
              <a:spcAft>
                <a:spcPct val="0"/>
              </a:spcAft>
            </a:pPr>
            <a:r>
              <a:rPr lang="zh-CN" altLang="en-US">
                <a:solidFill>
                  <a:srgbClr val="000000"/>
                </a:solidFill>
                <a:latin typeface="+mn-ea"/>
              </a:rPr>
              <a:t>理解段落大意是英语阅读理解考查的技能之一。解答这种类型的题目需要考生具备很强的分析能力。段落大意题针对语篇的某一段或者某几段的主要内容进行提问。下面将具体说明这种题型的解题技巧。</a:t>
            </a:r>
            <a:endParaRPr lang="zh-CN" altLang="en-US">
              <a:solidFill>
                <a:srgbClr val="000000"/>
              </a:solidFill>
              <a:latin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20650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177290"/>
            <a:ext cx="4118610" cy="460375"/>
          </a:xfrm>
          <a:prstGeom prst="rect">
            <a:avLst/>
          </a:prstGeom>
          <a:noFill/>
        </p:spPr>
        <p:txBody>
          <a:bodyPr wrap="square" rtlCol="0">
            <a:spAutoFit/>
          </a:bodyPr>
          <a:p>
            <a:r>
              <a:rPr lang="zh-CN" altLang="en-US" sz="2400" b="1"/>
              <a:t>段落大意题常见设问方式</a:t>
            </a:r>
            <a:endParaRPr lang="zh-CN" altLang="en-US" sz="2400" b="1"/>
          </a:p>
        </p:txBody>
      </p:sp>
      <p:sp>
        <p:nvSpPr>
          <p:cNvPr id="4" name="文本框 3"/>
          <p:cNvSpPr txBox="1"/>
          <p:nvPr/>
        </p:nvSpPr>
        <p:spPr>
          <a:xfrm>
            <a:off x="798195" y="1609090"/>
            <a:ext cx="10681970" cy="2168525"/>
          </a:xfrm>
          <a:prstGeom prst="rect">
            <a:avLst/>
          </a:prstGeom>
        </p:spPr>
        <p:txBody>
          <a:bodyPr wrap="square">
            <a:spAutoFit/>
          </a:bodyPr>
          <a:p>
            <a:pPr indent="457200" fontAlgn="auto">
              <a:lnSpc>
                <a:spcPct val="150000"/>
              </a:lnSpc>
            </a:pPr>
            <a:r>
              <a:rPr lang="en-US" altLang="zh-CN" b="0" i="0">
                <a:solidFill>
                  <a:srgbClr val="404040"/>
                </a:solidFill>
                <a:latin typeface="+mn-ea"/>
                <a:cs typeface="+mn-ea"/>
              </a:rPr>
              <a:t>1.What is the main idea of the first/second/… paragraph?</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2.What does the author want to express in the first/second/… paragraph?</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3.What is stressed/does the author stress in paragraph 1/2/…?</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4.What does the first/second/… paragraph mainly discuss/talk about?</a:t>
            </a:r>
            <a:endParaRPr lang="en-US" altLang="zh-CN"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5.What is the first/second/… paragraph mainly about?</a:t>
            </a:r>
            <a:endParaRPr lang="en-US" altLang="zh-CN"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段落大意题解题技巧</a:t>
            </a:r>
            <a:endParaRPr lang="zh-CN" altLang="en-US" sz="2400" b="1"/>
          </a:p>
        </p:txBody>
      </p:sp>
      <p:sp>
        <p:nvSpPr>
          <p:cNvPr id="13" name="文本框 12"/>
          <p:cNvSpPr txBox="1"/>
          <p:nvPr/>
        </p:nvSpPr>
        <p:spPr>
          <a:xfrm>
            <a:off x="884555" y="1579245"/>
            <a:ext cx="10566400" cy="4010025"/>
          </a:xfrm>
          <a:prstGeom prst="rect">
            <a:avLst/>
          </a:prstGeom>
        </p:spPr>
        <p:txBody>
          <a:bodyPr wrap="square">
            <a:spAutoFit/>
          </a:bodyPr>
          <a:p>
            <a:pPr marL="33655" indent="457200" algn="l" defTabSz="266700" eaLnBrk="0" fontAlgn="base">
              <a:lnSpc>
                <a:spcPct val="150000"/>
              </a:lnSpc>
              <a:spcBef>
                <a:spcPts val="700"/>
              </a:spcBef>
              <a:spcAft>
                <a:spcPct val="0"/>
              </a:spcAft>
            </a:pPr>
            <a:r>
              <a:rPr lang="zh-CN" altLang="en-US">
                <a:solidFill>
                  <a:srgbClr val="000000"/>
                </a:solidFill>
                <a:latin typeface="+mn-ea"/>
                <a:cs typeface="+mn-ea"/>
              </a:rPr>
              <a:t>每个段落都服务于文章主旨，有其用意和功能。有些段落的中心思想会在其首句或尾句中体现出来，这个句子就是段落主题句。当然，也有一些段落中无明显的主题句，这需要我们在理解全段的内容后提炼出段落大意。</a:t>
            </a:r>
            <a:endParaRPr lang="zh-CN" altLang="en-US">
              <a:solidFill>
                <a:srgbClr val="000000"/>
              </a:solidFill>
              <a:latin typeface="+mn-ea"/>
              <a:cs typeface="+mn-ea"/>
            </a:endParaRPr>
          </a:p>
          <a:p>
            <a:pPr marL="33655" indent="457200" algn="l" defTabSz="266700" eaLnBrk="0" fontAlgn="base">
              <a:lnSpc>
                <a:spcPct val="150000"/>
              </a:lnSpc>
              <a:spcBef>
                <a:spcPts val="700"/>
              </a:spcBef>
              <a:spcAft>
                <a:spcPct val="0"/>
              </a:spcAft>
            </a:pPr>
            <a:r>
              <a:rPr lang="zh-CN" altLang="en-US" b="1">
                <a:solidFill>
                  <a:srgbClr val="000000"/>
                </a:solidFill>
                <a:latin typeface="+mn-ea"/>
                <a:cs typeface="+mn-ea"/>
              </a:rPr>
              <a:t>情况</a:t>
            </a:r>
            <a:r>
              <a:rPr lang="en-US" altLang="zh-CN" b="1">
                <a:solidFill>
                  <a:srgbClr val="000000"/>
                </a:solidFill>
                <a:latin typeface="+mn-ea"/>
                <a:cs typeface="+mn-ea"/>
              </a:rPr>
              <a:t>1.</a:t>
            </a:r>
            <a:r>
              <a:rPr lang="zh-CN" altLang="en-US" b="1">
                <a:solidFill>
                  <a:srgbClr val="000000"/>
                </a:solidFill>
                <a:latin typeface="+mn-ea"/>
                <a:cs typeface="+mn-ea"/>
              </a:rPr>
              <a:t>有主题句</a:t>
            </a:r>
            <a:r>
              <a:rPr lang="zh-CN" altLang="en-US">
                <a:solidFill>
                  <a:srgbClr val="000000"/>
                </a:solidFill>
                <a:latin typeface="+mn-ea"/>
                <a:cs typeface="+mn-ea"/>
              </a:rPr>
              <a:t>：在段落中有主题句的文章分两种类型。一是</a:t>
            </a:r>
            <a:r>
              <a:rPr lang="en-US" altLang="zh-CN">
                <a:solidFill>
                  <a:srgbClr val="000000"/>
                </a:solidFill>
                <a:latin typeface="+mn-ea"/>
                <a:cs typeface="+mn-ea"/>
              </a:rPr>
              <a:t>“</a:t>
            </a:r>
            <a:r>
              <a:rPr lang="zh-CN" altLang="en-US">
                <a:solidFill>
                  <a:srgbClr val="000000"/>
                </a:solidFill>
                <a:latin typeface="+mn-ea"/>
                <a:cs typeface="+mn-ea"/>
              </a:rPr>
              <a:t>分总式</a:t>
            </a:r>
            <a:r>
              <a:rPr lang="en-US" altLang="zh-CN">
                <a:solidFill>
                  <a:srgbClr val="000000"/>
                </a:solidFill>
                <a:latin typeface="+mn-ea"/>
                <a:cs typeface="+mn-ea"/>
              </a:rPr>
              <a:t>”</a:t>
            </a:r>
            <a:r>
              <a:rPr lang="zh-CN" altLang="en-US">
                <a:solidFill>
                  <a:srgbClr val="000000"/>
                </a:solidFill>
                <a:latin typeface="+mn-ea"/>
                <a:cs typeface="+mn-ea"/>
              </a:rPr>
              <a:t>，即细节表述在前，归纳概括在后，主题句常在段尾；二是</a:t>
            </a:r>
            <a:r>
              <a:rPr lang="en-US" altLang="zh-CN">
                <a:solidFill>
                  <a:srgbClr val="000000"/>
                </a:solidFill>
                <a:latin typeface="+mn-ea"/>
                <a:cs typeface="+mn-ea"/>
              </a:rPr>
              <a:t>“</a:t>
            </a:r>
            <a:r>
              <a:rPr lang="zh-CN" altLang="en-US">
                <a:solidFill>
                  <a:srgbClr val="000000"/>
                </a:solidFill>
                <a:latin typeface="+mn-ea"/>
                <a:cs typeface="+mn-ea"/>
              </a:rPr>
              <a:t>总分式</a:t>
            </a:r>
            <a:r>
              <a:rPr lang="en-US" altLang="zh-CN">
                <a:solidFill>
                  <a:srgbClr val="000000"/>
                </a:solidFill>
                <a:latin typeface="+mn-ea"/>
                <a:cs typeface="+mn-ea"/>
              </a:rPr>
              <a:t>”</a:t>
            </a:r>
            <a:r>
              <a:rPr lang="zh-CN" altLang="en-US">
                <a:solidFill>
                  <a:srgbClr val="000000"/>
                </a:solidFill>
                <a:latin typeface="+mn-ea"/>
                <a:cs typeface="+mn-ea"/>
              </a:rPr>
              <a:t>，即先提观点，后解释，主题句常出现在段首，这种多出现在说明文和议论文中。</a:t>
            </a:r>
            <a:endParaRPr lang="zh-CN" altLang="en-US">
              <a:solidFill>
                <a:srgbClr val="000000"/>
              </a:solidFill>
              <a:latin typeface="+mn-ea"/>
              <a:cs typeface="+mn-ea"/>
            </a:endParaRPr>
          </a:p>
          <a:p>
            <a:pPr marL="33655" indent="457200" algn="l" defTabSz="266700" eaLnBrk="0" fontAlgn="base">
              <a:lnSpc>
                <a:spcPct val="150000"/>
              </a:lnSpc>
              <a:spcBef>
                <a:spcPts val="700"/>
              </a:spcBef>
              <a:spcAft>
                <a:spcPct val="0"/>
              </a:spcAft>
            </a:pPr>
            <a:r>
              <a:rPr lang="zh-CN" altLang="en-US" b="1">
                <a:solidFill>
                  <a:srgbClr val="000000"/>
                </a:solidFill>
                <a:latin typeface="+mn-ea"/>
                <a:cs typeface="+mn-ea"/>
              </a:rPr>
              <a:t>解题技巧</a:t>
            </a:r>
            <a:r>
              <a:rPr lang="zh-CN" altLang="en-US">
                <a:solidFill>
                  <a:srgbClr val="000000"/>
                </a:solidFill>
                <a:latin typeface="+mn-ea"/>
                <a:cs typeface="+mn-ea"/>
              </a:rPr>
              <a:t>：根据段落结构特点，找出段落主题句。特别关注段落内起总结作用的短语，如</a:t>
            </a:r>
            <a:r>
              <a:rPr lang="en-US" altLang="zh-CN">
                <a:solidFill>
                  <a:srgbClr val="00A0AF"/>
                </a:solidFill>
                <a:latin typeface="+mn-ea"/>
                <a:cs typeface="+mn-ea"/>
              </a:rPr>
              <a:t>in conclusion</a:t>
            </a:r>
            <a:r>
              <a:rPr lang="zh-CN" altLang="en-US">
                <a:solidFill>
                  <a:srgbClr val="00A0AF"/>
                </a:solidFill>
                <a:latin typeface="+mn-ea"/>
                <a:cs typeface="+mn-ea"/>
              </a:rPr>
              <a:t>、</a:t>
            </a:r>
            <a:r>
              <a:rPr lang="en-US" altLang="zh-CN">
                <a:solidFill>
                  <a:srgbClr val="00A0AF"/>
                </a:solidFill>
                <a:latin typeface="+mn-ea"/>
                <a:cs typeface="+mn-ea"/>
              </a:rPr>
              <a:t> in summary</a:t>
            </a:r>
            <a:r>
              <a:rPr lang="zh-CN" altLang="en-US">
                <a:solidFill>
                  <a:srgbClr val="00A0AF"/>
                </a:solidFill>
                <a:latin typeface="+mn-ea"/>
                <a:cs typeface="+mn-ea"/>
              </a:rPr>
              <a:t>、</a:t>
            </a:r>
            <a:r>
              <a:rPr lang="en-US" altLang="zh-CN">
                <a:solidFill>
                  <a:srgbClr val="00A0AF"/>
                </a:solidFill>
                <a:latin typeface="+mn-ea"/>
                <a:cs typeface="+mn-ea"/>
              </a:rPr>
              <a:t> in short</a:t>
            </a:r>
            <a:r>
              <a:rPr lang="zh-CN" altLang="en-US">
                <a:solidFill>
                  <a:srgbClr val="00A0AF"/>
                </a:solidFill>
                <a:latin typeface="+mn-ea"/>
                <a:cs typeface="+mn-ea"/>
              </a:rPr>
              <a:t>、</a:t>
            </a:r>
            <a:r>
              <a:rPr lang="en-US" altLang="zh-CN">
                <a:solidFill>
                  <a:srgbClr val="00A0AF"/>
                </a:solidFill>
                <a:latin typeface="+mn-ea"/>
                <a:cs typeface="+mn-ea"/>
              </a:rPr>
              <a:t> in a word</a:t>
            </a:r>
            <a:r>
              <a:rPr lang="zh-CN" altLang="en-US">
                <a:solidFill>
                  <a:srgbClr val="00A0AF"/>
                </a:solidFill>
                <a:latin typeface="+mn-ea"/>
                <a:cs typeface="+mn-ea"/>
              </a:rPr>
              <a:t>、</a:t>
            </a:r>
            <a:r>
              <a:rPr lang="en-US" altLang="zh-CN">
                <a:solidFill>
                  <a:srgbClr val="00A0AF"/>
                </a:solidFill>
                <a:latin typeface="+mn-ea"/>
                <a:cs typeface="+mn-ea"/>
              </a:rPr>
              <a:t> to conclude</a:t>
            </a:r>
            <a:r>
              <a:rPr lang="zh-CN" altLang="en-US">
                <a:solidFill>
                  <a:srgbClr val="00A0AF"/>
                </a:solidFill>
                <a:latin typeface="+mn-ea"/>
                <a:cs typeface="+mn-ea"/>
              </a:rPr>
              <a:t>、</a:t>
            </a:r>
            <a:r>
              <a:rPr lang="en-US" altLang="zh-CN">
                <a:solidFill>
                  <a:srgbClr val="00A0AF"/>
                </a:solidFill>
                <a:latin typeface="+mn-ea"/>
                <a:cs typeface="+mn-ea"/>
              </a:rPr>
              <a:t> in brief</a:t>
            </a:r>
            <a:r>
              <a:rPr lang="zh-CN" altLang="en-US">
                <a:solidFill>
                  <a:srgbClr val="000000"/>
                </a:solidFill>
                <a:latin typeface="+mn-ea"/>
                <a:cs typeface="+mn-ea"/>
              </a:rPr>
              <a:t>等。除短语外，</a:t>
            </a:r>
            <a:r>
              <a:rPr lang="en-US" altLang="zh-CN">
                <a:solidFill>
                  <a:srgbClr val="00A0AF"/>
                </a:solidFill>
                <a:latin typeface="+mn-ea"/>
                <a:cs typeface="+mn-ea"/>
              </a:rPr>
              <a:t>therefore</a:t>
            </a:r>
            <a:r>
              <a:rPr lang="zh-CN" altLang="en-US">
                <a:solidFill>
                  <a:srgbClr val="00A0AF"/>
                </a:solidFill>
                <a:latin typeface="+mn-ea"/>
                <a:cs typeface="+mn-ea"/>
              </a:rPr>
              <a:t>、</a:t>
            </a:r>
            <a:r>
              <a:rPr lang="en-US" altLang="zh-CN">
                <a:solidFill>
                  <a:srgbClr val="00A0AF"/>
                </a:solidFill>
                <a:latin typeface="+mn-ea"/>
                <a:cs typeface="+mn-ea"/>
              </a:rPr>
              <a:t> as a result</a:t>
            </a:r>
            <a:r>
              <a:rPr lang="zh-CN" altLang="en-US">
                <a:solidFill>
                  <a:srgbClr val="000000"/>
                </a:solidFill>
                <a:latin typeface="+mn-ea"/>
                <a:cs typeface="+mn-ea"/>
              </a:rPr>
              <a:t>等标志词后也常跟表段落主题的内容。</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84555" y="1387475"/>
            <a:ext cx="10566400" cy="1427480"/>
          </a:xfrm>
          <a:prstGeom prst="rect">
            <a:avLst/>
          </a:prstGeom>
        </p:spPr>
        <p:txBody>
          <a:bodyPr wrap="square">
            <a:spAutoFit/>
          </a:bodyPr>
          <a:p>
            <a:pPr marL="33655" indent="457200" algn="l" defTabSz="266700" eaLnBrk="0" fontAlgn="base">
              <a:lnSpc>
                <a:spcPct val="150000"/>
              </a:lnSpc>
              <a:spcBef>
                <a:spcPts val="700"/>
              </a:spcBef>
              <a:spcAft>
                <a:spcPct val="0"/>
              </a:spcAft>
            </a:pPr>
            <a:r>
              <a:rPr lang="zh-CN" altLang="en-US" b="1">
                <a:solidFill>
                  <a:srgbClr val="000000"/>
                </a:solidFill>
                <a:latin typeface="+mn-ea"/>
                <a:cs typeface="+mn-ea"/>
              </a:rPr>
              <a:t>情况</a:t>
            </a:r>
            <a:r>
              <a:rPr lang="en-US" altLang="zh-CN" b="1">
                <a:solidFill>
                  <a:srgbClr val="000000"/>
                </a:solidFill>
                <a:latin typeface="+mn-ea"/>
                <a:cs typeface="+mn-ea"/>
              </a:rPr>
              <a:t>2.</a:t>
            </a:r>
            <a:r>
              <a:rPr lang="zh-CN" altLang="en-US" b="1">
                <a:solidFill>
                  <a:srgbClr val="000000"/>
                </a:solidFill>
                <a:latin typeface="+mn-ea"/>
                <a:cs typeface="+mn-ea"/>
              </a:rPr>
              <a:t>无主题句</a:t>
            </a:r>
            <a:r>
              <a:rPr lang="zh-CN" altLang="en-US">
                <a:solidFill>
                  <a:srgbClr val="000000"/>
                </a:solidFill>
                <a:latin typeface="+mn-ea"/>
                <a:cs typeface="+mn-ea"/>
              </a:rPr>
              <a:t>：有些段落没有段落主题句，要根据段落内容概括出段落大意。</a:t>
            </a:r>
            <a:endParaRPr lang="zh-CN" altLang="en-US">
              <a:solidFill>
                <a:srgbClr val="000000"/>
              </a:solidFill>
              <a:latin typeface="+mn-ea"/>
              <a:cs typeface="+mn-ea"/>
            </a:endParaRPr>
          </a:p>
          <a:p>
            <a:pPr marL="33655" indent="457200" algn="l" defTabSz="266700" eaLnBrk="0" fontAlgn="base">
              <a:lnSpc>
                <a:spcPct val="150000"/>
              </a:lnSpc>
              <a:spcBef>
                <a:spcPts val="700"/>
              </a:spcBef>
              <a:spcAft>
                <a:spcPct val="0"/>
              </a:spcAft>
            </a:pPr>
            <a:r>
              <a:rPr lang="zh-CN" altLang="en-US" b="1">
                <a:solidFill>
                  <a:srgbClr val="000000"/>
                </a:solidFill>
                <a:latin typeface="+mn-ea"/>
                <a:cs typeface="+mn-ea"/>
              </a:rPr>
              <a:t>解题技巧</a:t>
            </a:r>
            <a:r>
              <a:rPr lang="zh-CN" altLang="en-US">
                <a:solidFill>
                  <a:srgbClr val="000000"/>
                </a:solidFill>
                <a:latin typeface="+mn-ea"/>
                <a:cs typeface="+mn-ea"/>
              </a:rPr>
              <a:t>：针对这种类型，要关注段落中</a:t>
            </a:r>
            <a:r>
              <a:rPr lang="zh-CN" altLang="en-US">
                <a:solidFill>
                  <a:srgbClr val="00A0AF"/>
                </a:solidFill>
                <a:latin typeface="+mn-ea"/>
                <a:cs typeface="+mn-ea"/>
              </a:rPr>
              <a:t>出现频率较高且具有重要意义的词汇</a:t>
            </a:r>
            <a:r>
              <a:rPr lang="zh-CN" altLang="en-US">
                <a:solidFill>
                  <a:srgbClr val="000000"/>
                </a:solidFill>
                <a:latin typeface="+mn-ea"/>
                <a:cs typeface="+mn-ea"/>
              </a:rPr>
              <a:t>。通过捕捉这些关键表述，可以更好地理解段落的主题和要点，从而进行准确的概括。</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124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662940" y="1481455"/>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en-US" altLang="zh-CN">
                <a:solidFill>
                  <a:schemeClr val="tx1"/>
                </a:solidFill>
                <a:latin typeface="+mn-ea"/>
              </a:rPr>
              <a:t>Reading is to success what water is to fish. Apparently every successful person develops a passion for reading. This is because reading is a key element to obtain the information required to understand something. For instance, lawyers have to study and learn every established law on their specific branches. Sometimes the law changes according to people's needs. A good lawyer has to be informed about the latest news in the court. A doctor has to be informed of the latest advances in medicine.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What does this paragraph mainly talk about?</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A</a:t>
            </a:r>
            <a:r>
              <a:rPr lang="zh-CN" altLang="en-US">
                <a:solidFill>
                  <a:schemeClr val="tx1"/>
                </a:solidFill>
                <a:latin typeface="+mn-ea"/>
              </a:rPr>
              <a:t>．</a:t>
            </a:r>
            <a:r>
              <a:rPr lang="en-US" altLang="zh-CN">
                <a:solidFill>
                  <a:schemeClr val="tx1"/>
                </a:solidFill>
                <a:latin typeface="+mn-ea"/>
              </a:rPr>
              <a:t>What reading comprehension is.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B</a:t>
            </a:r>
            <a:r>
              <a:rPr lang="zh-CN" altLang="en-US">
                <a:solidFill>
                  <a:schemeClr val="tx1"/>
                </a:solidFill>
                <a:latin typeface="+mn-ea"/>
              </a:rPr>
              <a:t>．</a:t>
            </a:r>
            <a:r>
              <a:rPr lang="en-US" altLang="zh-CN">
                <a:solidFill>
                  <a:schemeClr val="tx1"/>
                </a:solidFill>
                <a:latin typeface="+mn-ea"/>
              </a:rPr>
              <a:t>How to develop a passion for reading.</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C</a:t>
            </a:r>
            <a:r>
              <a:rPr lang="zh-CN" altLang="en-US">
                <a:solidFill>
                  <a:schemeClr val="tx1"/>
                </a:solidFill>
                <a:latin typeface="+mn-ea"/>
              </a:rPr>
              <a:t>．</a:t>
            </a:r>
            <a:r>
              <a:rPr lang="en-US" altLang="zh-CN">
                <a:solidFill>
                  <a:schemeClr val="tx1"/>
                </a:solidFill>
                <a:latin typeface="+mn-ea"/>
              </a:rPr>
              <a:t>The key to success.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D</a:t>
            </a:r>
            <a:r>
              <a:rPr lang="zh-CN" altLang="en-US">
                <a:solidFill>
                  <a:schemeClr val="tx1"/>
                </a:solidFill>
                <a:latin typeface="+mn-ea"/>
              </a:rPr>
              <a:t>．</a:t>
            </a:r>
            <a:r>
              <a:rPr lang="en-US" altLang="zh-CN">
                <a:solidFill>
                  <a:schemeClr val="tx1"/>
                </a:solidFill>
                <a:latin typeface="+mn-ea"/>
              </a:rPr>
              <a:t>The importance of reading.</a:t>
            </a:r>
            <a:endParaRPr lang="en-US" altLang="zh-CN">
              <a:solidFill>
                <a:schemeClr val="tx1"/>
              </a:solidFill>
              <a:latin typeface="+mn-ea"/>
            </a:endParaRPr>
          </a:p>
        </p:txBody>
      </p:sp>
      <p:sp>
        <p:nvSpPr>
          <p:cNvPr id="12" name="文本框 11"/>
          <p:cNvSpPr txBox="1"/>
          <p:nvPr/>
        </p:nvSpPr>
        <p:spPr>
          <a:xfrm>
            <a:off x="801370" y="4064635"/>
            <a:ext cx="412750" cy="368300"/>
          </a:xfrm>
          <a:prstGeom prst="rect">
            <a:avLst/>
          </a:prstGeom>
          <a:noFill/>
        </p:spPr>
        <p:txBody>
          <a:bodyPr wrap="square" rtlCol="0">
            <a:spAutoFit/>
          </a:bodyPr>
          <a:p>
            <a:r>
              <a:rPr lang="en-US" altLang="zh-CN">
                <a:solidFill>
                  <a:srgbClr val="FF0000"/>
                </a:solidFill>
              </a:rPr>
              <a:t>D</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124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662940" y="1481455"/>
            <a:ext cx="10866755" cy="3729990"/>
          </a:xfrm>
          <a:prstGeom prst="rect">
            <a:avLst/>
          </a:prstGeom>
        </p:spPr>
        <p:txBody>
          <a:bodyPr wrap="square">
            <a:noAutofit/>
          </a:bodyPr>
          <a:p>
            <a:pPr indent="457200" algn="l" defTabSz="266700" eaLnBrk="0" fontAlgn="base">
              <a:lnSpc>
                <a:spcPct val="150000"/>
              </a:lnSpc>
              <a:spcBef>
                <a:spcPct val="0"/>
              </a:spcBef>
              <a:spcAft>
                <a:spcPct val="0"/>
              </a:spcAft>
            </a:pPr>
            <a:r>
              <a:rPr lang="en-US" altLang="zh-CN">
                <a:solidFill>
                  <a:schemeClr val="tx1"/>
                </a:solidFill>
                <a:latin typeface="+mn-ea"/>
              </a:rPr>
              <a:t> If you were to move to a new country with a different language and bring along the family dog, your pet would likely have a hard time understanding commands from the locals, according to a new study looking at how dogs' brains react to different languages.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The new study was conducted by lead author Laura Cuaya, a neurobiologist who recently moved from Mexico to Tokyo alongside her dog Kun Kun.</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Cuaya and her team trained 18 dogs, including Kun Kun, to lie motionless in an MRI </a:t>
            </a:r>
            <a:r>
              <a:rPr lang="zh-CN" altLang="en-US">
                <a:solidFill>
                  <a:schemeClr val="tx1"/>
                </a:solidFill>
                <a:latin typeface="+mn-ea"/>
              </a:rPr>
              <a:t>（</a:t>
            </a:r>
            <a:r>
              <a:rPr lang="en-US" altLang="zh-CN">
                <a:solidFill>
                  <a:schemeClr val="tx1"/>
                </a:solidFill>
                <a:latin typeface="+mn-ea"/>
              </a:rPr>
              <a:t>magnetic resonace imaging</a:t>
            </a:r>
            <a:r>
              <a:rPr lang="zh-CN" altLang="en-US">
                <a:solidFill>
                  <a:schemeClr val="tx1"/>
                </a:solidFill>
                <a:latin typeface="+mn-ea"/>
              </a:rPr>
              <a:t>）</a:t>
            </a:r>
            <a:r>
              <a:rPr lang="en-US" altLang="zh-CN">
                <a:solidFill>
                  <a:schemeClr val="tx1"/>
                </a:solidFill>
                <a:latin typeface="+mn-ea"/>
              </a:rPr>
              <a:t> machine so they could scan their brains. As the dogs were being scanned, the researchers played the dogs three different recordings: a Spanish version of the famous children's book The Little Prince; a Japanese version of the same book; and a series of human noises that did not resemble speech at all. </a:t>
            </a:r>
            <a:r>
              <a:rPr lang="en-US" altLang="zh-CN">
                <a:latin typeface="+mn-ea"/>
                <a:sym typeface="+mn-ea"/>
              </a:rPr>
              <a:t>All of the dogs had been exposed to only one </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796925" y="1223010"/>
            <a:ext cx="10866755" cy="3729990"/>
          </a:xfrm>
          <a:prstGeom prst="rect">
            <a:avLst/>
          </a:prstGeom>
        </p:spPr>
        <p:txBody>
          <a:bodyPr wrap="square">
            <a:noAutofit/>
          </a:bodyPr>
          <a:p>
            <a:pPr indent="0" algn="l" defTabSz="266700" eaLnBrk="0" fontAlgn="base">
              <a:lnSpc>
                <a:spcPct val="150000"/>
              </a:lnSpc>
              <a:spcBef>
                <a:spcPct val="0"/>
              </a:spcBef>
              <a:spcAft>
                <a:spcPct val="0"/>
              </a:spcAft>
            </a:pPr>
            <a:r>
              <a:rPr lang="en-US" altLang="zh-CN">
                <a:latin typeface="+mn-ea"/>
                <a:sym typeface="+mn-ea"/>
              </a:rPr>
              <a:t>of the two languages, meaning one was familiar to them and the other was unfamiliar. MRI scans revealed that dogs' brains could distinguish between familiar and unfamiliar languages, making them the first known, and so far the only, non-human animals to be able to tell the difference between human languages.</a:t>
            </a:r>
            <a:endParaRPr lang="en-US" altLang="zh-CN">
              <a:latin typeface="+mn-ea"/>
              <a:sym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What does paragraph 3 mainly tell us about the study?</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A</a:t>
            </a:r>
            <a:r>
              <a:rPr lang="zh-CN" altLang="en-US">
                <a:solidFill>
                  <a:schemeClr val="tx1"/>
                </a:solidFill>
                <a:latin typeface="+mn-ea"/>
              </a:rPr>
              <a:t>．</a:t>
            </a:r>
            <a:r>
              <a:rPr lang="en-US" altLang="zh-CN">
                <a:solidFill>
                  <a:schemeClr val="tx1"/>
                </a:solidFill>
                <a:latin typeface="+mn-ea"/>
              </a:rPr>
              <a:t>Its background.	B</a:t>
            </a:r>
            <a:r>
              <a:rPr lang="zh-CN" altLang="en-US">
                <a:solidFill>
                  <a:schemeClr val="tx1"/>
                </a:solidFill>
                <a:latin typeface="+mn-ea"/>
              </a:rPr>
              <a:t>．</a:t>
            </a:r>
            <a:r>
              <a:rPr lang="en-US" altLang="zh-CN">
                <a:solidFill>
                  <a:schemeClr val="tx1"/>
                </a:solidFill>
                <a:latin typeface="+mn-ea"/>
              </a:rPr>
              <a:t>Its benefit.</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C</a:t>
            </a:r>
            <a:r>
              <a:rPr lang="zh-CN" altLang="en-US">
                <a:solidFill>
                  <a:schemeClr val="tx1"/>
                </a:solidFill>
                <a:latin typeface="+mn-ea"/>
              </a:rPr>
              <a:t>．</a:t>
            </a:r>
            <a:r>
              <a:rPr lang="en-US" altLang="zh-CN">
                <a:solidFill>
                  <a:schemeClr val="tx1"/>
                </a:solidFill>
                <a:latin typeface="+mn-ea"/>
              </a:rPr>
              <a:t>Its process.	D</a:t>
            </a:r>
            <a:r>
              <a:rPr lang="zh-CN" altLang="en-US">
                <a:solidFill>
                  <a:schemeClr val="tx1"/>
                </a:solidFill>
                <a:latin typeface="+mn-ea"/>
              </a:rPr>
              <a:t>．</a:t>
            </a:r>
            <a:r>
              <a:rPr lang="en-US" altLang="zh-CN">
                <a:solidFill>
                  <a:schemeClr val="tx1"/>
                </a:solidFill>
                <a:latin typeface="+mn-ea"/>
              </a:rPr>
              <a:t>Its purpose.</a:t>
            </a:r>
            <a:endParaRPr lang="en-US" altLang="zh-CN">
              <a:solidFill>
                <a:schemeClr val="tx1"/>
              </a:solidFill>
              <a:latin typeface="+mn-ea"/>
            </a:endParaRPr>
          </a:p>
          <a:p>
            <a:pPr indent="457200" algn="l" defTabSz="266700" eaLnBrk="0" fontAlgn="base">
              <a:lnSpc>
                <a:spcPct val="150000"/>
              </a:lnSpc>
              <a:spcBef>
                <a:spcPct val="0"/>
              </a:spcBef>
              <a:spcAft>
                <a:spcPct val="0"/>
              </a:spcAft>
            </a:pPr>
            <a:endParaRPr lang="en-US" altLang="zh-CN">
              <a:solidFill>
                <a:schemeClr val="tx1"/>
              </a:solidFill>
              <a:latin typeface="+mn-ea"/>
            </a:endParaRPr>
          </a:p>
        </p:txBody>
      </p:sp>
      <p:sp>
        <p:nvSpPr>
          <p:cNvPr id="7" name="文本框 6"/>
          <p:cNvSpPr txBox="1"/>
          <p:nvPr/>
        </p:nvSpPr>
        <p:spPr>
          <a:xfrm>
            <a:off x="977900" y="2987040"/>
            <a:ext cx="363855" cy="368300"/>
          </a:xfrm>
          <a:prstGeom prst="rect">
            <a:avLst/>
          </a:prstGeom>
          <a:noFill/>
        </p:spPr>
        <p:txBody>
          <a:bodyPr wrap="square" rtlCol="0">
            <a:spAutoFit/>
          </a:bodyPr>
          <a:p>
            <a:r>
              <a:rPr lang="en-US" altLang="zh-CN">
                <a:solidFill>
                  <a:srgbClr val="FF0000"/>
                </a:solidFill>
              </a:rPr>
              <a:t>C</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2883</Words>
  <Application>WPS 演示</Application>
  <PresentationFormat>宽屏</PresentationFormat>
  <Paragraphs>72</Paragraphs>
  <Slides>10</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vt:i4>
      </vt:variant>
    </vt:vector>
  </HeadingPairs>
  <TitlesOfParts>
    <vt:vector size="19"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187</cp:revision>
  <dcterms:created xsi:type="dcterms:W3CDTF">2019-06-19T02:08:00Z</dcterms:created>
  <dcterms:modified xsi:type="dcterms:W3CDTF">2025-05-27T02:43:57Z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7CF4ABFCEFB54F0F98E405A04F673468_13</vt:lpwstr>
  </property>
</Properties>
</file>