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86" r:id="rId7"/>
    <p:sldId id="287" r:id="rId8"/>
    <p:sldId id="289" r:id="rId9"/>
    <p:sldId id="290" r:id="rId10"/>
    <p:sldId id="288" r:id="rId11"/>
    <p:sldId id="271" r:id="rId12"/>
    <p:sldId id="265" r:id="rId13"/>
    <p:sldId id="278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3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6.xml"/><Relationship Id="rId3" Type="http://schemas.openxmlformats.org/officeDocument/2006/relationships/image" Target="../media/image8.png"/><Relationship Id="rId2" Type="http://schemas.openxmlformats.org/officeDocument/2006/relationships/tags" Target="../tags/tag75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8.xml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image" Target="../media/image5.png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3.xml"/><Relationship Id="rId3" Type="http://schemas.openxmlformats.org/officeDocument/2006/relationships/image" Target="../media/image7.png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一册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副词短语</a:t>
            </a:r>
            <a:endParaRPr lang="zh-CN" altLang="en-US" sz="2400" b="1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923415" y="2304415"/>
          <a:ext cx="9276715" cy="3796030"/>
        </p:xfrm>
        <a:graphic>
          <a:graphicData uri="http://schemas.openxmlformats.org/drawingml/2006/table">
            <a:tbl>
              <a:tblPr/>
              <a:tblGrid>
                <a:gridCol w="1085215"/>
                <a:gridCol w="8191500"/>
              </a:tblGrid>
              <a:tr h="1355725">
                <a:tc>
                  <a:txBody>
                    <a:bodyPr/>
                    <a:p>
                      <a:pPr marL="100330" inden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99695" indent="0" algn="l" eaLnBrk="0" fontAlgn="base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1435" indent="0" algn="l" eaLnBrk="0" fontAlgn="base">
                        <a:lnSpc>
                          <a:spcPct val="11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中心词：副词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algn="l" eaLnBrk="0" fontAlgn="base">
                        <a:lnSpc>
                          <a:spcPct val="11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修饰成分：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algn="l" eaLnBrk="0" fontAlgn="base">
                        <a:lnSpc>
                          <a:spcPct val="11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1.</a:t>
                      </a:r>
                      <a:r>
                        <a:rPr lang="zh-CN" altLang="en-US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其他副词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very quickly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algn="l" eaLnBrk="0" fontAlgn="base">
                        <a:lnSpc>
                          <a:spcPct val="11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2.</a:t>
                      </a:r>
                      <a:r>
                        <a:rPr lang="zh-CN" altLang="en-US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介词短语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far from here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40305">
                <a:tc>
                  <a:txBody>
                    <a:bodyPr/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99695" indent="0" algn="l" eaLnBrk="0" fontAlgn="base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用法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3340" indent="0" algn="l" eaLnBrk="0" fontAlgn="base">
                        <a:lnSpc>
                          <a:spcPct val="11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731520" y="1601470"/>
            <a:ext cx="10922635" cy="915670"/>
          </a:xfrm>
          <a:prstGeom prst="rect">
            <a:avLst/>
          </a:prstGeom>
        </p:spPr>
        <p:txBody>
          <a:bodyPr wrap="square">
            <a:spAutoFit/>
          </a:bodyPr>
          <a:p>
            <a:pPr marL="12065" indent="311150" defTabSz="266700" eaLnBrk="0">
              <a:lnSpc>
                <a:spcPct val="149000"/>
              </a:lnSpc>
              <a:spcBef>
                <a:spcPts val="1100"/>
              </a:spcBef>
              <a:spcAft>
                <a:spcPts val="800"/>
              </a:spcAft>
            </a:pPr>
            <a:r>
              <a:rPr lang="zh-CN">
                <a:solidFill>
                  <a:srgbClr val="000000"/>
                </a:solidFill>
                <a:latin typeface="+mn-ea"/>
              </a:rPr>
              <a:t>副词短语是以副词为中心词的短语，用来修饰动词、形容词、副词或整个句子，表示时间、地点、方式、程度等。</a:t>
            </a:r>
            <a:endParaRPr lang="zh-CN" altLang="en-US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52140" y="3688715"/>
            <a:ext cx="4622800" cy="24117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10" y="1742"/>
              <a:ext cx="110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4715" y="1529715"/>
            <a:ext cx="10385425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根据汉语意思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完成句子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1._______________________________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（一个交换生）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is talking to a teacher on campus.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2._______________________________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（今天早上）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, I was worried that no one would talk to me.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I want to make __________________________________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（好的第一印象）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There were _______________________________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（许多人在等）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at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the bus stop, and some of them looked very anxious and disappointed.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5. The class was difficult, but the teacher was ________________________________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（和蔼可亲）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6. I don’t think English is _____________________________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（难学）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7. My grandma sat _________________________________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（相当舒服）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in the chair.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26515" y="2008505"/>
            <a:ext cx="27679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An exchange student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5380" y="2422525"/>
            <a:ext cx="3435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This morning/Today’s morning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21330" y="2827020"/>
            <a:ext cx="3435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 good first impression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99995" y="3231515"/>
            <a:ext cx="3435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many people waiting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69330" y="4086225"/>
            <a:ext cx="2726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friendly and kind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52595" y="4454525"/>
            <a:ext cx="1522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hard to learn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31870" y="4892040"/>
            <a:ext cx="27266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quite/very comfortably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040" y="2146300"/>
            <a:ext cx="10591800" cy="25660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基础夯实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名词短语、形容词短语、副词短语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540" y="2397760"/>
            <a:ext cx="10916920" cy="20834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26440" y="108458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39215" y="105537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名词短语</a:t>
            </a:r>
            <a:endParaRPr lang="zh-CN" altLang="en-US" sz="2400" b="1"/>
          </a:p>
        </p:txBody>
      </p:sp>
      <p:graphicFrame>
        <p:nvGraphicFramePr>
          <p:cNvPr id="13" name="表格 12"/>
          <p:cNvGraphicFramePr/>
          <p:nvPr>
            <p:custDataLst>
              <p:tags r:id="rId2"/>
            </p:custDataLst>
          </p:nvPr>
        </p:nvGraphicFramePr>
        <p:xfrm>
          <a:off x="996315" y="2202180"/>
          <a:ext cx="10579100" cy="3140075"/>
        </p:xfrm>
        <a:graphic>
          <a:graphicData uri="http://schemas.openxmlformats.org/drawingml/2006/table">
            <a:tbl>
              <a:tblPr/>
              <a:tblGrid>
                <a:gridCol w="1113155"/>
                <a:gridCol w="9465945"/>
              </a:tblGrid>
              <a:tr h="3140075">
                <a:tc>
                  <a:txBody>
                    <a:bodyPr/>
                    <a:p>
                      <a:pPr marL="100330" indent="0" algn="ctr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3340" indent="0" algn="l" eaLnBrk="0" fontAlgn="base">
                        <a:lnSpc>
                          <a:spcPct val="125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中心词：名词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3340" indent="0" algn="l" eaLnBrk="0" fontAlgn="base">
                        <a:lnSpc>
                          <a:spcPct val="125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修饰语：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3340" indent="0" algn="l" eaLnBrk="0" fontAlgn="base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1. </a:t>
                      </a:r>
                      <a:r>
                        <a:rPr lang="zh-CN" altLang="en-US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限定词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限定词包括冠词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(a/an/the)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、指示代词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(this/that/these/those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、物主代词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(my/your/his/her/our/their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、不定代词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(some/no/neither/both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和数词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(one/two/first/second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a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book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3340" indent="0" algn="l" eaLnBrk="0" fontAlgn="base">
                        <a:lnSpc>
                          <a:spcPct val="125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2. </a:t>
                      </a:r>
                      <a:r>
                        <a:rPr lang="zh-CN" altLang="en-US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形容词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a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beautiful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girl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3340" indent="0" algn="l" eaLnBrk="0" fontAlgn="base">
                        <a:lnSpc>
                          <a:spcPct val="125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3. </a:t>
                      </a:r>
                      <a:r>
                        <a:rPr lang="zh-CN" altLang="en-US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动名词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a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swimming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pool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3340" indent="0" algn="l" eaLnBrk="0" fontAlgn="base">
                        <a:lnSpc>
                          <a:spcPct val="125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4. </a:t>
                      </a:r>
                      <a:r>
                        <a:rPr lang="zh-CN" altLang="en-US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不定式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a question 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to solve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3340" indent="0" algn="l" eaLnBrk="0" fontAlgn="base">
                        <a:lnSpc>
                          <a:spcPct val="125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5.</a:t>
                      </a:r>
                      <a:r>
                        <a:rPr lang="zh-CN" altLang="en-US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介词短语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food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on the table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3340" indent="0" algn="l" eaLnBrk="0" fontAlgn="base">
                        <a:lnSpc>
                          <a:spcPct val="125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6. </a:t>
                      </a:r>
                      <a:r>
                        <a:rPr lang="zh-CN" altLang="en-US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描述性名词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school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life</a:t>
                      </a:r>
                      <a:endParaRPr lang="en-US" alt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497330" y="1641475"/>
            <a:ext cx="9472930" cy="36830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 altLang="en-US">
                <a:latin typeface="+mn-ea"/>
              </a:rPr>
              <a:t>名词短语是以名词为中心的短语，通常由修饰语和中心词构成，语法功能相当于</a:t>
            </a:r>
            <a:r>
              <a:rPr lang="zh-CN" altLang="en-US">
                <a:latin typeface="+mn-ea"/>
              </a:rPr>
              <a:t>名词。</a:t>
            </a:r>
            <a:endParaRPr lang="zh-CN" altLang="en-US">
              <a:latin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13" name="表格 12"/>
          <p:cNvGraphicFramePr/>
          <p:nvPr>
            <p:custDataLst>
              <p:tags r:id="rId2"/>
            </p:custDataLst>
          </p:nvPr>
        </p:nvGraphicFramePr>
        <p:xfrm>
          <a:off x="894715" y="1286510"/>
          <a:ext cx="10579100" cy="3140075"/>
        </p:xfrm>
        <a:graphic>
          <a:graphicData uri="http://schemas.openxmlformats.org/drawingml/2006/table">
            <a:tbl>
              <a:tblPr/>
              <a:tblGrid>
                <a:gridCol w="1113155"/>
                <a:gridCol w="9465945"/>
              </a:tblGrid>
              <a:tr h="3140075">
                <a:tc>
                  <a:txBody>
                    <a:bodyPr/>
                    <a:p>
                      <a:pPr marL="100330" indent="0" algn="ctr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用法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3340" indent="0" algn="l" eaLnBrk="0" fontAlgn="base">
                        <a:lnSpc>
                          <a:spcPct val="125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endParaRPr lang="en-US" alt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8995" y="1346835"/>
            <a:ext cx="4952365" cy="307975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51560"/>
            <a:ext cx="939800" cy="450215"/>
            <a:chOff x="1393" y="1688"/>
            <a:chExt cx="1480" cy="709"/>
          </a:xfrm>
        </p:grpSpPr>
        <p:sp>
          <p:nvSpPr>
            <p:cNvPr id="5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93" y="1742"/>
              <a:ext cx="14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r>
                <a:rPr lang="zh-CN" altLang="en-US" b="1" dirty="0">
                  <a:solidFill>
                    <a:srgbClr val="FFFFFF"/>
                  </a:solidFill>
                </a:rPr>
                <a:t>一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4715" y="1501775"/>
            <a:ext cx="10374630" cy="1016000"/>
          </a:xfrm>
          <a:prstGeom prst="rect">
            <a:avLst/>
          </a:prstGeom>
        </p:spPr>
        <p:txBody>
          <a:bodyPr wrap="square">
            <a:spAutoFit/>
          </a:bodyPr>
          <a:p>
            <a:pPr marL="88900" indent="260350" defTabSz="266700" eaLnBrk="0">
              <a:lnSpc>
                <a:spcPct val="167000"/>
              </a:lnSpc>
              <a:spcBef>
                <a:spcPts val="400"/>
              </a:spcBef>
              <a:spcAft>
                <a:spcPts val="800"/>
              </a:spcAft>
            </a:pP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在英语里，修饰名词的定语，其语序的位置是有规律的：限定词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+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形容词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/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形容词短语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/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描述性名词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+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中心名词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+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后置定语。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8570" y="2131060"/>
            <a:ext cx="5807710" cy="42043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51560"/>
            <a:ext cx="939800" cy="450215"/>
            <a:chOff x="1393" y="1688"/>
            <a:chExt cx="1480" cy="709"/>
          </a:xfrm>
        </p:grpSpPr>
        <p:sp>
          <p:nvSpPr>
            <p:cNvPr id="5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93" y="1742"/>
              <a:ext cx="14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r>
                <a:rPr lang="zh-CN" altLang="en-US" b="1" dirty="0">
                  <a:solidFill>
                    <a:srgbClr val="FFFFFF"/>
                  </a:solidFill>
                </a:rPr>
                <a:t>二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4715" y="1501775"/>
            <a:ext cx="10699750" cy="4251325"/>
          </a:xfrm>
          <a:prstGeom prst="rect">
            <a:avLst/>
          </a:prstGeom>
        </p:spPr>
        <p:txBody>
          <a:bodyPr wrap="square">
            <a:spAutoFit/>
          </a:bodyPr>
          <a:p>
            <a:pPr marL="88900" indent="260350" defTabSz="266700" eaLnBrk="0">
              <a:lnSpc>
                <a:spcPct val="167000"/>
              </a:lnSpc>
              <a:spcBef>
                <a:spcPts val="400"/>
              </a:spcBef>
              <a:spcAft>
                <a:spcPts val="80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多个形容词修饰同一名词有一定的顺序，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一般排序原则：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一般性描绘形容词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+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大小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/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长短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/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形状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+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年龄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/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新旧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+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颜色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+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国籍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/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出处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+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材料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+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中心名词。口诀：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美小圆旧黄，中国木书房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88900" indent="260350" defTabSz="266700" eaLnBrk="0">
              <a:lnSpc>
                <a:spcPct val="167000"/>
              </a:lnSpc>
              <a:spcBef>
                <a:spcPts val="40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代表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描述或性质类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形容词；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小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代表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大小、长短、高低、胖瘦类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形容词；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圆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代表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形状类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形容词；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“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旧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代表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新旧、年龄类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形容词；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代表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颜色类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形容词；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中国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代表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来源、国籍、地区、出处类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形容词；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代表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物质、材料、质地类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形容词；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书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代表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用途、类别、功能、作用类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形容词；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房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代表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中心名词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88900" indent="260350" defTabSz="266700" eaLnBrk="0">
              <a:lnSpc>
                <a:spcPct val="167000"/>
              </a:lnSpc>
              <a:spcBef>
                <a:spcPts val="40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beautiful, small, round, old, yellow, Chinese, wooden book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room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88900" indent="260350" defTabSz="266700" eaLnBrk="0">
              <a:lnSpc>
                <a:spcPct val="167000"/>
              </a:lnSpc>
              <a:spcBef>
                <a:spcPts val="400"/>
              </a:spcBef>
              <a:spcAft>
                <a:spcPts val="800"/>
              </a:spcAft>
            </a:pP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形容词短语</a:t>
            </a:r>
            <a:endParaRPr lang="zh-CN" altLang="en-US" sz="2400" b="1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621790" y="2118995"/>
          <a:ext cx="9224010" cy="3947795"/>
        </p:xfrm>
        <a:graphic>
          <a:graphicData uri="http://schemas.openxmlformats.org/drawingml/2006/table">
            <a:tbl>
              <a:tblPr/>
              <a:tblGrid>
                <a:gridCol w="1078865"/>
                <a:gridCol w="8145145"/>
              </a:tblGrid>
              <a:tr h="1694815">
                <a:tc>
                  <a:txBody>
                    <a:bodyPr/>
                    <a:p>
                      <a:pPr marL="100330" indent="0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99695" indent="0" algn="l" eaLnBrk="0" fontAlgn="base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1435" indent="0" algn="l" eaLnBrk="0" fontAlgn="base">
                        <a:lnSpc>
                          <a:spcPct val="11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中心词：形容词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algn="l" eaLnBrk="0" fontAlgn="base">
                        <a:lnSpc>
                          <a:spcPct val="11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修饰成分：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algn="l" eaLnBrk="0" fontAlgn="base">
                        <a:lnSpc>
                          <a:spcPct val="11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1. </a:t>
                      </a:r>
                      <a:r>
                        <a:rPr lang="zh-CN" altLang="en-US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副词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very large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algn="l" eaLnBrk="0" fontAlgn="base">
                        <a:lnSpc>
                          <a:spcPct val="11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2. </a:t>
                      </a:r>
                      <a:r>
                        <a:rPr lang="zh-CN" altLang="en-US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不定式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glad to come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algn="l" eaLnBrk="0" fontAlgn="base">
                        <a:lnSpc>
                          <a:spcPct val="11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3. </a:t>
                      </a:r>
                      <a:r>
                        <a:rPr lang="zh-CN" altLang="en-US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介词短语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full of water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2980">
                <a:tc>
                  <a:txBody>
                    <a:bodyPr/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0330" indent="0" algn="l" eaLnBrk="0" fontAlgn="base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99695" indent="0" algn="l" eaLnBrk="0" fontAlgn="base">
                        <a:lnSpc>
                          <a:spcPct val="11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用法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3340" indent="0" algn="l" eaLnBrk="0" fontAlgn="base">
                        <a:lnSpc>
                          <a:spcPct val="11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</a:pP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9235" y="3852545"/>
            <a:ext cx="5098415" cy="22244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97330" y="1641475"/>
            <a:ext cx="9472930" cy="36830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>
                <a:latin typeface="+mn-ea"/>
              </a:rPr>
              <a:t>形容词短语是以形容词为中心词的短语，用来修饰名词或代词，表示性质、状态或特征。</a:t>
            </a:r>
            <a:endParaRPr lang="zh-CN" altLang="en-US">
              <a:latin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04875" y="1051560"/>
            <a:ext cx="1010920" cy="450215"/>
            <a:chOff x="1409" y="1688"/>
            <a:chExt cx="1592" cy="709"/>
          </a:xfrm>
        </p:grpSpPr>
        <p:sp>
          <p:nvSpPr>
            <p:cNvPr id="5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21" y="1742"/>
              <a:ext cx="1480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4715" y="1501775"/>
            <a:ext cx="10374630" cy="2710815"/>
          </a:xfrm>
          <a:prstGeom prst="rect">
            <a:avLst/>
          </a:prstGeom>
        </p:spPr>
        <p:txBody>
          <a:bodyPr wrap="square">
            <a:spAutoFit/>
          </a:bodyPr>
          <a:p>
            <a:pPr marL="88900" indent="260350" defTabSz="266700" eaLnBrk="0">
              <a:lnSpc>
                <a:spcPct val="167000"/>
              </a:lnSpc>
              <a:spcBef>
                <a:spcPts val="400"/>
              </a:spcBef>
              <a:spcAft>
                <a:spcPts val="80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形容词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短语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往往用来说明主语或宾语的状态、性质、特征等，可位于句首、句中或句末，通常用逗号隔开。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88900" indent="260350" defTabSz="266700" eaLnBrk="0">
              <a:lnSpc>
                <a:spcPct val="167000"/>
              </a:lnSpc>
              <a:spcBef>
                <a:spcPts val="400"/>
              </a:spcBef>
              <a:spcAft>
                <a:spcPts val="800"/>
              </a:spcAft>
            </a:pP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Much interested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 he agreed to give it a try.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他很感兴趣，答应试一试。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88900" indent="260350" defTabSz="266700" eaLnBrk="0">
              <a:lnSpc>
                <a:spcPct val="167000"/>
              </a:lnSpc>
              <a:spcBef>
                <a:spcPts val="400"/>
              </a:spcBef>
              <a:spcAft>
                <a:spcPts val="80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After the war, the soldiers returned home,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safe and sound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战争结束后，那些士兵们安然无恙地回了家。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833*256"/>
  <p:tag name="TABLE_ENDDRAG_RECT" val="78*151*833*25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33*256"/>
  <p:tag name="TABLE_ENDDRAG_RECT" val="78*151*833*25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TABLE_ENDDRAG_ORIGIN_RECT" val="726*310"/>
  <p:tag name="TABLE_ENDDRAG_RECT" val="151*166*726*310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TABLE_ENDDRAG_ORIGIN_RECT" val="715*274"/>
  <p:tag name="TABLE_ENDDRAG_RECT" val="70*166*715*274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1917</Words>
  <Application>WPS 演示</Application>
  <PresentationFormat>宽屏</PresentationFormat>
  <Paragraphs>133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180</cp:revision>
  <dcterms:created xsi:type="dcterms:W3CDTF">2019-06-19T02:08:00Z</dcterms:created>
  <dcterms:modified xsi:type="dcterms:W3CDTF">2025-05-05T02:44:25Z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24BBF9ECD182454AA646743C8C98991E_13</vt:lpwstr>
  </property>
</Properties>
</file>