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71" r:id="rId7"/>
    <p:sldId id="265" r:id="rId8"/>
    <p:sldId id="27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7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6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openxmlformats.org/officeDocument/2006/relationships/image" Target="../media/image6.png"/><Relationship Id="rId7" Type="http://schemas.openxmlformats.org/officeDocument/2006/relationships/image" Target="../media/image5.png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必修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一册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</a:t>
            </a:r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4305" y="2811780"/>
            <a:ext cx="662940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句式突破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 ——“find+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宾语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+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宾补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”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结构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5" y="2703830"/>
            <a:ext cx="10671810" cy="12522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4715" y="1216025"/>
            <a:ext cx="10288905" cy="133794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“find+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宾补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是英语中常见的结构，用于表示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发现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/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觉得某人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/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某物处于某种状态或做了某事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。宾补用于补充说明宾语的状态、特征或行为，可以是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名词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(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短语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)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、形容词、副词、介词短语、分词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等。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具体用法如下：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1095375" y="2804160"/>
          <a:ext cx="10038715" cy="2819400"/>
        </p:xfrm>
        <a:graphic>
          <a:graphicData uri="http://schemas.openxmlformats.org/drawingml/2006/table">
            <a:tbl>
              <a:tblPr/>
              <a:tblGrid>
                <a:gridCol w="1386840"/>
                <a:gridCol w="8651875"/>
              </a:tblGrid>
              <a:tr h="573405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名词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(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短语</a:t>
                      </a: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作宾补</a:t>
                      </a:r>
                      <a:endParaRPr lang="zh-CN" altLang="en-US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237490" indent="0" algn="l" eaLnBrk="0" fontAlgn="base">
                        <a:lnSpc>
                          <a:spcPct val="130000"/>
                        </a:lnSpc>
                        <a:spcBef>
                          <a:spcPts val="40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表示宾语的身份或角色。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7490" indent="0" algn="l" eaLnBrk="0" fontAlgn="base">
                        <a:lnSpc>
                          <a:spcPct val="13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We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found him a good teacher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我们觉得他是一位好老师。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7530">
                <a:tc>
                  <a:txBody>
                    <a:bodyPr/>
                    <a:p>
                      <a:pPr indent="0" algn="ctr" eaLnBrk="0" fontAlgn="base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形容词作宾补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表示宾语的特征或状态。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11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found the work very dull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她觉得这工作很无聊。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58165">
                <a:tc>
                  <a:txBody>
                    <a:bodyPr/>
                    <a:p>
                      <a:pPr indent="0" algn="ctr" eaLnBrk="0" fontAlgn="base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副词作宾补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表示宾语的行为方式或状态。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found him out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.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我发现他出去了。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24230">
                <a:tc>
                  <a:txBody>
                    <a:bodyPr/>
                    <a:p>
                      <a:pPr indent="0" algn="l" eaLnBrk="0" fontAlgn="base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 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介词短语作宾补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表示宾语的位置或状态。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lnSpc>
                          <a:spcPct val="13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She </a:t>
                      </a:r>
                      <a:r>
                        <a:rPr lang="en-US" altLang="zh-CN" sz="1400" b="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found herself in a different world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when she woke up.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当她醒过来的时候，她发现自己在</a:t>
                      </a:r>
                      <a:r>
                        <a:rPr 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一个不同的世界。</a:t>
                      </a:r>
                      <a:endParaRPr lang="zh-CN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913130" y="3746500"/>
          <a:ext cx="10488295" cy="1080135"/>
        </p:xfrm>
        <a:graphic>
          <a:graphicData uri="http://schemas.openxmlformats.org/drawingml/2006/table">
            <a:tbl>
              <a:tblPr/>
              <a:tblGrid>
                <a:gridCol w="10488295"/>
              </a:tblGrid>
              <a:tr h="1080135">
                <a:tc>
                  <a:txBody>
                    <a:bodyPr/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find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后跟不定式作宾语时，常用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it 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作形式宾语，而将真正的宾语放在宾补之后，构成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“find+it+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宾补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+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不定式</a:t>
                      </a:r>
                      <a:r>
                        <a:rPr lang="en-US" altLang="zh-CN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”</a:t>
                      </a:r>
                      <a:r>
                        <a:rPr lang="zh-CN" altLang="en-US" sz="1400" b="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结构。</a:t>
                      </a: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altLang="en-US" sz="1400" b="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>
            <p:custDataLst>
              <p:tags r:id="rId3"/>
            </p:custDataLst>
          </p:nvPr>
        </p:nvGrpSpPr>
        <p:grpSpPr>
          <a:xfrm>
            <a:off x="1048385" y="3810635"/>
            <a:ext cx="753745" cy="326390"/>
            <a:chOff x="2532" y="4890"/>
            <a:chExt cx="1147" cy="514"/>
          </a:xfrm>
        </p:grpSpPr>
        <p:sp>
          <p:nvSpPr>
            <p:cNvPr id="5" name="圆角矩形 4"/>
            <p:cNvSpPr/>
            <p:nvPr>
              <p:custDataLst>
                <p:tags r:id="rId4"/>
              </p:custDataLst>
            </p:nvPr>
          </p:nvSpPr>
          <p:spPr>
            <a:xfrm>
              <a:off x="2532" y="4890"/>
              <a:ext cx="1146" cy="514"/>
            </a:xfrm>
            <a:prstGeom prst="roundRect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>
              <p:custDataLst>
                <p:tags r:id="rId5"/>
              </p:custDataLst>
            </p:nvPr>
          </p:nvSpPr>
          <p:spPr>
            <a:xfrm>
              <a:off x="2703" y="4890"/>
              <a:ext cx="976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>
                  <a:solidFill>
                    <a:schemeClr val="bg1"/>
                  </a:solidFill>
                </a:rPr>
                <a:t>注意</a:t>
              </a:r>
              <a:endParaRPr lang="zh-CN" altLang="en-US" sz="1400">
                <a:solidFill>
                  <a:schemeClr val="bg1"/>
                </a:solidFill>
              </a:endParaRPr>
            </a:p>
          </p:txBody>
        </p:sp>
      </p:grpSp>
      <p:graphicFrame>
        <p:nvGraphicFramePr>
          <p:cNvPr id="9" name="表格 8"/>
          <p:cNvGraphicFramePr/>
          <p:nvPr>
            <p:custDataLst>
              <p:tags r:id="rId6"/>
            </p:custDataLst>
          </p:nvPr>
        </p:nvGraphicFramePr>
        <p:xfrm>
          <a:off x="913130" y="1186180"/>
          <a:ext cx="10488295" cy="2190115"/>
        </p:xfrm>
        <a:graphic>
          <a:graphicData uri="http://schemas.openxmlformats.org/drawingml/2006/table">
            <a:tbl>
              <a:tblPr/>
              <a:tblGrid>
                <a:gridCol w="1915795"/>
                <a:gridCol w="8572500"/>
              </a:tblGrid>
              <a:tr h="1170940">
                <a:tc>
                  <a:txBody>
                    <a:bodyPr/>
                    <a:p>
                      <a:pPr indent="0" algn="ctr" fontAlgn="auto">
                        <a:lnSpc>
                          <a:spcPct val="198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现在分词作宾补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DDCCC"/>
                    </a:solidFill>
                  </a:tcPr>
                </a:tc>
                <a:tc>
                  <a:txBody>
                    <a:bodyPr/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“正在做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……”(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主动和正在进行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endParaRPr lang="zh-CN" altLang="en-US" sz="1400">
                        <a:solidFill>
                          <a:srgbClr val="F0503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19175">
                <a:tc>
                  <a:txBody>
                    <a:bodyPr/>
                    <a:p>
                      <a:pPr indent="0" algn="ctr" eaLnBrk="0" fontAlgn="base">
                        <a:lnSpc>
                          <a:spcPct val="19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过去分词作宾补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ctr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FCDBCB"/>
                    </a:solidFill>
                  </a:tcPr>
                </a:tc>
                <a:tc>
                  <a:txBody>
                    <a:bodyPr/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表示宾语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“已经被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……”(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被动和完成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)</a:t>
                      </a:r>
                      <a:r>
                        <a:rPr lang="zh-CN" altLang="en-US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</a:t>
                      </a:r>
                      <a:endParaRPr lang="zh-CN" altLang="en-US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236220" indent="0" algn="l" eaLnBrk="0" fontAlgn="base">
                        <a:spcBef>
                          <a:spcPts val="600"/>
                        </a:spcBef>
                        <a:spcAft>
                          <a:spcPct val="0"/>
                        </a:spcAft>
                      </a:pPr>
                      <a:endParaRPr lang="zh-CN" altLang="en-US" sz="1400">
                        <a:solidFill>
                          <a:srgbClr val="F05020"/>
                        </a:solidFill>
                        <a:latin typeface="+mn-ea"/>
                        <a:cs typeface="+mn-ea"/>
                      </a:endParaRPr>
                    </a:p>
                  </a:txBody>
                  <a:tcPr marL="0" marR="0" marT="0" marB="0" anchor="t" anchorCtr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0" y="1572895"/>
            <a:ext cx="7456805" cy="6997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0060" y="2625090"/>
            <a:ext cx="7334885" cy="7131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7455" y="4551680"/>
            <a:ext cx="5892800" cy="793115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64540" y="1522095"/>
            <a:ext cx="10979785" cy="4661535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“find+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宾补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结构完成句子。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1.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当我走进房间时，我发现窗户坏了。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When I entered the room, I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_______________________________________________.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2.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查看电子邮件后，我发觉它很重要。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After checking the email, I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_______________________________________________.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3.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他们碰见她独自一人走在海滩上，神色抑郁。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They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_______________________________________________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on the beach alone and depressed.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4.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他匆忙赶到电影院，却发现票都卖完了。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hurried to get to the cinema, only to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_______________________________________________.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5.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随着环境被严重污染，我们发现呼吸新鲜空气更难了。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(it 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作形式宾语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) 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 the environment seriously polluted, we </a:t>
            </a:r>
            <a:r>
              <a:rPr lang="en-US" altLang="zh-CN">
                <a:solidFill>
                  <a:srgbClr val="404040"/>
                </a:solidFill>
                <a:latin typeface="+mn-ea"/>
                <a:cs typeface="+mn-ea"/>
                <a:sym typeface="+mn-ea"/>
              </a:rPr>
              <a:t>_______________________________________________.</a:t>
            </a: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圆角矩形 1"/>
          <p:cNvSpPr/>
          <p:nvPr/>
        </p:nvSpPr>
        <p:spPr>
          <a:xfrm>
            <a:off x="894509" y="1072168"/>
            <a:ext cx="826715" cy="450215"/>
          </a:xfrm>
          <a:prstGeom prst="roundRect">
            <a:avLst/>
          </a:prstGeom>
          <a:solidFill>
            <a:srgbClr val="00A0AF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4170" y="2410460"/>
            <a:ext cx="33026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found the window(s) broken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54170" y="3244850"/>
            <a:ext cx="23285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found it important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00860" y="4060190"/>
            <a:ext cx="2554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found her walking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46725" y="4892040"/>
            <a:ext cx="3704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find the tickets sold out</a:t>
            </a:r>
            <a:endParaRPr lang="en-US" altLang="zh-CN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84545" y="5708650"/>
            <a:ext cx="37045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C00000"/>
                </a:solidFill>
              </a:rPr>
              <a:t>find it harder to breathe fresh air</a:t>
            </a:r>
            <a:endParaRPr lang="en-US" altLang="zh-CN">
              <a:solidFill>
                <a:srgbClr val="C0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1" grpId="0"/>
      <p:bldP spid="11" grpId="1"/>
      <p:bldP spid="6" grpId="0"/>
      <p:bldP spid="6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</a:t>
            </a:r>
            <a:r>
              <a:rPr lang="zh-CN" altLang="en-US" sz="2400" dirty="0">
                <a:solidFill>
                  <a:srgbClr val="FFFFFF"/>
                </a:solidFill>
              </a:rPr>
              <a:t>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635" y="2183765"/>
            <a:ext cx="10581005" cy="28492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790*233"/>
  <p:tag name="TABLE_ENDDRAG_RECT" val="86*245*790*233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797*85"/>
  <p:tag name="TABLE_ENDDRAG_RECT" val="70*89*797*85"/>
</p:tagLst>
</file>

<file path=ppt/tags/tag69.xml><?xml version="1.0" encoding="utf-8"?>
<p:tagLst xmlns:p="http://schemas.openxmlformats.org/presentationml/2006/main">
  <p:tag name="KSO_WM_DIAGRAM_VIRTUALLY_FRAME" val="{&quot;height&quot;:384.2,&quot;left&quot;:81.05,&quot;top&quot;:94.4,&quot;width&quot;:516.6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384.2,&quot;left&quot;:81.05,&quot;top&quot;:94.4,&quot;width&quot;:516.6}"/>
</p:tagLst>
</file>

<file path=ppt/tags/tag71.xml><?xml version="1.0" encoding="utf-8"?>
<p:tagLst xmlns:p="http://schemas.openxmlformats.org/presentationml/2006/main">
  <p:tag name="KSO_WM_DIAGRAM_VIRTUALLY_FRAME" val="{&quot;height&quot;:384.2,&quot;left&quot;:81.05,&quot;top&quot;:94.4,&quot;width&quot;:516.6}"/>
</p:tagLst>
</file>

<file path=ppt/tags/tag72.xml><?xml version="1.0" encoding="utf-8"?>
<p:tagLst xmlns:p="http://schemas.openxmlformats.org/presentationml/2006/main">
  <p:tag name="TABLE_ENDDRAG_ORIGIN_RECT" val="825*129"/>
  <p:tag name="TABLE_ENDDRAG_RECT" val="70*98*825*129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Application>WPS 演示</Application>
  <PresentationFormat>宽屏</PresentationFormat>
  <Paragraphs>81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180</cp:revision>
  <dcterms:created xsi:type="dcterms:W3CDTF">2019-06-19T02:08:00Z</dcterms:created>
  <dcterms:modified xsi:type="dcterms:W3CDTF">2025-05-04T02:40:40Z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DA70ACE1FB474A9FB44D3CD4A34B797D_13</vt:lpwstr>
  </property>
</Properties>
</file>