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93" r:id="rId8"/>
    <p:sldId id="278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8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tags" Target="../tags/tag7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易错警示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——“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就近原则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设题小陷阱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2459990"/>
            <a:ext cx="1050861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在语法填空中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针对动词作谓语的考查不仅涉及时态和语态这些关键要点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还需注意设题中的一些小陷阱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例如我们在做题时要依据主谓一致原则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关注谓语动词的人称和数是否与主语保持一致。本攻略将专门为大家介绍英语中的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就近原则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避免大家在这类题目中失分。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2"/>
            </p:custDataLst>
          </p:nvPr>
        </p:nvGrpSpPr>
        <p:grpSpPr>
          <a:xfrm>
            <a:off x="730885" y="1720215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>
              <p:custDataLst>
                <p:tags r:id="rId3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4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>
            <p:custDataLst>
              <p:tags r:id="rId5"/>
            </p:custDataLst>
          </p:nvPr>
        </p:nvSpPr>
        <p:spPr>
          <a:xfrm>
            <a:off x="1343660" y="1691005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熟悉就近原则标志结构</a:t>
            </a:r>
            <a:endParaRPr lang="zh-CN" altLang="en-US" sz="2400" b="1"/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712470" y="2301240"/>
            <a:ext cx="1103566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or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not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either… or…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neither… nor…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not… but…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、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not only… but also…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等连接的名词或代词作主语时，谓语动词的人称和数要同最近的主语保持一致。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730885" y="3498850"/>
            <a:ext cx="431165" cy="431165"/>
            <a:chOff x="1393" y="1839"/>
            <a:chExt cx="679" cy="679"/>
          </a:xfrm>
        </p:grpSpPr>
        <p:sp>
          <p:nvSpPr>
            <p:cNvPr id="7" name="椭圆 6"/>
            <p:cNvSpPr/>
            <p:nvPr>
              <p:custDataLst>
                <p:tags r:id="rId8"/>
              </p:custDataLst>
            </p:nvPr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>
              <p:custDataLst>
                <p:tags r:id="rId9"/>
              </p:custDataLst>
            </p:nvPr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1343660" y="346964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划分主语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894715" y="4176395"/>
            <a:ext cx="10446385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）在发现存在以上结构连接并列的成分作主语时，解题时先将主语画出；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）画出主语后，要根据所用结构对主语进行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拆解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，如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not only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A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but also </a:t>
            </a:r>
            <a:r>
              <a:rPr lang="en-US" altLang="zh-CN" u="sng">
                <a:solidFill>
                  <a:srgbClr val="000000"/>
                </a:solidFill>
                <a:latin typeface="+mn-ea"/>
                <a:cs typeface="+mn-ea"/>
              </a:rPr>
              <a:t>B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2340" y="1069340"/>
            <a:ext cx="10596245" cy="506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就近原则，也称“邻近原则”，即谓语动词的人称和数与其最靠近的名词或代词保持一致。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0109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三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07188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确定主语</a:t>
            </a:r>
            <a:r>
              <a:rPr lang="en-US" altLang="zh-CN" sz="2400" b="1"/>
              <a:t>“</a:t>
            </a:r>
            <a:r>
              <a:rPr lang="zh-CN" altLang="en-US" sz="2400" b="1"/>
              <a:t>核心</a:t>
            </a:r>
            <a:r>
              <a:rPr lang="en-US" altLang="zh-CN" sz="2400" b="1"/>
              <a:t>”</a:t>
            </a:r>
            <a:r>
              <a:rPr lang="zh-CN" altLang="en-US" sz="2400" b="1"/>
              <a:t>，主谓一致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1440180" y="1655445"/>
            <a:ext cx="10566400" cy="45085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0" algn="l" defTabSz="266700" eaLnBrk="0" fontAlgn="base">
              <a:lnSpc>
                <a:spcPct val="13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进行成分拆解后，我们可直观地找出离谓语最近的成分，根据该成分确定谓语动词的数。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7330" y="2266315"/>
            <a:ext cx="8841740" cy="17176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8990" y="1033780"/>
            <a:ext cx="10739755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chemeClr val="tx1"/>
                </a:solidFill>
                <a:latin typeface="+mn-ea"/>
              </a:rPr>
              <a:t>用括号内单词的适当形式填空。</a:t>
            </a:r>
            <a:endParaRPr lang="zh-CN" altLang="en-US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Not only the swimmers who are in the swimming pool but also the coach _</a:t>
            </a:r>
            <a:r>
              <a:rPr lang="en-US" altLang="zh-CN">
                <a:latin typeface="+mn-ea"/>
                <a:sym typeface="+mn-ea"/>
              </a:rPr>
              <a:t>____________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try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to save the drowning girl now.</a:t>
            </a:r>
            <a:endParaRPr lang="en-US" altLang="zh-CN">
              <a:solidFill>
                <a:schemeClr val="tx1"/>
              </a:solidFill>
              <a:latin typeface="+mn-ea"/>
            </a:endParaRPr>
          </a:p>
          <a:p>
            <a:pPr indent="0" algn="l" defTabSz="266700" eaLnBrk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/>
                </a:solidFill>
                <a:latin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．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Neither he nor I  </a:t>
            </a:r>
            <a:r>
              <a:rPr lang="en-US" altLang="zh-CN">
                <a:latin typeface="+mn-ea"/>
                <a:sym typeface="+mn-ea"/>
              </a:rPr>
              <a:t>_</a:t>
            </a:r>
            <a:r>
              <a:rPr lang="en-US" altLang="zh-CN">
                <a:latin typeface="+mn-ea"/>
                <a:sym typeface="+mn-ea"/>
              </a:rPr>
              <a:t>____________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（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be</a:t>
            </a:r>
            <a:r>
              <a:rPr lang="zh-CN" altLang="en-US">
                <a:solidFill>
                  <a:schemeClr val="tx1"/>
                </a:solidFill>
                <a:latin typeface="+mn-ea"/>
              </a:rPr>
              <a:t>）</a:t>
            </a:r>
            <a:r>
              <a:rPr lang="en-US" altLang="zh-CN">
                <a:solidFill>
                  <a:schemeClr val="tx1"/>
                </a:solidFill>
                <a:latin typeface="+mn-ea"/>
              </a:rPr>
              <a:t> the right person for the post at present.</a:t>
            </a:r>
            <a:endParaRPr lang="en-US" altLang="zh-CN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6105" y="149352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is trying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43580" y="2348230"/>
            <a:ext cx="11303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am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340" y="2122170"/>
            <a:ext cx="10410825" cy="31877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67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68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69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1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2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3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4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5.xml><?xml version="1.0" encoding="utf-8"?>
<p:tagLst xmlns:p="http://schemas.openxmlformats.org/presentationml/2006/main">
  <p:tag name="KSO_WM_DIAGRAM_VIRTUALLY_FRAME" val="{&quot;height&quot;:307.25,&quot;left&quot;:47.8,&quot;top&quot;:94.2,&quot;width&quot;:877.25}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COMMONDATA" val="eyJoZGlkIjoiMDkxZjZiMGUxZjVhNWRlODlmODBiNjlkN2UzMjcxZDEifQ==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WPS 演示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187</cp:revision>
  <dcterms:created xsi:type="dcterms:W3CDTF">2019-06-19T02:08:00Z</dcterms:created>
  <dcterms:modified xsi:type="dcterms:W3CDTF">2025-05-16T15:44:11Z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00FF41BD042E4FA78D4A516448F7B6D6_13</vt:lpwstr>
  </property>
</Properties>
</file>