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6" r:id="rId8"/>
    <p:sldId id="265" r:id="rId9"/>
    <p:sldId id="295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20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1.xml"/><Relationship Id="rId3" Type="http://schemas.openxmlformats.org/officeDocument/2006/relationships/image" Target="../media/image9.png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现在分词作状语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315" y="2864485"/>
            <a:ext cx="10829290" cy="1138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1995" y="1288415"/>
            <a:ext cx="10867390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</a:pPr>
            <a:r>
              <a:rPr lang="zh-CN" altLang="en-US">
                <a:latin typeface="+mn-ea"/>
                <a:cs typeface="+mn-ea"/>
              </a:rPr>
              <a:t>现在分词可以在句中作时间、原因、条件、让步、伴随、方式、结果等状语，主要根据句子大意来断定现在分词在句子中作哪种状语。现在分词作状语时，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其逻辑主语一般与主句的主语一致，呈主动关系。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1052195" y="2462530"/>
          <a:ext cx="10281285" cy="3402330"/>
        </p:xfrm>
        <a:graphic>
          <a:graphicData uri="http://schemas.openxmlformats.org/drawingml/2006/table">
            <a:tbl>
              <a:tblPr/>
              <a:tblGrid>
                <a:gridCol w="1814830"/>
                <a:gridCol w="8466455"/>
              </a:tblGrid>
              <a:tr h="1662430">
                <a:tc>
                  <a:txBody>
                    <a:bodyPr/>
                    <a:p>
                      <a:pPr marL="184150" indent="0" eaLnBrk="0">
                        <a:lnSpc>
                          <a:spcPct val="132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作时间状语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3340" indent="0" eaLnBrk="0">
                        <a:lnSpc>
                          <a:spcPct val="165000"/>
                        </a:lnSpc>
                        <a:spcBef>
                          <a:spcPts val="500"/>
                        </a:spcBef>
                        <a:spcAft>
                          <a:spcPts val="80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表示时间，强调与谓语间的时间先后关系，可与时间状语从句进行转换。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39900">
                <a:tc>
                  <a:txBody>
                    <a:bodyPr/>
                    <a:p>
                      <a:pPr marL="184150" indent="0" eaLnBrk="0">
                        <a:lnSpc>
                          <a:spcPct val="129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作伴随状语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eaLnBrk="0" fontAlgn="auto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指现在分词的动作和谓语的动作同时发生。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7195" y="2852420"/>
            <a:ext cx="5679440" cy="11372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57195" y="4576445"/>
            <a:ext cx="5783580" cy="11995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2"/>
            </p:custDataLst>
          </p:nvPr>
        </p:nvGraphicFramePr>
        <p:xfrm>
          <a:off x="894715" y="1209040"/>
          <a:ext cx="10559415" cy="4852035"/>
        </p:xfrm>
        <a:graphic>
          <a:graphicData uri="http://schemas.openxmlformats.org/drawingml/2006/table">
            <a:tbl>
              <a:tblPr/>
              <a:tblGrid>
                <a:gridCol w="1863725"/>
                <a:gridCol w="8695690"/>
              </a:tblGrid>
              <a:tr h="1236980">
                <a:tc>
                  <a:txBody>
                    <a:bodyPr/>
                    <a:p>
                      <a:pPr marL="184150" indent="0" eaLnBrk="0">
                        <a:lnSpc>
                          <a:spcPct val="13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作原因状语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表示原因。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7885">
                <a:tc>
                  <a:txBody>
                    <a:bodyPr/>
                    <a:p>
                      <a:pPr marL="184150" indent="0" eaLnBrk="0">
                        <a:lnSpc>
                          <a:spcPct val="194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作结果状语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表示自然而然的结果。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Football is played in over 200 countries, </a:t>
                      </a:r>
                      <a:r>
                        <a:rPr 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making it the most popular sport in the world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 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有200多个国家(的人)踢足球，这使它成为世界上最受欢迎的运动。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57885">
                <a:tc>
                  <a:txBody>
                    <a:bodyPr/>
                    <a:p>
                      <a:pPr marL="184150" indent="0" eaLnBrk="0">
                        <a:lnSpc>
                          <a:spcPct val="132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作条件状语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表示前提条件。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3580">
                <a:tc>
                  <a:txBody>
                    <a:bodyPr/>
                    <a:p>
                      <a:pPr marL="184150" indent="0" eaLnBrk="0">
                        <a:lnSpc>
                          <a:spcPct val="112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作方式状语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表示做某事的方式。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Please answer the question </a:t>
                      </a:r>
                      <a:r>
                        <a:rPr 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using another way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.请用另一种方式来回答这个问题。</a:t>
                      </a:r>
                      <a:endParaRPr 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69235" y="1588135"/>
            <a:ext cx="5718810" cy="12515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01620" y="4274185"/>
            <a:ext cx="3651250" cy="104013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15" name="表格 14"/>
          <p:cNvGraphicFramePr/>
          <p:nvPr>
            <p:custDataLst>
              <p:tags r:id="rId2"/>
            </p:custDataLst>
          </p:nvPr>
        </p:nvGraphicFramePr>
        <p:xfrm>
          <a:off x="894715" y="1209040"/>
          <a:ext cx="10559415" cy="4852035"/>
        </p:xfrm>
        <a:graphic>
          <a:graphicData uri="http://schemas.openxmlformats.org/drawingml/2006/table">
            <a:tbl>
              <a:tblPr/>
              <a:tblGrid>
                <a:gridCol w="1863725"/>
                <a:gridCol w="8695690"/>
              </a:tblGrid>
              <a:tr h="1236980">
                <a:tc>
                  <a:txBody>
                    <a:bodyPr/>
                    <a:p>
                      <a:pPr marL="184150" indent="0" eaLnBrk="0">
                        <a:lnSpc>
                          <a:spcPct val="133000"/>
                        </a:lnSpc>
                        <a:spcBef>
                          <a:spcPct val="0"/>
                        </a:spcBef>
                        <a:spcAft>
                          <a:spcPts val="80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让步</a:t>
                      </a:r>
                      <a:r>
                        <a:rPr 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状语</a:t>
                      </a:r>
                      <a:endParaRPr 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51435" indent="0" eaLnBrk="0" fontAlgn="auto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表示让步。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51435" indent="0" eaLnBrk="0">
                        <a:lnSpc>
                          <a:spcPct val="89000"/>
                        </a:lnSpc>
                        <a:spcBef>
                          <a:spcPts val="800"/>
                        </a:spcBef>
                        <a:spcAft>
                          <a:spcPts val="80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34640" y="1625600"/>
            <a:ext cx="5164455" cy="11995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3420" y="1483995"/>
            <a:ext cx="10941050" cy="42462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 . _____________________ (compare) teachers to candles, Mr Smith helped the students to understand the role of teachers.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2 . </a:t>
            </a:r>
            <a:r>
              <a:rPr lang="en-US" altLang="zh-CN">
                <a:latin typeface="+mn-ea"/>
                <a:sym typeface="+mn-ea"/>
              </a:rPr>
              <a:t>_______________________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(retire) from work for several 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years, he is used to the current leisure life.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 A terrible fire broke out on Sunday night, </a:t>
            </a:r>
            <a:r>
              <a:rPr lang="en-US" altLang="zh-CN">
                <a:latin typeface="+mn-ea"/>
                <a:sym typeface="+mn-ea"/>
              </a:rPr>
              <a:t>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(leave) the Henderson Tower seriously damaged.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4. Many neighbours joined the couple, </a:t>
            </a:r>
            <a:r>
              <a:rPr lang="en-US" altLang="zh-CN">
                <a:latin typeface="+mn-ea"/>
                <a:sym typeface="+mn-ea"/>
              </a:rPr>
              <a:t>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(search) for the missing boy.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5. Universities in China have great facilities and outstanding professors, </a:t>
            </a:r>
            <a:r>
              <a:rPr lang="en-US" altLang="zh-CN">
                <a:latin typeface="+mn-ea"/>
                <a:sym typeface="+mn-ea"/>
              </a:rPr>
              <a:t>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(help) educate young people who will contribute to the economy and further strengthen our country.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26845" y="1931670"/>
            <a:ext cx="13423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Comparing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61440" y="2794000"/>
            <a:ext cx="18180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Having retired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87440" y="3192780"/>
            <a:ext cx="979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leaving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11800" y="3996055"/>
            <a:ext cx="13042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searching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45905" y="4438650"/>
            <a:ext cx="11918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helping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9" grpId="0"/>
      <p:bldP spid="9" grpId="1"/>
      <p:bldP spid="14" grpId="0"/>
      <p:bldP spid="14" grpId="1"/>
      <p:bldP spid="12" grpId="0"/>
      <p:bldP spid="1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8215" y="1545590"/>
            <a:ext cx="10608310" cy="383095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根据汉语意思和提示完成句子。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这项活动旨在丰富我们的学校生活，增强我们的体质，吸引了不同年级的老师和学生参与。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现在分词作状语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The event was designed to enrich our school life and enhance our physical health, ______________________ teachers and students of different grades to participate.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想到要离开我的父母和其他新生一起参观校园，我有点焦虑。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(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现在分词作状语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)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__________________________________________ to tour the campus with other freshmen, I was a little anxious.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80135" y="3274060"/>
            <a:ext cx="21812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appealing to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80135" y="4049395"/>
            <a:ext cx="4094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Thinking of leaving my parents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20" y="2187575"/>
            <a:ext cx="10747375" cy="29032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09*267"/>
  <p:tag name="TABLE_ENDDRAG_RECT" val="82*193*809*267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1*164"/>
  <p:tag name="TABLE_ENDDRAG_RECT" val="64*189*831*164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BLE_ENDDRAG_ORIGIN_RECT" val="831*164"/>
  <p:tag name="TABLE_ENDDRAG_RECT" val="64*189*831*164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1549</Words>
  <Application>WPS 演示</Application>
  <PresentationFormat>宽屏</PresentationFormat>
  <Paragraphs>100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2025-05-12T14:45:57Z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8287B49ECA174AB797EC7E22BBCF9003_13</vt:lpwstr>
  </property>
</Properties>
</file>