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91" r:id="rId7"/>
    <p:sldId id="271" r:id="rId8"/>
    <p:sldId id="292" r:id="rId9"/>
    <p:sldId id="265" r:id="rId10"/>
    <p:sldId id="278"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73.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8.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7.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a:t>
            </a:r>
            <a:r>
              <a:rPr lang="zh-CN" altLang="en-US" sz="5400" b="1" dirty="0">
                <a:solidFill>
                  <a:srgbClr val="A54A97"/>
                </a:solidFill>
                <a:latin typeface="+mn-ea"/>
              </a:rPr>
              <a:t>法攻略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难点攻关</a:t>
            </a:r>
            <a:r>
              <a:rPr lang="en-US" altLang="zh-CN" sz="4400" b="1" dirty="0">
                <a:solidFill>
                  <a:srgbClr val="FFFFFF"/>
                </a:solidFill>
                <a:latin typeface="+mn-ea"/>
              </a:rPr>
              <a:t>——</a:t>
            </a:r>
            <a:r>
              <a:rPr lang="zh-CN" altLang="en-US" sz="4400" b="1" dirty="0">
                <a:solidFill>
                  <a:srgbClr val="FFFFFF"/>
                </a:solidFill>
                <a:latin typeface="+mn-ea"/>
              </a:rPr>
              <a:t>过去分词作表语和状语</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pic>
        <p:nvPicPr>
          <p:cNvPr id="4" name="图片 3"/>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763905" y="2369185"/>
            <a:ext cx="10857230" cy="2306955"/>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过去分词作表语</a:t>
            </a:r>
            <a:endParaRPr lang="zh-CN" altLang="en-US" sz="2400" b="1"/>
          </a:p>
        </p:txBody>
      </p:sp>
      <p:sp>
        <p:nvSpPr>
          <p:cNvPr id="4" name="文本框 3"/>
          <p:cNvSpPr txBox="1"/>
          <p:nvPr/>
        </p:nvSpPr>
        <p:spPr>
          <a:xfrm>
            <a:off x="798195" y="1927225"/>
            <a:ext cx="10681970" cy="2584450"/>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过去分词作表语通常放在连系动词后面。最常见的连系动词是</a:t>
            </a:r>
            <a:r>
              <a:rPr lang="en-US" altLang="zh-CN" b="0" i="0">
                <a:solidFill>
                  <a:srgbClr val="404040"/>
                </a:solidFill>
                <a:latin typeface="+mn-ea"/>
                <a:cs typeface="+mn-ea"/>
              </a:rPr>
              <a:t>be,</a:t>
            </a:r>
            <a:r>
              <a:rPr lang="zh-CN" altLang="en-US" b="0" i="0">
                <a:solidFill>
                  <a:srgbClr val="404040"/>
                </a:solidFill>
                <a:latin typeface="+mn-ea"/>
                <a:cs typeface="+mn-ea"/>
              </a:rPr>
              <a:t>此外还有</a:t>
            </a:r>
            <a:r>
              <a:rPr lang="en-US" altLang="zh-CN" b="0" i="0">
                <a:solidFill>
                  <a:srgbClr val="404040"/>
                </a:solidFill>
                <a:latin typeface="+mn-ea"/>
                <a:cs typeface="+mn-ea"/>
              </a:rPr>
              <a:t>become</a:t>
            </a:r>
            <a:r>
              <a:rPr lang="zh-CN" altLang="en-US" b="0" i="0">
                <a:solidFill>
                  <a:srgbClr val="404040"/>
                </a:solidFill>
                <a:latin typeface="+mn-ea"/>
                <a:cs typeface="+mn-ea"/>
              </a:rPr>
              <a:t>、</a:t>
            </a:r>
            <a:r>
              <a:rPr lang="en-US" altLang="zh-CN" b="0" i="0">
                <a:solidFill>
                  <a:srgbClr val="404040"/>
                </a:solidFill>
                <a:latin typeface="+mn-ea"/>
                <a:cs typeface="+mn-ea"/>
              </a:rPr>
              <a:t> turn</a:t>
            </a:r>
            <a:r>
              <a:rPr lang="zh-CN" altLang="en-US" b="0" i="0">
                <a:solidFill>
                  <a:srgbClr val="404040"/>
                </a:solidFill>
                <a:latin typeface="+mn-ea"/>
                <a:cs typeface="+mn-ea"/>
              </a:rPr>
              <a:t>、</a:t>
            </a:r>
            <a:r>
              <a:rPr lang="en-US" altLang="zh-CN" b="0" i="0">
                <a:solidFill>
                  <a:srgbClr val="404040"/>
                </a:solidFill>
                <a:latin typeface="+mn-ea"/>
                <a:cs typeface="+mn-ea"/>
              </a:rPr>
              <a:t> get</a:t>
            </a:r>
            <a:r>
              <a:rPr lang="zh-CN" altLang="en-US" b="0" i="0">
                <a:solidFill>
                  <a:srgbClr val="404040"/>
                </a:solidFill>
                <a:latin typeface="+mn-ea"/>
                <a:cs typeface="+mn-ea"/>
              </a:rPr>
              <a:t>、</a:t>
            </a:r>
            <a:r>
              <a:rPr lang="en-US" altLang="zh-CN" b="0" i="0">
                <a:solidFill>
                  <a:srgbClr val="404040"/>
                </a:solidFill>
                <a:latin typeface="+mn-ea"/>
                <a:cs typeface="+mn-ea"/>
              </a:rPr>
              <a:t> grow</a:t>
            </a:r>
            <a:r>
              <a:rPr lang="zh-CN" altLang="en-US" b="0" i="0">
                <a:solidFill>
                  <a:srgbClr val="404040"/>
                </a:solidFill>
                <a:latin typeface="+mn-ea"/>
                <a:cs typeface="+mn-ea"/>
              </a:rPr>
              <a:t>、</a:t>
            </a:r>
            <a:r>
              <a:rPr lang="en-US" altLang="zh-CN" b="0" i="0">
                <a:solidFill>
                  <a:srgbClr val="404040"/>
                </a:solidFill>
                <a:latin typeface="+mn-ea"/>
                <a:cs typeface="+mn-ea"/>
              </a:rPr>
              <a:t> seem</a:t>
            </a:r>
            <a:r>
              <a:rPr lang="zh-CN" altLang="en-US" b="0" i="0">
                <a:solidFill>
                  <a:srgbClr val="404040"/>
                </a:solidFill>
                <a:latin typeface="+mn-ea"/>
                <a:cs typeface="+mn-ea"/>
              </a:rPr>
              <a:t>、</a:t>
            </a:r>
            <a:r>
              <a:rPr lang="en-US" altLang="zh-CN" b="0" i="0">
                <a:solidFill>
                  <a:srgbClr val="404040"/>
                </a:solidFill>
                <a:latin typeface="+mn-ea"/>
                <a:cs typeface="+mn-ea"/>
              </a:rPr>
              <a:t> appear</a:t>
            </a:r>
            <a:r>
              <a:rPr lang="zh-CN" altLang="en-US" b="0" i="0">
                <a:solidFill>
                  <a:srgbClr val="404040"/>
                </a:solidFill>
                <a:latin typeface="+mn-ea"/>
                <a:cs typeface="+mn-ea"/>
              </a:rPr>
              <a:t>、</a:t>
            </a:r>
            <a:r>
              <a:rPr lang="en-US" altLang="zh-CN" b="0" i="0">
                <a:solidFill>
                  <a:srgbClr val="404040"/>
                </a:solidFill>
                <a:latin typeface="+mn-ea"/>
                <a:cs typeface="+mn-ea"/>
              </a:rPr>
              <a:t> remain</a:t>
            </a:r>
            <a:r>
              <a:rPr lang="zh-CN" altLang="en-US" b="0" i="0">
                <a:solidFill>
                  <a:srgbClr val="404040"/>
                </a:solidFill>
                <a:latin typeface="+mn-ea"/>
                <a:cs typeface="+mn-ea"/>
              </a:rPr>
              <a:t>、</a:t>
            </a:r>
            <a:r>
              <a:rPr lang="en-US" altLang="zh-CN" b="0" i="0">
                <a:solidFill>
                  <a:srgbClr val="404040"/>
                </a:solidFill>
                <a:latin typeface="+mn-ea"/>
                <a:cs typeface="+mn-ea"/>
              </a:rPr>
              <a:t> sound</a:t>
            </a:r>
            <a:r>
              <a:rPr lang="zh-CN" altLang="en-US" b="0" i="0">
                <a:solidFill>
                  <a:srgbClr val="404040"/>
                </a:solidFill>
                <a:latin typeface="+mn-ea"/>
                <a:cs typeface="+mn-ea"/>
              </a:rPr>
              <a:t>、</a:t>
            </a:r>
            <a:r>
              <a:rPr lang="en-US" altLang="zh-CN" b="0" i="0">
                <a:solidFill>
                  <a:srgbClr val="404040"/>
                </a:solidFill>
                <a:latin typeface="+mn-ea"/>
                <a:cs typeface="+mn-ea"/>
              </a:rPr>
              <a:t> look</a:t>
            </a:r>
            <a:r>
              <a:rPr lang="zh-CN" altLang="en-US" b="0" i="0">
                <a:solidFill>
                  <a:srgbClr val="404040"/>
                </a:solidFill>
                <a:latin typeface="+mn-ea"/>
                <a:cs typeface="+mn-ea"/>
              </a:rPr>
              <a:t>、</a:t>
            </a:r>
            <a:r>
              <a:rPr lang="en-US" altLang="zh-CN" b="0" i="0">
                <a:solidFill>
                  <a:srgbClr val="404040"/>
                </a:solidFill>
                <a:latin typeface="+mn-ea"/>
                <a:cs typeface="+mn-ea"/>
              </a:rPr>
              <a:t> feel</a:t>
            </a:r>
            <a:r>
              <a:rPr lang="zh-CN" altLang="en-US" b="0" i="0">
                <a:solidFill>
                  <a:srgbClr val="404040"/>
                </a:solidFill>
                <a:latin typeface="+mn-ea"/>
                <a:cs typeface="+mn-ea"/>
              </a:rPr>
              <a:t>等。</a:t>
            </a:r>
            <a:r>
              <a:rPr lang="zh-CN" altLang="en-US" b="0" i="0">
                <a:solidFill>
                  <a:srgbClr val="00A0AF"/>
                </a:solidFill>
                <a:latin typeface="+mn-ea"/>
                <a:cs typeface="+mn-ea"/>
              </a:rPr>
              <a:t>过去分词作表语通常表示主语所处的状态或对某事物的反应和心理感受</a:t>
            </a:r>
            <a:r>
              <a:rPr lang="en-US" altLang="zh-CN" b="0" i="0">
                <a:solidFill>
                  <a:srgbClr val="00A0AF"/>
                </a:solidFill>
                <a:latin typeface="+mn-ea"/>
                <a:cs typeface="+mn-ea"/>
              </a:rPr>
              <a:t>,</a:t>
            </a:r>
            <a:r>
              <a:rPr lang="zh-CN" altLang="en-US" b="0" i="0">
                <a:solidFill>
                  <a:srgbClr val="00A0AF"/>
                </a:solidFill>
                <a:latin typeface="+mn-ea"/>
                <a:cs typeface="+mn-ea"/>
              </a:rPr>
              <a:t>一些作表语的过去分词已经形容词化</a:t>
            </a:r>
            <a:r>
              <a:rPr lang="en-US" altLang="zh-CN" b="0" i="0">
                <a:solidFill>
                  <a:srgbClr val="00A0AF"/>
                </a:solidFill>
                <a:latin typeface="+mn-ea"/>
                <a:cs typeface="+mn-ea"/>
              </a:rPr>
              <a:t>,</a:t>
            </a:r>
            <a:r>
              <a:rPr lang="zh-CN" altLang="en-US" b="0" i="0">
                <a:solidFill>
                  <a:srgbClr val="00A0AF"/>
                </a:solidFill>
                <a:latin typeface="+mn-ea"/>
                <a:cs typeface="+mn-ea"/>
              </a:rPr>
              <a:t>大多意为</a:t>
            </a:r>
            <a:r>
              <a:rPr lang="en-US" altLang="zh-CN" b="0" i="0">
                <a:solidFill>
                  <a:srgbClr val="00A0AF"/>
                </a:solidFill>
                <a:latin typeface="+mn-ea"/>
                <a:cs typeface="+mn-ea"/>
              </a:rPr>
              <a:t>“</a:t>
            </a:r>
            <a:r>
              <a:rPr lang="zh-CN" altLang="en-US" b="0" i="0">
                <a:solidFill>
                  <a:srgbClr val="00A0AF"/>
                </a:solidFill>
                <a:latin typeface="+mn-ea"/>
                <a:cs typeface="+mn-ea"/>
              </a:rPr>
              <a:t>感到</a:t>
            </a:r>
            <a:r>
              <a:rPr lang="en-US" altLang="zh-CN" b="0" i="0">
                <a:solidFill>
                  <a:srgbClr val="00A0AF"/>
                </a:solidFill>
                <a:latin typeface="+mn-ea"/>
                <a:cs typeface="+mn-ea"/>
              </a:rPr>
              <a:t>……</a:t>
            </a:r>
            <a:r>
              <a:rPr lang="zh-CN" altLang="en-US" b="0" i="0">
                <a:solidFill>
                  <a:srgbClr val="00A0AF"/>
                </a:solidFill>
                <a:latin typeface="+mn-ea"/>
                <a:cs typeface="+mn-ea"/>
              </a:rPr>
              <a:t>的</a:t>
            </a:r>
            <a:r>
              <a:rPr lang="en-US" altLang="zh-CN" b="0" i="0">
                <a:solidFill>
                  <a:srgbClr val="00A0AF"/>
                </a:solidFill>
                <a:latin typeface="+mn-ea"/>
                <a:cs typeface="+mn-ea"/>
              </a:rPr>
              <a:t>”</a:t>
            </a:r>
            <a:r>
              <a:rPr lang="zh-CN" altLang="en-US" b="0" i="0">
                <a:solidFill>
                  <a:srgbClr val="00A0AF"/>
                </a:solidFill>
                <a:latin typeface="+mn-ea"/>
                <a:cs typeface="+mn-ea"/>
              </a:rPr>
              <a:t>。</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She felt so </a:t>
            </a:r>
            <a:r>
              <a:rPr lang="en-US" altLang="zh-CN" b="0" i="0">
                <a:solidFill>
                  <a:srgbClr val="00A0AF"/>
                </a:solidFill>
                <a:latin typeface="+mn-ea"/>
                <a:cs typeface="+mn-ea"/>
              </a:rPr>
              <a:t>amused</a:t>
            </a:r>
            <a:r>
              <a:rPr lang="en-US" altLang="zh-CN" b="0" i="0">
                <a:solidFill>
                  <a:srgbClr val="404040"/>
                </a:solidFill>
                <a:latin typeface="+mn-ea"/>
                <a:cs typeface="+mn-ea"/>
              </a:rPr>
              <a:t> after reading an amusing story.</a:t>
            </a:r>
            <a:r>
              <a:rPr lang="zh-CN" altLang="en-US" b="0" i="0">
                <a:solidFill>
                  <a:srgbClr val="404040"/>
                </a:solidFill>
                <a:latin typeface="+mn-ea"/>
                <a:cs typeface="+mn-ea"/>
              </a:rPr>
              <a:t>她读了一个有趣的故事后感到很开心。</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Having heard the exciting words, that boy was </a:t>
            </a:r>
            <a:r>
              <a:rPr lang="en-US" altLang="zh-CN" b="0" i="0">
                <a:solidFill>
                  <a:srgbClr val="00A0AF"/>
                </a:solidFill>
                <a:latin typeface="+mn-ea"/>
                <a:cs typeface="+mn-ea"/>
              </a:rPr>
              <a:t>excited</a:t>
            </a:r>
            <a:r>
              <a:rPr lang="en-US" altLang="zh-CN" b="0" i="0">
                <a:solidFill>
                  <a:srgbClr val="404040"/>
                </a:solidFill>
                <a:latin typeface="+mn-ea"/>
                <a:cs typeface="+mn-ea"/>
              </a:rPr>
              <a:t>.</a:t>
            </a:r>
            <a:r>
              <a:rPr lang="zh-CN" altLang="en-US" b="0" i="0">
                <a:solidFill>
                  <a:srgbClr val="404040"/>
                </a:solidFill>
                <a:latin typeface="+mn-ea"/>
                <a:cs typeface="+mn-ea"/>
              </a:rPr>
              <a:t>听完这些振奋人心的话后</a:t>
            </a:r>
            <a:r>
              <a:rPr lang="en-US" altLang="zh-CN" b="0" i="0">
                <a:solidFill>
                  <a:srgbClr val="404040"/>
                </a:solidFill>
                <a:latin typeface="+mn-ea"/>
                <a:cs typeface="+mn-ea"/>
              </a:rPr>
              <a:t>,</a:t>
            </a:r>
            <a:r>
              <a:rPr lang="zh-CN" altLang="en-US" b="0" i="0">
                <a:solidFill>
                  <a:srgbClr val="404040"/>
                </a:solidFill>
                <a:latin typeface="+mn-ea"/>
                <a:cs typeface="+mn-ea"/>
              </a:rPr>
              <a:t>那个男孩感到很激动。</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715" y="1071880"/>
            <a:ext cx="826770" cy="450215"/>
            <a:chOff x="1409" y="1688"/>
            <a:chExt cx="1302" cy="709"/>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509" y="1742"/>
              <a:ext cx="1101" cy="580"/>
            </a:xfrm>
            <a:prstGeom prst="rect">
              <a:avLst/>
            </a:prstGeom>
            <a:noFill/>
          </p:spPr>
          <p:txBody>
            <a:bodyPr wrap="square" rtlCol="0">
              <a:spAutoFit/>
            </a:bodyPr>
            <a:p>
              <a:r>
                <a:rPr lang="zh-CN" altLang="en-US" b="1" dirty="0">
                  <a:solidFill>
                    <a:srgbClr val="FFFFFF"/>
                  </a:solidFill>
                </a:rPr>
                <a:t>拓展</a:t>
              </a:r>
              <a:endParaRPr lang="zh-CN" altLang="en-US" b="1" dirty="0">
                <a:solidFill>
                  <a:srgbClr val="FFFFFF"/>
                </a:solidFill>
              </a:endParaRPr>
            </a:p>
          </p:txBody>
        </p:sp>
      </p:grpSp>
      <p:sp>
        <p:nvSpPr>
          <p:cNvPr id="8" name="文本框 7"/>
          <p:cNvSpPr txBox="1"/>
          <p:nvPr/>
        </p:nvSpPr>
        <p:spPr>
          <a:xfrm>
            <a:off x="1851660" y="1138555"/>
            <a:ext cx="4732020" cy="368300"/>
          </a:xfrm>
          <a:prstGeom prst="rect">
            <a:avLst/>
          </a:prstGeom>
          <a:noFill/>
        </p:spPr>
        <p:txBody>
          <a:bodyPr wrap="square" rtlCol="0">
            <a:spAutoFit/>
          </a:bodyPr>
          <a:p>
            <a:r>
              <a:rPr lang="zh-CN" altLang="en-US"/>
              <a:t>过去分词和现在分词作表语的用法区别</a:t>
            </a:r>
            <a:endParaRPr lang="zh-CN" altLang="en-US"/>
          </a:p>
        </p:txBody>
      </p:sp>
      <p:graphicFrame>
        <p:nvGraphicFramePr>
          <p:cNvPr id="9" name="表格 8"/>
          <p:cNvGraphicFramePr/>
          <p:nvPr>
            <p:custDataLst>
              <p:tags r:id="rId2"/>
            </p:custDataLst>
          </p:nvPr>
        </p:nvGraphicFramePr>
        <p:xfrm>
          <a:off x="958215" y="1971040"/>
          <a:ext cx="10428605" cy="2593340"/>
        </p:xfrm>
        <a:graphic>
          <a:graphicData uri="http://schemas.openxmlformats.org/drawingml/2006/table">
            <a:tbl>
              <a:tblPr/>
              <a:tblGrid>
                <a:gridCol w="1160780"/>
                <a:gridCol w="9267825"/>
              </a:tblGrid>
              <a:tr h="1296670">
                <a:tc>
                  <a:txBody>
                    <a:bodyPr/>
                    <a:p>
                      <a:pPr marL="0" indent="0" algn="ctr">
                        <a:lnSpc>
                          <a:spcPct val="150000"/>
                        </a:lnSpc>
                        <a:spcBef>
                          <a:spcPct val="0"/>
                        </a:spcBef>
                        <a:spcAft>
                          <a:spcPct val="0"/>
                        </a:spcAft>
                      </a:pPr>
                      <a:r>
                        <a:rPr lang="zh-CN" sz="1400">
                          <a:solidFill>
                            <a:srgbClr val="000000"/>
                          </a:solidFill>
                          <a:latin typeface="+mn-ea"/>
                        </a:rPr>
                        <a:t>过去分词</a:t>
                      </a:r>
                      <a:endParaRPr 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l">
                        <a:lnSpc>
                          <a:spcPct val="150000"/>
                        </a:lnSpc>
                        <a:spcBef>
                          <a:spcPct val="0"/>
                        </a:spcBef>
                        <a:spcAft>
                          <a:spcPct val="0"/>
                        </a:spcAft>
                      </a:pPr>
                      <a:r>
                        <a:rPr lang="zh-CN" sz="1400">
                          <a:solidFill>
                            <a:srgbClr val="000000"/>
                          </a:solidFill>
                          <a:latin typeface="+mn-ea"/>
                          <a:cs typeface="+mn-ea"/>
                        </a:rPr>
                        <a:t>表示主语所处的状态或状况，意为</a:t>
                      </a:r>
                      <a:r>
                        <a:rPr lang="zh-CN" altLang="en-US" sz="1400">
                          <a:solidFill>
                            <a:srgbClr val="000000"/>
                          </a:solidFill>
                          <a:latin typeface="+mn-ea"/>
                          <a:cs typeface="+mn-ea"/>
                        </a:rPr>
                        <a:t>“</a:t>
                      </a:r>
                      <a:r>
                        <a:rPr lang="zh-CN" sz="1400">
                          <a:solidFill>
                            <a:srgbClr val="00A0AF"/>
                          </a:solidFill>
                          <a:latin typeface="+mn-ea"/>
                          <a:cs typeface="+mn-ea"/>
                        </a:rPr>
                        <a:t>感到</a:t>
                      </a:r>
                      <a:r>
                        <a:rPr lang="en-US" altLang="zh-CN" sz="1400">
                          <a:solidFill>
                            <a:srgbClr val="00A0AF"/>
                          </a:solidFill>
                          <a:latin typeface="+mn-ea"/>
                          <a:cs typeface="+mn-ea"/>
                        </a:rPr>
                        <a:t>……</a:t>
                      </a:r>
                      <a:r>
                        <a:rPr lang="zh-CN" sz="1400">
                          <a:solidFill>
                            <a:srgbClr val="00A0AF"/>
                          </a:solidFill>
                          <a:latin typeface="+mn-ea"/>
                          <a:cs typeface="+mn-ea"/>
                        </a:rPr>
                        <a:t>的</a:t>
                      </a:r>
                      <a:r>
                        <a:rPr lang="zh-CN" altLang="en-US" sz="1400">
                          <a:solidFill>
                            <a:srgbClr val="000000"/>
                          </a:solidFill>
                          <a:latin typeface="+mn-ea"/>
                          <a:cs typeface="+mn-ea"/>
                        </a:rPr>
                        <a:t>”</a:t>
                      </a:r>
                      <a:r>
                        <a:rPr lang="zh-CN" sz="1400">
                          <a:solidFill>
                            <a:srgbClr val="000000"/>
                          </a:solidFill>
                          <a:latin typeface="+mn-ea"/>
                          <a:cs typeface="+mn-ea"/>
                        </a:rPr>
                        <a:t>。</a:t>
                      </a:r>
                      <a:endParaRPr lang="zh-CN" sz="1400">
                        <a:solidFill>
                          <a:srgbClr val="000000"/>
                        </a:solidFill>
                        <a:latin typeface="+mn-ea"/>
                        <a:cs typeface="+mn-ea"/>
                      </a:endParaRPr>
                    </a:p>
                    <a:p>
                      <a:pPr marL="0" indent="0" algn="l">
                        <a:lnSpc>
                          <a:spcPct val="150000"/>
                        </a:lnSpc>
                        <a:spcBef>
                          <a:spcPct val="0"/>
                        </a:spcBef>
                        <a:spcAft>
                          <a:spcPct val="0"/>
                        </a:spcAft>
                      </a:pP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1296670">
                <a:tc>
                  <a:txBody>
                    <a:bodyPr/>
                    <a:p>
                      <a:pPr marL="0" indent="0" algn="ctr">
                        <a:lnSpc>
                          <a:spcPct val="150000"/>
                        </a:lnSpc>
                        <a:spcBef>
                          <a:spcPct val="0"/>
                        </a:spcBef>
                        <a:spcAft>
                          <a:spcPct val="0"/>
                        </a:spcAft>
                      </a:pPr>
                      <a:r>
                        <a:rPr lang="zh-CN" sz="1400">
                          <a:solidFill>
                            <a:srgbClr val="000000"/>
                          </a:solidFill>
                          <a:latin typeface="+mn-ea"/>
                        </a:rPr>
                        <a:t>现在分词</a:t>
                      </a:r>
                      <a:endParaRPr lang="zh-CN" sz="1400">
                        <a:solidFill>
                          <a:srgbClr val="000000"/>
                        </a:solidFill>
                        <a:latin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solidFill>
                      <a:schemeClr val="accent2">
                        <a:lumMod val="40000"/>
                        <a:lumOff val="60000"/>
                      </a:schemeClr>
                    </a:solidFill>
                  </a:tcPr>
                </a:tc>
                <a:tc>
                  <a:txBody>
                    <a:bodyPr/>
                    <a:p>
                      <a:pPr marL="0" indent="0" algn="l">
                        <a:lnSpc>
                          <a:spcPct val="150000"/>
                        </a:lnSpc>
                        <a:spcBef>
                          <a:spcPct val="0"/>
                        </a:spcBef>
                        <a:spcAft>
                          <a:spcPct val="0"/>
                        </a:spcAft>
                      </a:pPr>
                      <a:r>
                        <a:rPr lang="zh-CN" sz="1400">
                          <a:solidFill>
                            <a:srgbClr val="000000"/>
                          </a:solidFill>
                          <a:latin typeface="+mn-ea"/>
                          <a:cs typeface="+mn-ea"/>
                        </a:rPr>
                        <a:t>表示主语具有的性质和特点，意为</a:t>
                      </a:r>
                      <a:r>
                        <a:rPr lang="zh-CN" altLang="en-US" sz="1400">
                          <a:solidFill>
                            <a:srgbClr val="000000"/>
                          </a:solidFill>
                          <a:latin typeface="+mn-ea"/>
                          <a:cs typeface="+mn-ea"/>
                        </a:rPr>
                        <a:t>“</a:t>
                      </a:r>
                      <a:r>
                        <a:rPr lang="zh-CN" sz="1400">
                          <a:solidFill>
                            <a:srgbClr val="00A0AF"/>
                          </a:solidFill>
                          <a:latin typeface="+mn-ea"/>
                          <a:cs typeface="+mn-ea"/>
                        </a:rPr>
                        <a:t>令人</a:t>
                      </a:r>
                      <a:r>
                        <a:rPr lang="en-US" altLang="zh-CN" sz="1400">
                          <a:solidFill>
                            <a:srgbClr val="00A0AF"/>
                          </a:solidFill>
                          <a:latin typeface="+mn-ea"/>
                          <a:cs typeface="+mn-ea"/>
                        </a:rPr>
                        <a:t>……</a:t>
                      </a:r>
                      <a:r>
                        <a:rPr lang="zh-CN" sz="1400">
                          <a:solidFill>
                            <a:srgbClr val="00A0AF"/>
                          </a:solidFill>
                          <a:latin typeface="+mn-ea"/>
                          <a:cs typeface="+mn-ea"/>
                        </a:rPr>
                        <a:t>的</a:t>
                      </a:r>
                      <a:r>
                        <a:rPr lang="zh-CN" altLang="en-US" sz="1400">
                          <a:solidFill>
                            <a:srgbClr val="000000"/>
                          </a:solidFill>
                          <a:latin typeface="+mn-ea"/>
                          <a:cs typeface="+mn-ea"/>
                        </a:rPr>
                        <a:t>”</a:t>
                      </a:r>
                      <a:r>
                        <a:rPr lang="zh-CN" sz="1400">
                          <a:solidFill>
                            <a:srgbClr val="000000"/>
                          </a:solidFill>
                          <a:latin typeface="+mn-ea"/>
                          <a:cs typeface="+mn-ea"/>
                        </a:rPr>
                        <a:t>。</a:t>
                      </a:r>
                      <a:endParaRPr lang="zh-CN" sz="1400">
                        <a:solidFill>
                          <a:srgbClr val="000000"/>
                        </a:solidFill>
                        <a:latin typeface="+mn-ea"/>
                        <a:cs typeface="+mn-ea"/>
                      </a:endParaRPr>
                    </a:p>
                    <a:p>
                      <a:pPr marL="0" indent="0" algn="l">
                        <a:lnSpc>
                          <a:spcPct val="150000"/>
                        </a:lnSpc>
                        <a:spcBef>
                          <a:spcPct val="0"/>
                        </a:spcBef>
                        <a:spcAft>
                          <a:spcPct val="0"/>
                        </a:spcAft>
                      </a:pP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pic>
        <p:nvPicPr>
          <p:cNvPr id="10" name="图片 9"/>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2138680" y="2396490"/>
            <a:ext cx="7493635" cy="742950"/>
          </a:xfrm>
          <a:prstGeom prst="rect">
            <a:avLst/>
          </a:prstGeom>
        </p:spPr>
      </p:pic>
      <p:pic>
        <p:nvPicPr>
          <p:cNvPr id="11" name="图片 10"/>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2138680" y="3674745"/>
            <a:ext cx="6246495" cy="774065"/>
          </a:xfrm>
          <a:prstGeom prst="rect">
            <a:avLst/>
          </a:prstGeom>
        </p:spPr>
      </p:pic>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过去分词作状语</a:t>
            </a:r>
            <a:endParaRPr lang="zh-CN" altLang="en-US" sz="2400" b="1"/>
          </a:p>
        </p:txBody>
      </p:sp>
      <p:sp>
        <p:nvSpPr>
          <p:cNvPr id="13" name="文本框 12"/>
          <p:cNvSpPr txBox="1"/>
          <p:nvPr/>
        </p:nvSpPr>
        <p:spPr>
          <a:xfrm>
            <a:off x="884555" y="1579245"/>
            <a:ext cx="10566400" cy="4406900"/>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a:solidFill>
                  <a:srgbClr val="000000"/>
                </a:solidFill>
                <a:latin typeface="+mn-ea"/>
                <a:cs typeface="+mn-ea"/>
              </a:rPr>
              <a:t>过去分词可用作状语</a:t>
            </a:r>
            <a:r>
              <a:rPr lang="en-US" altLang="zh-CN">
                <a:solidFill>
                  <a:srgbClr val="000000"/>
                </a:solidFill>
                <a:latin typeface="+mn-ea"/>
                <a:cs typeface="+mn-ea"/>
              </a:rPr>
              <a:t>,</a:t>
            </a:r>
            <a:r>
              <a:rPr lang="zh-CN" altLang="en-US">
                <a:solidFill>
                  <a:srgbClr val="000000"/>
                </a:solidFill>
                <a:latin typeface="+mn-ea"/>
                <a:cs typeface="+mn-ea"/>
              </a:rPr>
              <a:t>表示时间、原因、让步、条件、方式或者伴随等。过去分词作状语可以转换成相应的状语从句。当过去分词作状语时</a:t>
            </a:r>
            <a:r>
              <a:rPr lang="en-US" altLang="zh-CN">
                <a:solidFill>
                  <a:srgbClr val="000000"/>
                </a:solidFill>
                <a:latin typeface="+mn-ea"/>
                <a:cs typeface="+mn-ea"/>
              </a:rPr>
              <a:t>,</a:t>
            </a:r>
            <a:r>
              <a:rPr lang="zh-CN" altLang="en-US">
                <a:solidFill>
                  <a:srgbClr val="00A0AF"/>
                </a:solidFill>
                <a:latin typeface="+mn-ea"/>
                <a:cs typeface="+mn-ea"/>
              </a:rPr>
              <a:t>其逻辑主语一般与句子的主语保持一致</a:t>
            </a:r>
            <a:r>
              <a:rPr lang="en-US" altLang="zh-CN">
                <a:solidFill>
                  <a:srgbClr val="00A0AF"/>
                </a:solidFill>
                <a:latin typeface="+mn-ea"/>
                <a:cs typeface="+mn-ea"/>
              </a:rPr>
              <a:t>,</a:t>
            </a:r>
            <a:r>
              <a:rPr lang="zh-CN" altLang="en-US">
                <a:solidFill>
                  <a:srgbClr val="00A0AF"/>
                </a:solidFill>
                <a:latin typeface="+mn-ea"/>
                <a:cs typeface="+mn-ea"/>
              </a:rPr>
              <a:t>并且与之构成被动关系</a:t>
            </a:r>
            <a:r>
              <a:rPr lang="zh-CN" altLang="en-US">
                <a:solidFill>
                  <a:srgbClr val="000000"/>
                </a:solidFill>
                <a:latin typeface="+mn-ea"/>
                <a:cs typeface="+mn-ea"/>
              </a:rPr>
              <a:t>。</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A0AF"/>
                </a:solidFill>
                <a:latin typeface="+mn-ea"/>
                <a:cs typeface="+mn-ea"/>
              </a:rPr>
              <a:t>Seen from the hill</a:t>
            </a:r>
            <a:r>
              <a:rPr lang="en-US" altLang="zh-CN">
                <a:solidFill>
                  <a:srgbClr val="000000"/>
                </a:solidFill>
                <a:latin typeface="+mn-ea"/>
                <a:cs typeface="+mn-ea"/>
              </a:rPr>
              <a:t>, the town looks more beautiful.=When it is seen from the hill, the town looks more beautiful.</a:t>
            </a:r>
            <a:r>
              <a:rPr lang="zh-CN" altLang="en-US">
                <a:solidFill>
                  <a:srgbClr val="000000"/>
                </a:solidFill>
                <a:latin typeface="+mn-ea"/>
                <a:cs typeface="+mn-ea"/>
              </a:rPr>
              <a:t>从山顶望去</a:t>
            </a:r>
            <a:r>
              <a:rPr lang="en-US" altLang="zh-CN">
                <a:solidFill>
                  <a:srgbClr val="000000"/>
                </a:solidFill>
                <a:latin typeface="+mn-ea"/>
                <a:cs typeface="+mn-ea"/>
              </a:rPr>
              <a:t>,</a:t>
            </a:r>
            <a:r>
              <a:rPr lang="zh-CN" altLang="en-US">
                <a:solidFill>
                  <a:srgbClr val="000000"/>
                </a:solidFill>
                <a:latin typeface="+mn-ea"/>
                <a:cs typeface="+mn-ea"/>
              </a:rPr>
              <a:t>小镇看起来更漂亮。</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A0AF"/>
                </a:solidFill>
                <a:latin typeface="+mn-ea"/>
                <a:cs typeface="+mn-ea"/>
              </a:rPr>
              <a:t>Lost in thought</a:t>
            </a:r>
            <a:r>
              <a:rPr lang="en-US" altLang="zh-CN">
                <a:solidFill>
                  <a:srgbClr val="000000"/>
                </a:solidFill>
                <a:latin typeface="+mn-ea"/>
                <a:cs typeface="+mn-ea"/>
              </a:rPr>
              <a:t>, he almost ran into the car in front of him.=Because he was lost in thought, he almost ran into the car in front of him.</a:t>
            </a:r>
            <a:r>
              <a:rPr lang="zh-CN" altLang="en-US">
                <a:solidFill>
                  <a:srgbClr val="000000"/>
                </a:solidFill>
                <a:latin typeface="+mn-ea"/>
                <a:cs typeface="+mn-ea"/>
              </a:rPr>
              <a:t>由于陷入沉思</a:t>
            </a:r>
            <a:r>
              <a:rPr lang="en-US" altLang="zh-CN">
                <a:solidFill>
                  <a:srgbClr val="000000"/>
                </a:solidFill>
                <a:latin typeface="+mn-ea"/>
                <a:cs typeface="+mn-ea"/>
              </a:rPr>
              <a:t>,</a:t>
            </a:r>
            <a:r>
              <a:rPr lang="zh-CN" altLang="en-US">
                <a:solidFill>
                  <a:srgbClr val="000000"/>
                </a:solidFill>
                <a:latin typeface="+mn-ea"/>
                <a:cs typeface="+mn-ea"/>
              </a:rPr>
              <a:t>他险些撞到他前面的车。</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A0AF"/>
                </a:solidFill>
                <a:latin typeface="+mn-ea"/>
                <a:cs typeface="+mn-ea"/>
              </a:rPr>
              <a:t>Laughed at by many people</a:t>
            </a:r>
            <a:r>
              <a:rPr lang="en-US" altLang="zh-CN">
                <a:solidFill>
                  <a:srgbClr val="000000"/>
                </a:solidFill>
                <a:latin typeface="+mn-ea"/>
                <a:cs typeface="+mn-ea"/>
              </a:rPr>
              <a:t>, he continued his study.=Although he was laughed at by many people, he continued his study.</a:t>
            </a:r>
            <a:r>
              <a:rPr lang="zh-CN" altLang="en-US">
                <a:solidFill>
                  <a:srgbClr val="000000"/>
                </a:solidFill>
                <a:latin typeface="+mn-ea"/>
                <a:cs typeface="+mn-ea"/>
              </a:rPr>
              <a:t>尽管被许多人嘲笑</a:t>
            </a:r>
            <a:r>
              <a:rPr lang="en-US" altLang="zh-CN">
                <a:solidFill>
                  <a:srgbClr val="000000"/>
                </a:solidFill>
                <a:latin typeface="+mn-ea"/>
                <a:cs typeface="+mn-ea"/>
              </a:rPr>
              <a:t>,</a:t>
            </a:r>
            <a:r>
              <a:rPr lang="zh-CN" altLang="en-US">
                <a:solidFill>
                  <a:srgbClr val="000000"/>
                </a:solidFill>
                <a:latin typeface="+mn-ea"/>
                <a:cs typeface="+mn-ea"/>
              </a:rPr>
              <a:t>他还是继续他的研究。</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A0AF"/>
                </a:solidFill>
                <a:latin typeface="+mn-ea"/>
                <a:cs typeface="+mn-ea"/>
              </a:rPr>
              <a:t>Kept in the refrigerator</a:t>
            </a:r>
            <a:r>
              <a:rPr lang="en-US" altLang="zh-CN">
                <a:solidFill>
                  <a:srgbClr val="000000"/>
                </a:solidFill>
                <a:latin typeface="+mn-ea"/>
                <a:cs typeface="+mn-ea"/>
              </a:rPr>
              <a:t>, these vegetables will remain fresh for several days.= If these vegetables are kept in the refrigerator, they will remain fresh for several days.</a:t>
            </a:r>
            <a:r>
              <a:rPr lang="zh-CN" altLang="en-US">
                <a:solidFill>
                  <a:srgbClr val="000000"/>
                </a:solidFill>
                <a:latin typeface="+mn-ea"/>
                <a:cs typeface="+mn-ea"/>
              </a:rPr>
              <a:t>这些蔬菜如果存放在冰箱里的话</a:t>
            </a:r>
            <a:r>
              <a:rPr lang="en-US" altLang="zh-CN">
                <a:solidFill>
                  <a:srgbClr val="000000"/>
                </a:solidFill>
                <a:latin typeface="+mn-ea"/>
                <a:cs typeface="+mn-ea"/>
              </a:rPr>
              <a:t>,</a:t>
            </a:r>
            <a:r>
              <a:rPr lang="zh-CN" altLang="en-US">
                <a:solidFill>
                  <a:srgbClr val="000000"/>
                </a:solidFill>
                <a:latin typeface="+mn-ea"/>
                <a:cs typeface="+mn-ea"/>
              </a:rPr>
              <a:t>可以保鲜好几天。</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3" name="文本框 12"/>
          <p:cNvSpPr txBox="1"/>
          <p:nvPr/>
        </p:nvSpPr>
        <p:spPr>
          <a:xfrm>
            <a:off x="812800" y="1225550"/>
            <a:ext cx="10566400" cy="900430"/>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Professor Zhang stood there, </a:t>
            </a:r>
            <a:r>
              <a:rPr lang="en-US" altLang="zh-CN">
                <a:solidFill>
                  <a:srgbClr val="00A0AF"/>
                </a:solidFill>
                <a:latin typeface="+mn-ea"/>
                <a:cs typeface="+mn-ea"/>
              </a:rPr>
              <a:t>surrounded by many students</a:t>
            </a:r>
            <a:r>
              <a:rPr lang="en-US" altLang="zh-CN">
                <a:solidFill>
                  <a:srgbClr val="000000"/>
                </a:solidFill>
                <a:latin typeface="+mn-ea"/>
                <a:cs typeface="+mn-ea"/>
              </a:rPr>
              <a:t>.</a:t>
            </a:r>
            <a:r>
              <a:rPr lang="zh-CN" altLang="en-US">
                <a:solidFill>
                  <a:srgbClr val="000000"/>
                </a:solidFill>
                <a:latin typeface="+mn-ea"/>
                <a:cs typeface="+mn-ea"/>
              </a:rPr>
              <a:t>张教授站在那里</a:t>
            </a:r>
            <a:r>
              <a:rPr lang="en-US" altLang="zh-CN">
                <a:solidFill>
                  <a:srgbClr val="000000"/>
                </a:solidFill>
                <a:latin typeface="+mn-ea"/>
                <a:cs typeface="+mn-ea"/>
              </a:rPr>
              <a:t>,</a:t>
            </a:r>
            <a:r>
              <a:rPr lang="zh-CN" altLang="en-US">
                <a:solidFill>
                  <a:srgbClr val="000000"/>
                </a:solidFill>
                <a:latin typeface="+mn-ea"/>
                <a:cs typeface="+mn-ea"/>
              </a:rPr>
              <a:t>被很多学生围着。</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He went into the room, </a:t>
            </a:r>
            <a:r>
              <a:rPr lang="en-US" altLang="zh-CN">
                <a:solidFill>
                  <a:srgbClr val="00A0AF"/>
                </a:solidFill>
                <a:latin typeface="+mn-ea"/>
                <a:cs typeface="+mn-ea"/>
              </a:rPr>
              <a:t>supported by his wife</a:t>
            </a:r>
            <a:r>
              <a:rPr lang="en-US" altLang="zh-CN">
                <a:solidFill>
                  <a:srgbClr val="000000"/>
                </a:solidFill>
                <a:latin typeface="+mn-ea"/>
                <a:cs typeface="+mn-ea"/>
              </a:rPr>
              <a:t>.</a:t>
            </a:r>
            <a:r>
              <a:rPr lang="zh-CN" altLang="en-US">
                <a:solidFill>
                  <a:srgbClr val="000000"/>
                </a:solidFill>
                <a:latin typeface="+mn-ea"/>
                <a:cs typeface="+mn-ea"/>
              </a:rPr>
              <a:t>在妻子的搀扶下</a:t>
            </a:r>
            <a:r>
              <a:rPr lang="en-US" altLang="zh-CN">
                <a:solidFill>
                  <a:srgbClr val="000000"/>
                </a:solidFill>
                <a:latin typeface="+mn-ea"/>
                <a:cs typeface="+mn-ea"/>
              </a:rPr>
              <a:t>,</a:t>
            </a:r>
            <a:r>
              <a:rPr lang="zh-CN" altLang="en-US">
                <a:solidFill>
                  <a:srgbClr val="000000"/>
                </a:solidFill>
                <a:latin typeface="+mn-ea"/>
                <a:cs typeface="+mn-ea"/>
              </a:rPr>
              <a:t>他走进了房间。</a:t>
            </a:r>
            <a:endParaRPr lang="zh-CN" altLang="en-US">
              <a:solidFill>
                <a:srgbClr val="000000"/>
              </a:solidFill>
              <a:latin typeface="+mn-ea"/>
              <a:cs typeface="+mn-ea"/>
            </a:endParaRPr>
          </a:p>
        </p:txBody>
      </p:sp>
      <p:grpSp>
        <p:nvGrpSpPr>
          <p:cNvPr id="6" name="组合 5"/>
          <p:cNvGrpSpPr/>
          <p:nvPr/>
        </p:nvGrpSpPr>
        <p:grpSpPr>
          <a:xfrm>
            <a:off x="894715" y="2164080"/>
            <a:ext cx="826770" cy="450215"/>
            <a:chOff x="1409" y="1688"/>
            <a:chExt cx="1302" cy="709"/>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509" y="1742"/>
              <a:ext cx="1101" cy="580"/>
            </a:xfrm>
            <a:prstGeom prst="rect">
              <a:avLst/>
            </a:prstGeom>
            <a:noFill/>
          </p:spPr>
          <p:txBody>
            <a:bodyPr wrap="square" rtlCol="0">
              <a:spAutoFit/>
            </a:bodyPr>
            <a:p>
              <a:r>
                <a:rPr lang="zh-CN" altLang="en-US" b="1" dirty="0">
                  <a:solidFill>
                    <a:srgbClr val="FFFFFF"/>
                  </a:solidFill>
                </a:rPr>
                <a:t>拓展</a:t>
              </a:r>
              <a:endParaRPr lang="zh-CN" altLang="en-US" b="1" dirty="0">
                <a:solidFill>
                  <a:srgbClr val="FFFFFF"/>
                </a:solidFill>
              </a:endParaRPr>
            </a:p>
          </p:txBody>
        </p:sp>
      </p:grpSp>
      <p:sp>
        <p:nvSpPr>
          <p:cNvPr id="8" name="文本框 7"/>
          <p:cNvSpPr txBox="1"/>
          <p:nvPr/>
        </p:nvSpPr>
        <p:spPr>
          <a:xfrm>
            <a:off x="812800" y="2113280"/>
            <a:ext cx="10664825" cy="2584450"/>
          </a:xfrm>
          <a:prstGeom prst="rect">
            <a:avLst/>
          </a:prstGeom>
          <a:noFill/>
        </p:spPr>
        <p:txBody>
          <a:bodyPr wrap="square" rtlCol="0">
            <a:spAutoFit/>
          </a:bodyPr>
          <a:p>
            <a:pPr indent="0" fontAlgn="auto">
              <a:lnSpc>
                <a:spcPct val="150000"/>
              </a:lnSpc>
            </a:pPr>
            <a:r>
              <a:rPr lang="en-US" altLang="zh-CN"/>
              <a:t>              </a:t>
            </a:r>
            <a:r>
              <a:rPr lang="zh-CN" altLang="en-US" b="1"/>
              <a:t>有时</a:t>
            </a:r>
            <a:r>
              <a:rPr lang="en-US" altLang="zh-CN" b="1"/>
              <a:t>,</a:t>
            </a:r>
            <a:r>
              <a:rPr lang="zh-CN" altLang="en-US" b="1"/>
              <a:t>作状语的过去分词前可以加上相应的连词</a:t>
            </a:r>
            <a:r>
              <a:rPr lang="en-US" altLang="zh-CN" b="1"/>
              <a:t>when</a:t>
            </a:r>
            <a:r>
              <a:rPr lang="zh-CN" altLang="en-US" b="1"/>
              <a:t>、</a:t>
            </a:r>
            <a:r>
              <a:rPr lang="en-US" altLang="zh-CN" b="1"/>
              <a:t> though</a:t>
            </a:r>
            <a:r>
              <a:rPr lang="zh-CN" altLang="en-US" b="1"/>
              <a:t>、</a:t>
            </a:r>
            <a:r>
              <a:rPr lang="en-US" altLang="zh-CN" b="1"/>
              <a:t> although</a:t>
            </a:r>
            <a:r>
              <a:rPr lang="zh-CN" altLang="en-US" b="1"/>
              <a:t>、</a:t>
            </a:r>
            <a:r>
              <a:rPr lang="en-US" altLang="zh-CN" b="1"/>
              <a:t> as if</a:t>
            </a:r>
            <a:r>
              <a:rPr lang="zh-CN" altLang="en-US" b="1"/>
              <a:t>、</a:t>
            </a:r>
            <a:r>
              <a:rPr lang="en-US" altLang="zh-CN" b="1"/>
              <a:t> as though</a:t>
            </a:r>
            <a:r>
              <a:rPr lang="zh-CN" altLang="en-US" b="1"/>
              <a:t>、</a:t>
            </a:r>
            <a:r>
              <a:rPr lang="en-US" altLang="zh-CN" b="1"/>
              <a:t> if</a:t>
            </a:r>
            <a:r>
              <a:rPr lang="zh-CN" altLang="en-US" b="1"/>
              <a:t>、</a:t>
            </a:r>
            <a:r>
              <a:rPr lang="en-US" altLang="zh-CN" b="1"/>
              <a:t> once</a:t>
            </a:r>
            <a:r>
              <a:rPr lang="zh-CN" altLang="en-US" b="1"/>
              <a:t>、</a:t>
            </a:r>
            <a:r>
              <a:rPr lang="en-US" altLang="zh-CN" b="1"/>
              <a:t> unless</a:t>
            </a:r>
            <a:r>
              <a:rPr lang="zh-CN" altLang="en-US" b="1"/>
              <a:t>、</a:t>
            </a:r>
            <a:r>
              <a:rPr lang="en-US" altLang="zh-CN" b="1"/>
              <a:t> until</a:t>
            </a:r>
            <a:r>
              <a:rPr lang="zh-CN" altLang="en-US" b="1"/>
              <a:t>等，表示时间、让步、条件、方式等</a:t>
            </a:r>
            <a:r>
              <a:rPr lang="en-US" altLang="zh-CN" b="1"/>
              <a:t>,</a:t>
            </a:r>
            <a:r>
              <a:rPr lang="zh-CN" altLang="en-US" b="1"/>
              <a:t>以使意思更加明确。</a:t>
            </a:r>
            <a:endParaRPr lang="zh-CN" altLang="en-US" b="1"/>
          </a:p>
          <a:p>
            <a:pPr indent="0" fontAlgn="auto">
              <a:lnSpc>
                <a:spcPct val="150000"/>
              </a:lnSpc>
            </a:pPr>
            <a:r>
              <a:rPr lang="en-US" altLang="zh-CN"/>
              <a:t>These books will sell well </a:t>
            </a:r>
            <a:r>
              <a:rPr lang="en-US" altLang="zh-CN">
                <a:solidFill>
                  <a:srgbClr val="00A0AF"/>
                </a:solidFill>
              </a:rPr>
              <a:t>when published</a:t>
            </a:r>
            <a:r>
              <a:rPr lang="en-US" altLang="zh-CN"/>
              <a:t>.</a:t>
            </a:r>
            <a:r>
              <a:rPr lang="zh-CN" altLang="en-US"/>
              <a:t>这些书出版后将会畅销。</a:t>
            </a:r>
            <a:endParaRPr lang="zh-CN" altLang="en-US"/>
          </a:p>
          <a:p>
            <a:pPr indent="0" fontAlgn="auto">
              <a:lnSpc>
                <a:spcPct val="150000"/>
              </a:lnSpc>
            </a:pPr>
            <a:r>
              <a:rPr lang="en-US" altLang="zh-CN">
                <a:solidFill>
                  <a:srgbClr val="00A0AF"/>
                </a:solidFill>
              </a:rPr>
              <a:t>Even if invited</a:t>
            </a:r>
            <a:r>
              <a:rPr lang="en-US" altLang="zh-CN"/>
              <a:t>, I won't go.</a:t>
            </a:r>
            <a:r>
              <a:rPr lang="zh-CN" altLang="en-US"/>
              <a:t>即使被邀请了</a:t>
            </a:r>
            <a:r>
              <a:rPr lang="en-US" altLang="zh-CN"/>
              <a:t>,</a:t>
            </a:r>
            <a:r>
              <a:rPr lang="zh-CN" altLang="en-US"/>
              <a:t>我也不会去的。</a:t>
            </a:r>
            <a:endParaRPr lang="zh-CN" altLang="en-US"/>
          </a:p>
          <a:p>
            <a:pPr indent="0" fontAlgn="auto">
              <a:lnSpc>
                <a:spcPct val="150000"/>
              </a:lnSpc>
            </a:pPr>
            <a:r>
              <a:rPr lang="en-US" altLang="zh-CN">
                <a:solidFill>
                  <a:srgbClr val="00A0AF"/>
                </a:solidFill>
              </a:rPr>
              <a:t>Unless invited to speak</a:t>
            </a:r>
            <a:r>
              <a:rPr lang="en-US" altLang="zh-CN"/>
              <a:t>, you should remain silent at the conference.</a:t>
            </a:r>
            <a:r>
              <a:rPr lang="zh-CN" altLang="en-US"/>
              <a:t>除非被邀请发言</a:t>
            </a:r>
            <a:r>
              <a:rPr lang="en-US" altLang="zh-CN"/>
              <a:t>,</a:t>
            </a:r>
            <a:r>
              <a:rPr lang="zh-CN" altLang="en-US"/>
              <a:t>否则你在会议上应该保持沉默。</a:t>
            </a:r>
            <a:endParaRPr lang="zh-CN" altLang="en-US"/>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124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465455" y="1388745"/>
            <a:ext cx="11478895" cy="4661535"/>
          </a:xfrm>
          <a:prstGeom prst="rect">
            <a:avLst/>
          </a:prstGeom>
        </p:spPr>
        <p:txBody>
          <a:bodyPr wrap="square">
            <a:spAutoFit/>
          </a:bodyPr>
          <a:p>
            <a:pPr indent="457200" algn="l" defTabSz="266700" eaLnBrk="0" fontAlgn="base">
              <a:lnSpc>
                <a:spcPct val="150000"/>
              </a:lnSpc>
              <a:spcBef>
                <a:spcPct val="0"/>
              </a:spcBef>
              <a:spcAft>
                <a:spcPct val="0"/>
              </a:spcAft>
            </a:pPr>
            <a:r>
              <a:rPr lang="zh-CN" altLang="en-US">
                <a:solidFill>
                  <a:schemeClr val="tx1"/>
                </a:solidFill>
                <a:latin typeface="+mn-ea"/>
              </a:rPr>
              <a:t>用括号内单词的适当形式填空。</a:t>
            </a:r>
            <a:endParaRPr lang="zh-CN" altLang="en-US">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a:t>
            </a:r>
            <a:r>
              <a:rPr lang="en-US" altLang="zh-CN">
                <a:solidFill>
                  <a:schemeClr val="tx1"/>
                </a:solidFill>
                <a:latin typeface="+mn-ea"/>
              </a:rPr>
              <a:t>_____________  </a:t>
            </a:r>
            <a:r>
              <a:rPr lang="zh-CN" altLang="en-US">
                <a:solidFill>
                  <a:schemeClr val="tx1"/>
                </a:solidFill>
                <a:latin typeface="+mn-ea"/>
              </a:rPr>
              <a:t>（</a:t>
            </a:r>
            <a:r>
              <a:rPr lang="en-US" altLang="zh-CN">
                <a:solidFill>
                  <a:schemeClr val="tx1"/>
                </a:solidFill>
                <a:latin typeface="+mn-ea"/>
              </a:rPr>
              <a:t>reject</a:t>
            </a:r>
            <a:r>
              <a:rPr lang="zh-CN" altLang="en-US">
                <a:solidFill>
                  <a:schemeClr val="tx1"/>
                </a:solidFill>
                <a:latin typeface="+mn-ea"/>
              </a:rPr>
              <a:t>）</a:t>
            </a:r>
            <a:r>
              <a:rPr lang="en-US" altLang="zh-CN">
                <a:solidFill>
                  <a:schemeClr val="tx1"/>
                </a:solidFill>
                <a:latin typeface="+mn-ea"/>
              </a:rPr>
              <a:t> many times, the man did not lose heart.</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a:t>
            </a:r>
            <a:r>
              <a:rPr lang="en-US" altLang="zh-CN">
                <a:latin typeface="+mn-ea"/>
                <a:sym typeface="+mn-ea"/>
              </a:rPr>
              <a:t>_____________</a:t>
            </a:r>
            <a:r>
              <a:rPr lang="zh-CN" altLang="en-US">
                <a:solidFill>
                  <a:schemeClr val="tx1"/>
                </a:solidFill>
                <a:latin typeface="+mn-ea"/>
              </a:rPr>
              <a:t>（</a:t>
            </a:r>
            <a:r>
              <a:rPr lang="en-US" altLang="zh-CN">
                <a:solidFill>
                  <a:schemeClr val="tx1"/>
                </a:solidFill>
                <a:latin typeface="+mn-ea"/>
              </a:rPr>
              <a:t>compare</a:t>
            </a:r>
            <a:r>
              <a:rPr lang="zh-CN" altLang="en-US">
                <a:solidFill>
                  <a:schemeClr val="tx1"/>
                </a:solidFill>
                <a:latin typeface="+mn-ea"/>
              </a:rPr>
              <a:t>）</a:t>
            </a:r>
            <a:r>
              <a:rPr lang="en-US" altLang="zh-CN">
                <a:solidFill>
                  <a:schemeClr val="tx1"/>
                </a:solidFill>
                <a:latin typeface="+mn-ea"/>
              </a:rPr>
              <a:t> to their grandparents, kids now are more likely to be found at home.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3</a:t>
            </a:r>
            <a:r>
              <a:rPr lang="zh-CN" altLang="en-US">
                <a:solidFill>
                  <a:schemeClr val="tx1"/>
                </a:solidFill>
                <a:latin typeface="+mn-ea"/>
              </a:rPr>
              <a:t>．</a:t>
            </a:r>
            <a:r>
              <a:rPr lang="en-US" altLang="zh-CN">
                <a:solidFill>
                  <a:schemeClr val="tx1"/>
                </a:solidFill>
                <a:latin typeface="+mn-ea"/>
              </a:rPr>
              <a:t>When employees feel </a:t>
            </a:r>
            <a:r>
              <a:rPr lang="en-US" altLang="zh-CN">
                <a:latin typeface="+mn-ea"/>
                <a:sym typeface="+mn-ea"/>
              </a:rPr>
              <a:t>_________________</a:t>
            </a:r>
            <a:r>
              <a:rPr lang="en-US" altLang="zh-CN">
                <a:solidFill>
                  <a:schemeClr val="tx1"/>
                </a:solidFill>
                <a:latin typeface="+mn-ea"/>
              </a:rPr>
              <a:t> </a:t>
            </a:r>
            <a:r>
              <a:rPr lang="zh-CN" altLang="en-US">
                <a:solidFill>
                  <a:schemeClr val="tx1"/>
                </a:solidFill>
                <a:latin typeface="+mn-ea"/>
              </a:rPr>
              <a:t>（</a:t>
            </a:r>
            <a:r>
              <a:rPr lang="en-US" altLang="zh-CN">
                <a:solidFill>
                  <a:schemeClr val="tx1"/>
                </a:solidFill>
                <a:latin typeface="+mn-ea"/>
              </a:rPr>
              <a:t>misunderstand</a:t>
            </a:r>
            <a:r>
              <a:rPr lang="zh-CN" altLang="en-US">
                <a:solidFill>
                  <a:schemeClr val="tx1"/>
                </a:solidFill>
                <a:latin typeface="+mn-ea"/>
              </a:rPr>
              <a:t>）</a:t>
            </a:r>
            <a:r>
              <a:rPr lang="en-US" altLang="zh-CN">
                <a:solidFill>
                  <a:schemeClr val="tx1"/>
                </a:solidFill>
                <a:latin typeface="+mn-ea"/>
              </a:rPr>
              <a:t>, they may have low efficiency.</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4</a:t>
            </a:r>
            <a:r>
              <a:rPr lang="zh-CN" altLang="en-US">
                <a:solidFill>
                  <a:schemeClr val="tx1"/>
                </a:solidFill>
                <a:latin typeface="+mn-ea"/>
              </a:rPr>
              <a:t>．</a:t>
            </a:r>
            <a:r>
              <a:rPr lang="en-US" altLang="zh-CN">
                <a:solidFill>
                  <a:schemeClr val="tx1"/>
                </a:solidFill>
                <a:latin typeface="+mn-ea"/>
              </a:rPr>
              <a:t>They only think it is a cheap way to travel and don't really want to get </a:t>
            </a:r>
            <a:r>
              <a:rPr lang="en-US" altLang="zh-CN">
                <a:latin typeface="+mn-ea"/>
                <a:sym typeface="+mn-ea"/>
              </a:rPr>
              <a:t>______________</a:t>
            </a:r>
            <a:r>
              <a:rPr lang="en-US" altLang="zh-CN">
                <a:solidFill>
                  <a:schemeClr val="tx1"/>
                </a:solidFill>
                <a:latin typeface="+mn-ea"/>
              </a:rPr>
              <a:t>  </a:t>
            </a:r>
            <a:r>
              <a:rPr lang="zh-CN" altLang="en-US">
                <a:solidFill>
                  <a:schemeClr val="tx1"/>
                </a:solidFill>
                <a:latin typeface="+mn-ea"/>
              </a:rPr>
              <a:t>（</a:t>
            </a:r>
            <a:r>
              <a:rPr lang="en-US" altLang="zh-CN">
                <a:solidFill>
                  <a:schemeClr val="tx1"/>
                </a:solidFill>
                <a:latin typeface="+mn-ea"/>
              </a:rPr>
              <a:t>involve</a:t>
            </a:r>
            <a:r>
              <a:rPr lang="zh-CN" altLang="en-US">
                <a:solidFill>
                  <a:schemeClr val="tx1"/>
                </a:solidFill>
                <a:latin typeface="+mn-ea"/>
              </a:rPr>
              <a:t>）</a:t>
            </a:r>
            <a:r>
              <a:rPr lang="en-US" altLang="zh-CN">
                <a:solidFill>
                  <a:schemeClr val="tx1"/>
                </a:solidFill>
                <a:latin typeface="+mn-ea"/>
              </a:rPr>
              <a:t> in hard work.</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5</a:t>
            </a:r>
            <a:r>
              <a:rPr lang="zh-CN" altLang="en-US">
                <a:solidFill>
                  <a:schemeClr val="tx1"/>
                </a:solidFill>
                <a:latin typeface="+mn-ea"/>
              </a:rPr>
              <a:t>．</a:t>
            </a:r>
            <a:r>
              <a:rPr lang="en-US" altLang="zh-CN">
                <a:latin typeface="+mn-ea"/>
                <a:sym typeface="+mn-ea"/>
              </a:rPr>
              <a:t>_________________</a:t>
            </a:r>
            <a:r>
              <a:rPr lang="zh-CN" altLang="en-US">
                <a:solidFill>
                  <a:schemeClr val="tx1"/>
                </a:solidFill>
                <a:latin typeface="+mn-ea"/>
              </a:rPr>
              <a:t>（</a:t>
            </a:r>
            <a:r>
              <a:rPr lang="en-US" altLang="zh-CN">
                <a:solidFill>
                  <a:schemeClr val="tx1"/>
                </a:solidFill>
                <a:latin typeface="+mn-ea"/>
              </a:rPr>
              <a:t>combine</a:t>
            </a:r>
            <a:r>
              <a:rPr lang="zh-CN" altLang="en-US">
                <a:solidFill>
                  <a:schemeClr val="tx1"/>
                </a:solidFill>
                <a:latin typeface="+mn-ea"/>
              </a:rPr>
              <a:t>）</a:t>
            </a:r>
            <a:r>
              <a:rPr lang="en-US" altLang="zh-CN">
                <a:solidFill>
                  <a:schemeClr val="tx1"/>
                </a:solidFill>
                <a:latin typeface="+mn-ea"/>
              </a:rPr>
              <a:t> with good marketing, technological innovations will promote the sales of these products.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6</a:t>
            </a:r>
            <a:r>
              <a:rPr lang="zh-CN" altLang="en-US">
                <a:solidFill>
                  <a:schemeClr val="tx1"/>
                </a:solidFill>
                <a:latin typeface="+mn-ea"/>
              </a:rPr>
              <a:t>．</a:t>
            </a:r>
            <a:r>
              <a:rPr lang="en-US" altLang="zh-CN">
                <a:latin typeface="+mn-ea"/>
                <a:sym typeface="+mn-ea"/>
              </a:rPr>
              <a:t>_________________</a:t>
            </a:r>
            <a:r>
              <a:rPr lang="zh-CN" altLang="en-US">
                <a:solidFill>
                  <a:schemeClr val="tx1"/>
                </a:solidFill>
                <a:latin typeface="+mn-ea"/>
              </a:rPr>
              <a:t>（</a:t>
            </a:r>
            <a:r>
              <a:rPr lang="en-US" altLang="zh-CN">
                <a:solidFill>
                  <a:schemeClr val="tx1"/>
                </a:solidFill>
                <a:latin typeface="+mn-ea"/>
              </a:rPr>
              <a:t>trap</a:t>
            </a:r>
            <a:r>
              <a:rPr lang="zh-CN" altLang="en-US">
                <a:solidFill>
                  <a:schemeClr val="tx1"/>
                </a:solidFill>
                <a:latin typeface="+mn-ea"/>
              </a:rPr>
              <a:t>）</a:t>
            </a:r>
            <a:r>
              <a:rPr lang="en-US" altLang="zh-CN">
                <a:solidFill>
                  <a:schemeClr val="tx1"/>
                </a:solidFill>
                <a:latin typeface="+mn-ea"/>
              </a:rPr>
              <a:t> under the ruins, the survivors tried every possible means to make themselves heard.</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7</a:t>
            </a:r>
            <a:r>
              <a:rPr lang="zh-CN" altLang="en-US">
                <a:solidFill>
                  <a:schemeClr val="tx1"/>
                </a:solidFill>
                <a:latin typeface="+mn-ea"/>
              </a:rPr>
              <a:t>．</a:t>
            </a:r>
            <a:r>
              <a:rPr lang="en-US" altLang="zh-CN">
                <a:solidFill>
                  <a:schemeClr val="tx1"/>
                </a:solidFill>
                <a:latin typeface="+mn-ea"/>
              </a:rPr>
              <a:t>In all his life, Qian Xuesen was </a:t>
            </a:r>
            <a:r>
              <a:rPr lang="en-US" altLang="zh-CN">
                <a:latin typeface="+mn-ea"/>
                <a:sym typeface="+mn-ea"/>
              </a:rPr>
              <a:t>_________________</a:t>
            </a:r>
            <a:r>
              <a:rPr lang="zh-CN" altLang="en-US">
                <a:solidFill>
                  <a:schemeClr val="tx1"/>
                </a:solidFill>
                <a:latin typeface="+mn-ea"/>
              </a:rPr>
              <a:t>（</a:t>
            </a:r>
            <a:r>
              <a:rPr lang="en-US" altLang="zh-CN">
                <a:solidFill>
                  <a:schemeClr val="tx1"/>
                </a:solidFill>
                <a:latin typeface="+mn-ea"/>
              </a:rPr>
              <a:t>commit</a:t>
            </a:r>
            <a:r>
              <a:rPr lang="zh-CN" altLang="en-US">
                <a:solidFill>
                  <a:schemeClr val="tx1"/>
                </a:solidFill>
                <a:latin typeface="+mn-ea"/>
              </a:rPr>
              <a:t>）</a:t>
            </a:r>
            <a:r>
              <a:rPr lang="en-US" altLang="zh-CN">
                <a:solidFill>
                  <a:schemeClr val="tx1"/>
                </a:solidFill>
                <a:latin typeface="+mn-ea"/>
              </a:rPr>
              <a:t> to doing his research.</a:t>
            </a:r>
            <a:endParaRPr lang="en-US" altLang="zh-CN">
              <a:solidFill>
                <a:schemeClr val="tx1"/>
              </a:solidFill>
              <a:latin typeface="+mn-ea"/>
            </a:endParaRPr>
          </a:p>
        </p:txBody>
      </p:sp>
      <p:sp>
        <p:nvSpPr>
          <p:cNvPr id="7" name="文本框 6"/>
          <p:cNvSpPr txBox="1"/>
          <p:nvPr/>
        </p:nvSpPr>
        <p:spPr>
          <a:xfrm>
            <a:off x="1431925" y="1873885"/>
            <a:ext cx="1282065" cy="368300"/>
          </a:xfrm>
          <a:prstGeom prst="rect">
            <a:avLst/>
          </a:prstGeom>
          <a:noFill/>
        </p:spPr>
        <p:txBody>
          <a:bodyPr wrap="square" rtlCol="0">
            <a:spAutoFit/>
          </a:bodyPr>
          <a:p>
            <a:r>
              <a:rPr lang="en-US" altLang="zh-CN">
                <a:solidFill>
                  <a:srgbClr val="FF0000"/>
                </a:solidFill>
              </a:rPr>
              <a:t>Rejected</a:t>
            </a:r>
            <a:endParaRPr lang="en-US" altLang="zh-CN">
              <a:solidFill>
                <a:srgbClr val="FF0000"/>
              </a:solidFill>
            </a:endParaRPr>
          </a:p>
        </p:txBody>
      </p:sp>
      <p:sp>
        <p:nvSpPr>
          <p:cNvPr id="9" name="文本框 8"/>
          <p:cNvSpPr txBox="1"/>
          <p:nvPr/>
        </p:nvSpPr>
        <p:spPr>
          <a:xfrm>
            <a:off x="1369695" y="2292985"/>
            <a:ext cx="1858010" cy="368300"/>
          </a:xfrm>
          <a:prstGeom prst="rect">
            <a:avLst/>
          </a:prstGeom>
          <a:noFill/>
        </p:spPr>
        <p:txBody>
          <a:bodyPr wrap="square" rtlCol="0">
            <a:spAutoFit/>
          </a:bodyPr>
          <a:p>
            <a:r>
              <a:rPr lang="en-US" altLang="zh-CN">
                <a:solidFill>
                  <a:srgbClr val="FF0000"/>
                </a:solidFill>
              </a:rPr>
              <a:t>Compared</a:t>
            </a:r>
            <a:endParaRPr lang="en-US" altLang="zh-CN">
              <a:solidFill>
                <a:srgbClr val="FF0000"/>
              </a:solidFill>
            </a:endParaRPr>
          </a:p>
        </p:txBody>
      </p:sp>
      <p:sp>
        <p:nvSpPr>
          <p:cNvPr id="10" name="文本框 9"/>
          <p:cNvSpPr txBox="1"/>
          <p:nvPr/>
        </p:nvSpPr>
        <p:spPr>
          <a:xfrm>
            <a:off x="3823335" y="2714625"/>
            <a:ext cx="1858010" cy="368300"/>
          </a:xfrm>
          <a:prstGeom prst="rect">
            <a:avLst/>
          </a:prstGeom>
          <a:noFill/>
        </p:spPr>
        <p:txBody>
          <a:bodyPr wrap="square" rtlCol="0">
            <a:spAutoFit/>
          </a:bodyPr>
          <a:p>
            <a:r>
              <a:rPr lang="en-US" altLang="zh-CN">
                <a:solidFill>
                  <a:srgbClr val="FF0000"/>
                </a:solidFill>
              </a:rPr>
              <a:t>misunderstood</a:t>
            </a:r>
            <a:endParaRPr lang="en-US" altLang="zh-CN">
              <a:solidFill>
                <a:srgbClr val="FF0000"/>
              </a:solidFill>
            </a:endParaRPr>
          </a:p>
        </p:txBody>
      </p:sp>
      <p:sp>
        <p:nvSpPr>
          <p:cNvPr id="11" name="文本框 10"/>
          <p:cNvSpPr txBox="1"/>
          <p:nvPr/>
        </p:nvSpPr>
        <p:spPr>
          <a:xfrm>
            <a:off x="9186545" y="3113405"/>
            <a:ext cx="1229995" cy="368300"/>
          </a:xfrm>
          <a:prstGeom prst="rect">
            <a:avLst/>
          </a:prstGeom>
          <a:noFill/>
        </p:spPr>
        <p:txBody>
          <a:bodyPr wrap="square" rtlCol="0">
            <a:spAutoFit/>
          </a:bodyPr>
          <a:p>
            <a:r>
              <a:rPr lang="en-US" altLang="zh-CN">
                <a:solidFill>
                  <a:srgbClr val="FF0000"/>
                </a:solidFill>
              </a:rPr>
              <a:t>involved</a:t>
            </a:r>
            <a:endParaRPr lang="en-US" altLang="zh-CN">
              <a:solidFill>
                <a:srgbClr val="FF0000"/>
              </a:solidFill>
            </a:endParaRPr>
          </a:p>
        </p:txBody>
      </p:sp>
      <p:sp>
        <p:nvSpPr>
          <p:cNvPr id="12" name="文本框 11"/>
          <p:cNvSpPr txBox="1"/>
          <p:nvPr/>
        </p:nvSpPr>
        <p:spPr>
          <a:xfrm>
            <a:off x="1400175" y="3930015"/>
            <a:ext cx="1858010" cy="368300"/>
          </a:xfrm>
          <a:prstGeom prst="rect">
            <a:avLst/>
          </a:prstGeom>
          <a:noFill/>
        </p:spPr>
        <p:txBody>
          <a:bodyPr wrap="square" rtlCol="0">
            <a:spAutoFit/>
          </a:bodyPr>
          <a:p>
            <a:r>
              <a:rPr lang="en-US" altLang="zh-CN">
                <a:solidFill>
                  <a:srgbClr val="FF0000"/>
                </a:solidFill>
              </a:rPr>
              <a:t>Combined</a:t>
            </a:r>
            <a:endParaRPr lang="en-US" altLang="zh-CN">
              <a:solidFill>
                <a:srgbClr val="FF0000"/>
              </a:solidFill>
            </a:endParaRPr>
          </a:p>
        </p:txBody>
      </p:sp>
      <p:sp>
        <p:nvSpPr>
          <p:cNvPr id="14" name="文本框 13"/>
          <p:cNvSpPr txBox="1"/>
          <p:nvPr/>
        </p:nvSpPr>
        <p:spPr>
          <a:xfrm>
            <a:off x="1471295" y="4739005"/>
            <a:ext cx="1369060" cy="368300"/>
          </a:xfrm>
          <a:prstGeom prst="rect">
            <a:avLst/>
          </a:prstGeom>
          <a:noFill/>
        </p:spPr>
        <p:txBody>
          <a:bodyPr wrap="square" rtlCol="0">
            <a:spAutoFit/>
          </a:bodyPr>
          <a:p>
            <a:r>
              <a:rPr lang="en-US" altLang="zh-CN">
                <a:solidFill>
                  <a:srgbClr val="FF0000"/>
                </a:solidFill>
              </a:rPr>
              <a:t>Trapped</a:t>
            </a:r>
            <a:endParaRPr lang="en-US" altLang="zh-CN">
              <a:solidFill>
                <a:srgbClr val="FF0000"/>
              </a:solidFill>
            </a:endParaRPr>
          </a:p>
        </p:txBody>
      </p:sp>
      <p:sp>
        <p:nvSpPr>
          <p:cNvPr id="15" name="文本框 14"/>
          <p:cNvSpPr txBox="1"/>
          <p:nvPr/>
        </p:nvSpPr>
        <p:spPr>
          <a:xfrm>
            <a:off x="4838065" y="5593715"/>
            <a:ext cx="1858010" cy="368300"/>
          </a:xfrm>
          <a:prstGeom prst="rect">
            <a:avLst/>
          </a:prstGeom>
          <a:noFill/>
        </p:spPr>
        <p:txBody>
          <a:bodyPr wrap="square" rtlCol="0">
            <a:spAutoFit/>
          </a:bodyPr>
          <a:p>
            <a:r>
              <a:rPr lang="en-US" altLang="zh-CN">
                <a:solidFill>
                  <a:srgbClr val="FF0000"/>
                </a:solidFill>
              </a:rPr>
              <a:t>committed</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9" grpId="0"/>
      <p:bldP spid="9" grpId="1"/>
      <p:bldP spid="10" grpId="0"/>
      <p:bldP spid="10" grpId="1"/>
      <p:bldP spid="11" grpId="0"/>
      <p:bldP spid="11" grpId="1"/>
      <p:bldP spid="12" grpId="0"/>
      <p:bldP spid="12" grpId="1"/>
      <p:bldP spid="14" grpId="0"/>
      <p:bldP spid="14" grpId="1"/>
      <p:bldP spid="15" grpId="0"/>
      <p:bldP spid="15"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6" name="图片 5"/>
          <p:cNvPicPr>
            <a:picLocks noChangeAspect="1"/>
          </p:cNvPicPr>
          <p:nvPr/>
        </p:nvPicPr>
        <p:blipFill>
          <a:blip r:embed="rId2"/>
          <a:stretch>
            <a:fillRect/>
          </a:stretch>
        </p:blipFill>
        <p:spPr>
          <a:xfrm>
            <a:off x="894715" y="2419985"/>
            <a:ext cx="10445750" cy="2451735"/>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TABLE_ENDDRAG_ORIGIN_RECT" val="821*204"/>
  <p:tag name="TABLE_ENDDRAG_RECT" val="75*155*821*204"/>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2338</Words>
  <Application>WPS 演示</Application>
  <PresentationFormat>宽屏</PresentationFormat>
  <Paragraphs>89</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185</cp:revision>
  <dcterms:created xsi:type="dcterms:W3CDTF">2019-06-19T02:08:00Z</dcterms:created>
  <dcterms:modified xsi:type="dcterms:W3CDTF">2025-05-26T01:18:16Z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D49CD1DF34F44F349685D3A2F868F95B_13</vt:lpwstr>
  </property>
</Properties>
</file>