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91" r:id="rId7"/>
    <p:sldId id="271" r:id="rId8"/>
    <p:sldId id="292" r:id="rId9"/>
    <p:sldId id="265" r:id="rId10"/>
    <p:sldId id="278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6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3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929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重点掌握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现在进行时的被动语态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9135" y="2877820"/>
            <a:ext cx="10982325" cy="8128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080" y="120650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6855" y="117729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熟悉结构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798195" y="1706880"/>
            <a:ext cx="10681970" cy="50673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下表为现在进行时的被动语态结构的各种形式。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graphicFrame>
        <p:nvGraphicFramePr>
          <p:cNvPr id="7" name="表格 6"/>
          <p:cNvGraphicFramePr/>
          <p:nvPr>
            <p:custDataLst>
              <p:tags r:id="rId2"/>
            </p:custDataLst>
          </p:nvPr>
        </p:nvGraphicFramePr>
        <p:xfrm>
          <a:off x="2577465" y="2515235"/>
          <a:ext cx="7037070" cy="2466975"/>
        </p:xfrm>
        <a:graphic>
          <a:graphicData uri="http://schemas.openxmlformats.org/drawingml/2006/table">
            <a:tbl>
              <a:tblPr/>
              <a:tblGrid>
                <a:gridCol w="1758950"/>
                <a:gridCol w="5278120"/>
              </a:tblGrid>
              <a:tr h="49339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形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式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构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49339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肯定句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主语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+am/is/are+being done…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339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否定句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主语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+am/is/are+not+being done…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339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特殊疑问句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疑问词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+am/is/are+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主语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+being done…?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339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一般疑问句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Am/Is/Are+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主语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+being done…?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4715" y="1539875"/>
            <a:ext cx="10670540" cy="2540000"/>
          </a:xfrm>
          <a:prstGeom prst="rect">
            <a:avLst/>
          </a:prstGeom>
        </p:spPr>
        <p:txBody>
          <a:bodyPr>
            <a:no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English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is being taught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by Miss Lee now.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目前由李老师教英语。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New functions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are not being added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to the camera at present.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目前新功能没有被添加到这个相机中。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How many students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are being interviewed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?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有多少学生正在接受采访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?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Are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these new lessons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being learnt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now?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现在有人学习这些新课程吗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?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掌握用法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84555" y="1579245"/>
            <a:ext cx="10862945" cy="305816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）表示现在正在进行的被动动作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常和时间状语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now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 right now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 at present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 at the/this moment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等连用。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house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is being painted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right now.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房子现在正在被粉刷。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）表示现阶段正在进行的被动动作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但动作不一定在此时此刻发生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Many speeches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are being delivered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these days.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这几天发表了许多演讲。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3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）表示重复的被动行为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常与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always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 forever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等词连用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带有赞扬、责备或厌烦等感情色彩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clever boy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is always being praised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by his teacher.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这个聪明的男孩总是被他的老师表扬。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894080" y="1250315"/>
          <a:ext cx="10612755" cy="4093210"/>
        </p:xfrm>
        <a:graphic>
          <a:graphicData uri="http://schemas.openxmlformats.org/drawingml/2006/table">
            <a:tbl>
              <a:tblPr/>
              <a:tblGrid>
                <a:gridCol w="10612755"/>
              </a:tblGrid>
              <a:tr h="4051935">
                <a:tc>
                  <a:txBody>
                    <a:bodyPr/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①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及物动词短语是一个整体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,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在被动语态中注意不要遗漏成分。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The poor old man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is being taken good care of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by the volunteer.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那位可怜的老人正由这名志愿者悉心照顾着。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②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不及物动词（短语）无被动语态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,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常见的有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appear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disappear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die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end 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en-US" altLang="zh-CN" sz="1400" i="1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vi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.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结束）、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fail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happen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last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lie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remain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sit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stand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occur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break out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come true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fall asleep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keep silent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lose heart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take place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等。如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:</a:t>
                      </a:r>
                      <a:endParaRPr lang="en-US" alt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这种植物正在消失。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This kind of plant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is disappearing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√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This kind of plant is being disappeared.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×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③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表示所属关系的动词（短语）无被动语态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,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如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have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、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belong to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等。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This book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doesn't belong to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me.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这本书不属于我。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④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“be+under/in/…+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名词</a:t>
                      </a:r>
                      <a:r>
                        <a:rPr lang="zh-CN" altLang="en-US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结构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可表示现在正在进行的被动动作。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The city 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is under attack 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=is being attacked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at the moment.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这座城市目前正在遭受袭击。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5" name="组合 14"/>
          <p:cNvGrpSpPr/>
          <p:nvPr/>
        </p:nvGrpSpPr>
        <p:grpSpPr>
          <a:xfrm>
            <a:off x="958850" y="1339850"/>
            <a:ext cx="826770" cy="450215"/>
            <a:chOff x="1409" y="1688"/>
            <a:chExt cx="1302" cy="709"/>
          </a:xfrm>
        </p:grpSpPr>
        <p:sp>
          <p:nvSpPr>
            <p:cNvPr id="16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509" y="1742"/>
              <a:ext cx="11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87375" y="1522095"/>
            <a:ext cx="11016615" cy="3415030"/>
          </a:xfrm>
          <a:prstGeom prst="rect">
            <a:avLst/>
          </a:prstGeom>
        </p:spPr>
        <p:txBody>
          <a:bodyPr wrap="square">
            <a:spAutoFit/>
          </a:bodyPr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用括号内单词的适当形式填空。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Rainforests _</a:t>
            </a:r>
            <a:r>
              <a:rPr lang="en-US" altLang="zh-CN">
                <a:latin typeface="+mn-ea"/>
                <a:sym typeface="+mn-ea"/>
              </a:rPr>
              <a:t>__________________________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cut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and burnt at a fast speed so that they may disappear from the Earth in the near future.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A new cinema _</a:t>
            </a:r>
            <a:r>
              <a:rPr lang="en-US" altLang="zh-CN">
                <a:latin typeface="+mn-ea"/>
                <a:sym typeface="+mn-ea"/>
              </a:rPr>
              <a:t>_</a:t>
            </a:r>
            <a:r>
              <a:rPr lang="en-US" altLang="zh-CN">
                <a:latin typeface="+mn-ea"/>
                <a:sym typeface="+mn-ea"/>
              </a:rPr>
              <a:t>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build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here. People hope to finish it next month.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The patient </a:t>
            </a:r>
            <a:r>
              <a:rPr lang="en-US" altLang="zh-CN">
                <a:latin typeface="+mn-ea"/>
                <a:sym typeface="+mn-ea"/>
              </a:rPr>
              <a:t>_</a:t>
            </a:r>
            <a:r>
              <a:rPr lang="en-US" altLang="zh-CN">
                <a:latin typeface="+mn-ea"/>
                <a:sym typeface="+mn-ea"/>
              </a:rPr>
              <a:t>__________________________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examine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now. He will come out soon.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—I don't suppose the police know who did it.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45720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—However, they do. A man has been arrested and </a:t>
            </a:r>
            <a:r>
              <a:rPr lang="en-US" altLang="zh-CN">
                <a:latin typeface="+mn-ea"/>
                <a:sym typeface="+mn-ea"/>
              </a:rPr>
              <a:t>_</a:t>
            </a:r>
            <a:r>
              <a:rPr lang="en-US" altLang="zh-CN">
                <a:latin typeface="+mn-ea"/>
                <a:sym typeface="+mn-ea"/>
              </a:rPr>
              <a:t>__________________________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question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right now.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58465" y="1995805"/>
            <a:ext cx="27298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are being cut/are cut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91510" y="2816860"/>
            <a:ext cx="18580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is being built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98165" y="3244850"/>
            <a:ext cx="2268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is being examined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16420" y="4064000"/>
            <a:ext cx="2413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is being </a:t>
            </a:r>
            <a:r>
              <a:rPr lang="en-US" altLang="zh-CN">
                <a:solidFill>
                  <a:srgbClr val="FF0000"/>
                </a:solidFill>
              </a:rPr>
              <a:t>questioned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1" grpId="0"/>
      <p:bldP spid="11" grpId="1"/>
      <p:bldP spid="12" grpId="0"/>
      <p:bldP spid="12" grpId="1"/>
      <p:bldP spid="15" grpId="0"/>
      <p:bldP spid="15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315" y="2270760"/>
            <a:ext cx="10840720" cy="28721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TABLE_ENDDRAG_ORIGIN_RECT" val="554*194"/>
  <p:tag name="TABLE_ENDDRAG_RECT" val="183*187*554*194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TABLE_ENDDRAG_ORIGIN_RECT" val="835*322"/>
  <p:tag name="TABLE_ENDDRAG_RECT" val="70*89*835*322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1877</Words>
  <Application>WPS 演示</Application>
  <PresentationFormat>宽屏</PresentationFormat>
  <Paragraphs>95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186</cp:revision>
  <dcterms:created xsi:type="dcterms:W3CDTF">2019-06-19T02:08:00Z</dcterms:created>
  <dcterms:modified xsi:type="dcterms:W3CDTF">2025-05-17T07:08:55Z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81668FE2790F4E1782ADF7BB16324A09_13</vt:lpwstr>
  </property>
</Properties>
</file>