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6" r:id="rId4"/>
    <p:sldId id="257" r:id="rId5"/>
    <p:sldId id="262" r:id="rId6"/>
    <p:sldId id="299" r:id="rId7"/>
    <p:sldId id="271" r:id="rId8"/>
    <p:sldId id="300" r:id="rId9"/>
    <p:sldId id="301" r:id="rId10"/>
    <p:sldId id="265" r:id="rId11"/>
    <p:sldId id="302" r:id="rId12"/>
    <p:sldId id="278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AF"/>
    <a:srgbClr val="FFFFFF"/>
    <a:srgbClr val="A54A97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451" y="58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7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3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4.xml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6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1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064510" y="5234940"/>
            <a:ext cx="6063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ctr" fontAlgn="auto">
              <a:lnSpc>
                <a:spcPct val="15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高中英语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4715" y="1626870"/>
            <a:ext cx="10640695" cy="34150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5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There is a wall at the back of the meeting hall __________________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decorate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with a famous painting.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6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When she first went to Australia, she often found herself _______________________________ 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misunderstand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by local people because of her poor oral English.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7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In front of the noisy crowd, Cynthia raised her voice to make herself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__________________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hear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8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 analysis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__________________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base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on the study was designed to predict the risk of cardiovascular disease.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012305" y="1687830"/>
            <a:ext cx="12249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decorated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07375" y="2499995"/>
            <a:ext cx="2799715" cy="379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</a:rPr>
              <a:t>misunderstood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399270" y="3322955"/>
            <a:ext cx="11950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heard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501390" y="4166235"/>
            <a:ext cx="1255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based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8381" y="1106435"/>
            <a:ext cx="698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FFFF"/>
                </a:solidFill>
              </a:rPr>
              <a:t>示例</a:t>
            </a:r>
            <a:endParaRPr lang="zh-CN" altLang="en-US" b="1" dirty="0">
              <a:solidFill>
                <a:srgbClr val="FFFFFF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390" y="2303145"/>
            <a:ext cx="10706100" cy="26352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545106" y="1407459"/>
            <a:ext cx="310178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>
                <a:solidFill>
                  <a:srgbClr val="A54A97"/>
                </a:solidFill>
                <a:latin typeface="+mn-ea"/>
              </a:rPr>
              <a:t>语法攻略</a:t>
            </a:r>
            <a:endParaRPr lang="zh-CN" altLang="en-US" sz="5400" b="1" dirty="0">
              <a:solidFill>
                <a:srgbClr val="A54A97"/>
              </a:solidFill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65294" y="2868706"/>
            <a:ext cx="7261411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难点攻关</a:t>
            </a:r>
            <a:r>
              <a:rPr lang="en-US" altLang="zh-CN" sz="4400" b="1" dirty="0">
                <a:solidFill>
                  <a:srgbClr val="FFFFFF"/>
                </a:solidFill>
                <a:latin typeface="+mn-ea"/>
              </a:rPr>
              <a:t>——</a:t>
            </a:r>
            <a:r>
              <a:rPr lang="zh-CN" altLang="en-US" sz="4400" b="1" dirty="0">
                <a:solidFill>
                  <a:srgbClr val="FFFFFF"/>
                </a:solidFill>
                <a:latin typeface="+mn-ea"/>
              </a:rPr>
              <a:t>过去分词作宾补和定语</a:t>
            </a:r>
            <a:endParaRPr lang="zh-CN" altLang="en-US" sz="4400" b="1" dirty="0">
              <a:solidFill>
                <a:srgbClr val="FFFFFF"/>
              </a:solidFill>
              <a:latin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攻略识别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605" y="2507615"/>
            <a:ext cx="10812145" cy="18910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080" y="110490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一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506855" y="107569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过去分词作宾语补足语</a:t>
            </a:r>
            <a:endParaRPr lang="zh-CN" altLang="en-US" sz="2400" b="1"/>
          </a:p>
        </p:txBody>
      </p:sp>
      <p:sp>
        <p:nvSpPr>
          <p:cNvPr id="4" name="文本框 3"/>
          <p:cNvSpPr txBox="1"/>
          <p:nvPr/>
        </p:nvSpPr>
        <p:spPr>
          <a:xfrm>
            <a:off x="798195" y="1507490"/>
            <a:ext cx="10774045" cy="4641850"/>
          </a:xfrm>
          <a:prstGeom prst="rect">
            <a:avLst/>
          </a:prstGeom>
        </p:spPr>
        <p:txBody>
          <a:bodyPr wrap="square">
            <a:noAutofit/>
          </a:bodyPr>
          <a:p>
            <a:pPr indent="457200" fontAlgn="auto">
              <a:lnSpc>
                <a:spcPct val="150000"/>
              </a:lnSpc>
            </a:pP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过去分词可以作宾语补足语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,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对宾语进行补充说明，且与宾语之间构成逻辑上的被动关系。过去分词作宾补时，常见的有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“have/get/feel/find/make/see…+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宾语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+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过去分词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”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结构。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He was trying to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make himself understood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他正努力让自己被别人理解。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（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understand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与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himself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之间是逻辑上的被动关系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,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表示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“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让自己被别人理解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”,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所以用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understood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）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When we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saw the road blocked by snow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, we decided to spend the holiday at home.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当看到路被积雪阻塞后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,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我们决定在家度假。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（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block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与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the road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之间是逻辑上的被动关系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,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所以用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blocked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）</a:t>
            </a: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I 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have my hair cut</a:t>
            </a:r>
            <a:r>
              <a:rPr lang="en-US" altLang="zh-CN" b="0" i="0">
                <a:solidFill>
                  <a:srgbClr val="404040"/>
                </a:solidFill>
                <a:latin typeface="+mn-ea"/>
                <a:cs typeface="+mn-ea"/>
              </a:rPr>
              <a:t> twice a month.</a:t>
            </a:r>
            <a:r>
              <a:rPr lang="zh-CN" altLang="en-US" b="0" i="0">
                <a:solidFill>
                  <a:srgbClr val="404040"/>
                </a:solidFill>
                <a:latin typeface="+mn-ea"/>
                <a:cs typeface="+mn-ea"/>
              </a:rPr>
              <a:t>我每个月剪两次头发。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（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cut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与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my hair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之间是逻辑上的被动关系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,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所以用过去分词</a:t>
            </a:r>
            <a:r>
              <a:rPr lang="en-US" altLang="zh-CN" b="0" i="0">
                <a:solidFill>
                  <a:srgbClr val="00A0AF"/>
                </a:solidFill>
                <a:latin typeface="+mn-ea"/>
                <a:cs typeface="+mn-ea"/>
              </a:rPr>
              <a:t>cut</a:t>
            </a:r>
            <a:r>
              <a:rPr lang="zh-CN" altLang="en-US" b="0" i="0">
                <a:solidFill>
                  <a:srgbClr val="00A0AF"/>
                </a:solidFill>
                <a:latin typeface="+mn-ea"/>
                <a:cs typeface="+mn-ea"/>
              </a:rPr>
              <a:t>）</a:t>
            </a:r>
            <a:endParaRPr lang="zh-CN" altLang="en-US" b="0" i="0">
              <a:solidFill>
                <a:srgbClr val="00A0AF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endParaRPr lang="en-US" altLang="zh-CN" b="0" i="0">
              <a:solidFill>
                <a:srgbClr val="404040"/>
              </a:solidFill>
              <a:latin typeface="+mn-ea"/>
              <a:cs typeface="+mn-ea"/>
            </a:endParaRPr>
          </a:p>
          <a:p>
            <a:pPr indent="457200" fontAlgn="auto">
              <a:lnSpc>
                <a:spcPct val="150000"/>
              </a:lnSpc>
            </a:pPr>
            <a:endParaRPr lang="zh-CN" altLang="en-US" b="0" i="0">
              <a:solidFill>
                <a:srgbClr val="40404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94715" y="1071880"/>
            <a:ext cx="826770" cy="450215"/>
            <a:chOff x="1409" y="1688"/>
            <a:chExt cx="1302" cy="709"/>
          </a:xfrm>
        </p:grpSpPr>
        <p:sp>
          <p:nvSpPr>
            <p:cNvPr id="7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09" y="1742"/>
              <a:ext cx="110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拓展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889760" y="1010920"/>
            <a:ext cx="6355715" cy="5067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+mn-ea"/>
              </a:rPr>
              <a:t>过去分词、现在分词和不定式作宾语补足语的用法区别</a:t>
            </a:r>
            <a:endParaRPr lang="zh-CN" altLang="en-US" b="1">
              <a:solidFill>
                <a:srgbClr val="000000"/>
              </a:solidFill>
              <a:latin typeface="+mn-ea"/>
            </a:endParaRPr>
          </a:p>
        </p:txBody>
      </p:sp>
      <p:graphicFrame>
        <p:nvGraphicFramePr>
          <p:cNvPr id="13" name="表格 12"/>
          <p:cNvGraphicFramePr/>
          <p:nvPr>
            <p:custDataLst>
              <p:tags r:id="rId2"/>
            </p:custDataLst>
          </p:nvPr>
        </p:nvGraphicFramePr>
        <p:xfrm>
          <a:off x="895350" y="1939290"/>
          <a:ext cx="10494010" cy="3575685"/>
        </p:xfrm>
        <a:graphic>
          <a:graphicData uri="http://schemas.openxmlformats.org/drawingml/2006/table">
            <a:tbl>
              <a:tblPr/>
              <a:tblGrid>
                <a:gridCol w="1204595"/>
                <a:gridCol w="9289415"/>
              </a:tblGrid>
              <a:tr h="383540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分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类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用</a:t>
                      </a:r>
                      <a:r>
                        <a:rPr lang="zh-CN" altLang="en-US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 </a:t>
                      </a:r>
                      <a:r>
                        <a:rPr lang="zh-CN" sz="1400" b="1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法</a:t>
                      </a:r>
                      <a:endParaRPr lang="zh-CN" sz="1400" b="1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88074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过去分词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457200" algn="l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过去分词多表示动作的被动和完成。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indent="457200" algn="l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I often hear the song sung in English.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我常听人用英语唱这首歌。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88074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现在分词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457200" algn="l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现在分词多表示动作的主动和进行。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indent="457200" algn="l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I heard someone knocking at the door.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我听到有人正在敲门。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30655">
                <a:tc>
                  <a:txBody>
                    <a:bodyPr/>
                    <a:p>
                      <a:pPr marL="0" indent="0" algn="ctr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</a:rPr>
                        <a:t>不定式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p>
                      <a:pPr indent="457200" algn="l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不定式多表示动作将要发生。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indent="457200" algn="l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I expect our team to win the game.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我期待我们队能赢得那场比赛。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  <a:p>
                      <a:pPr indent="457200" algn="l" fontAlgn="auto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I heard the telephone ring three times.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我听到电话响了三次。（省略</a:t>
                      </a:r>
                      <a:r>
                        <a:rPr lang="en-US" alt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to</a:t>
                      </a:r>
                      <a:r>
                        <a:rPr lang="zh-CN" sz="1400">
                          <a:solidFill>
                            <a:srgbClr val="000000"/>
                          </a:solidFill>
                          <a:latin typeface="+mn-ea"/>
                          <a:cs typeface="+mn-ea"/>
                        </a:rPr>
                        <a:t>的不定式）</a:t>
                      </a:r>
                      <a:endParaRPr lang="zh-CN" sz="1400">
                        <a:solidFill>
                          <a:srgbClr val="000000"/>
                        </a:solidFill>
                        <a:latin typeface="+mn-ea"/>
                        <a:cs typeface="+mn-ea"/>
                      </a:endParaRPr>
                    </a:p>
                  </a:txBody>
                  <a:tcPr marL="6350" marR="6350" marT="63500" marB="0" anchor="t" anchorCtr="0">
                    <a:lnL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666666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84555" y="1192530"/>
            <a:ext cx="431165" cy="431165"/>
            <a:chOff x="1393" y="1839"/>
            <a:chExt cx="679" cy="679"/>
          </a:xfrm>
        </p:grpSpPr>
        <p:sp>
          <p:nvSpPr>
            <p:cNvPr id="10" name="椭圆 9"/>
            <p:cNvSpPr/>
            <p:nvPr/>
          </p:nvSpPr>
          <p:spPr>
            <a:xfrm>
              <a:off x="1393" y="1839"/>
              <a:ext cx="679" cy="679"/>
            </a:xfrm>
            <a:prstGeom prst="ellipse">
              <a:avLst/>
            </a:prstGeom>
            <a:solidFill>
              <a:srgbClr val="00A0AF"/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93" y="1893"/>
              <a:ext cx="528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>
                  <a:solidFill>
                    <a:schemeClr val="bg1"/>
                  </a:solidFill>
                </a:rPr>
                <a:t>二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497330" y="1163320"/>
            <a:ext cx="4118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过去分词作定语</a:t>
            </a:r>
            <a:endParaRPr lang="zh-CN" altLang="en-US" sz="2400" b="1"/>
          </a:p>
        </p:txBody>
      </p:sp>
      <p:sp>
        <p:nvSpPr>
          <p:cNvPr id="13" name="文本框 12"/>
          <p:cNvSpPr txBox="1"/>
          <p:nvPr/>
        </p:nvSpPr>
        <p:spPr>
          <a:xfrm>
            <a:off x="884555" y="1609725"/>
            <a:ext cx="10566400" cy="4605020"/>
          </a:xfrm>
          <a:prstGeom prst="rect">
            <a:avLst/>
          </a:prstGeom>
        </p:spPr>
        <p:txBody>
          <a:bodyPr wrap="square">
            <a:spAutoFit/>
          </a:bodyPr>
          <a:p>
            <a:pPr marL="33655" indent="457200" algn="l" defTabSz="266700" eaLnBrk="0" fontAlgn="base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当用作定语时，及物动词的过去分词表示被动和完成两种含义，不及物动词的过去分词仅表示动作已完成。由过去分词形式演化成的形容词，表示被修饰词所处的状态。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单个的过去分词作定语通常放在被修饰词前；过去分词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短语作定语时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,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要放在被修饰词的后面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,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可以转换成定语从句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 like reading books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written by Lu Xun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.=I like reading books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which/that were written by Lu Xun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我喜欢读鲁迅写的书。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（表示被动和完成）</a:t>
            </a:r>
            <a:endParaRPr lang="zh-CN" altLang="en-US">
              <a:solidFill>
                <a:srgbClr val="00A0AF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You cannot accept an opinion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offered to you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unless it is based on facts.=You cannot accept an opinion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which/that is offered to you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unless it is based on facts.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你不能（随便）接受（别人）给你的意见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除非它是以事实为根据的。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（表示被动和完成）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 ground is covered with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fallen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leaves in autumn.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秋天，地面被落叶覆盖。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（表示完成）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33655" indent="457200" algn="l" defTabSz="266700" eaLnBrk="0" fontAlgn="base">
              <a:lnSpc>
                <a:spcPct val="150000"/>
              </a:lnSpc>
              <a:spcBef>
                <a:spcPts val="70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 excited people rushed into the building.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激动的人们冲进了大楼。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（表示所处的状态）</a:t>
            </a:r>
            <a:endParaRPr lang="zh-CN" altLang="en-US">
              <a:solidFill>
                <a:srgbClr val="00A0AF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94715" y="1071880"/>
            <a:ext cx="826770" cy="450215"/>
            <a:chOff x="1409" y="1688"/>
            <a:chExt cx="1302" cy="709"/>
          </a:xfrm>
        </p:grpSpPr>
        <p:sp>
          <p:nvSpPr>
            <p:cNvPr id="7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09" y="1742"/>
              <a:ext cx="1101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b="1" dirty="0">
                  <a:solidFill>
                    <a:srgbClr val="FFFFFF"/>
                  </a:solidFill>
                </a:rPr>
                <a:t>拓展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889760" y="1010920"/>
            <a:ext cx="6355715" cy="5067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+mn-ea"/>
              </a:rPr>
              <a:t>现在分词和过去分词作定语的用法区别</a:t>
            </a:r>
            <a:endParaRPr lang="zh-CN" altLang="en-US" b="1">
              <a:solidFill>
                <a:srgbClr val="000000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4715" y="1698625"/>
            <a:ext cx="10481945" cy="4928235"/>
          </a:xfrm>
          <a:prstGeom prst="rect">
            <a:avLst/>
          </a:prstGeom>
        </p:spPr>
        <p:txBody>
          <a:bodyPr>
            <a:noAutofit/>
          </a:bodyPr>
          <a:p>
            <a:pPr marL="0" indent="27940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 b="1">
                <a:solidFill>
                  <a:srgbClr val="000000"/>
                </a:solidFill>
                <a:latin typeface="+mn-ea"/>
                <a:cs typeface="+mn-ea"/>
              </a:rPr>
              <a:t>1</a:t>
            </a:r>
            <a:r>
              <a:rPr lang="zh-CN" altLang="en-US" b="1">
                <a:solidFill>
                  <a:srgbClr val="000000"/>
                </a:solidFill>
                <a:latin typeface="+mn-ea"/>
                <a:cs typeface="+mn-ea"/>
              </a:rPr>
              <a:t>）现在分词作定语</a:t>
            </a:r>
            <a:endParaRPr lang="zh-CN" altLang="en-US" b="1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①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现在分词表示的动作由逻辑主语主动发出，且正在进行或处于某种状态。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Do you know the boy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standing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over there? 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你认识站在那边的那个男孩吗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?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standing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表示主动和正在进行）</a:t>
            </a:r>
            <a:endParaRPr lang="zh-CN" altLang="en-US">
              <a:solidFill>
                <a:srgbClr val="00A0AF"/>
              </a:solidFill>
              <a:latin typeface="+mn-ea"/>
              <a:cs typeface="+mn-ea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 room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facing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the south is mine.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朝南的房间是我的。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facing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表示主动和状态）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②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表示被修饰词所具有的特点和性质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意为“令人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……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的”。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lvl="0" indent="0" defTabSz="2667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a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frightening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animal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令人感到害怕的动物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This is an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exciting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moment.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这是一个令人激动的时刻。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攻略解读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4715" y="1698625"/>
            <a:ext cx="10481945" cy="4928235"/>
          </a:xfrm>
          <a:prstGeom prst="rect">
            <a:avLst/>
          </a:prstGeom>
        </p:spPr>
        <p:txBody>
          <a:bodyPr>
            <a:noAutofit/>
          </a:bodyPr>
          <a:p>
            <a:pPr marL="0" indent="27940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 b="1">
                <a:solidFill>
                  <a:srgbClr val="000000"/>
                </a:solidFill>
                <a:latin typeface="+mn-ea"/>
                <a:cs typeface="+mn-ea"/>
              </a:rPr>
              <a:t>2</a:t>
            </a:r>
            <a:r>
              <a:rPr lang="zh-CN" altLang="en-US" b="1">
                <a:solidFill>
                  <a:srgbClr val="000000"/>
                </a:solidFill>
                <a:latin typeface="+mn-ea"/>
                <a:cs typeface="+mn-ea"/>
              </a:rPr>
              <a:t>）过去分词作定语</a:t>
            </a:r>
            <a:endParaRPr lang="zh-CN" altLang="en-US" b="1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latin typeface="+mn-ea"/>
                <a:cs typeface="+mn-ea"/>
              </a:rPr>
              <a:t>①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过去分词表示动作的被动和完成（及物动词的过去分词），或仅表示完成（不及物动词的过去分词）。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 high building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built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last year is our library.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去年建的那座高楼是我们的图书馆。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built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表示被动和完成）</a:t>
            </a:r>
            <a:endParaRPr lang="zh-CN" altLang="en-US">
              <a:solidFill>
                <a:srgbClr val="00A0AF"/>
              </a:solidFill>
              <a:latin typeface="+mn-ea"/>
              <a:cs typeface="+mn-ea"/>
            </a:endParaRPr>
          </a:p>
          <a:p>
            <a:pPr marL="0" indent="27940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His father is a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retired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worker.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他的父亲是一位退休工人。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retired</a:t>
            </a:r>
            <a:r>
              <a:rPr lang="zh-CN" altLang="en-US">
                <a:solidFill>
                  <a:srgbClr val="00A0AF"/>
                </a:solidFill>
                <a:latin typeface="+mn-ea"/>
                <a:cs typeface="+mn-ea"/>
              </a:rPr>
              <a:t>表示完成）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>
                <a:solidFill>
                  <a:srgbClr val="000000"/>
                </a:solidFill>
                <a:latin typeface="+mn-ea"/>
                <a:cs typeface="+mn-ea"/>
              </a:rPr>
              <a:t>②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表示被修饰的人或物所处的状态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,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意为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感到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……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的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”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a 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frightened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animal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一只受到惊吓的动物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</a:t>
            </a:r>
            <a:r>
              <a:rPr lang="en-US" altLang="zh-CN">
                <a:solidFill>
                  <a:srgbClr val="00A0AF"/>
                </a:solidFill>
                <a:latin typeface="+mn-ea"/>
                <a:cs typeface="+mn-ea"/>
              </a:rPr>
              <a:t> excited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look on his face suggested he won the game.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他脸上兴奋的表情表明他赢了比赛。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516890" y="365760"/>
            <a:ext cx="2252345" cy="450215"/>
          </a:xfrm>
          <a:prstGeom prst="roundRect">
            <a:avLst/>
          </a:prstGeom>
          <a:solidFill>
            <a:srgbClr val="A54A97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94509" y="368245"/>
            <a:ext cx="14971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FFFF"/>
                </a:solidFill>
              </a:rPr>
              <a:t>攻略应用</a:t>
            </a:r>
            <a:endParaRPr lang="zh-CN" altLang="en-US" sz="2400" dirty="0">
              <a:solidFill>
                <a:srgbClr val="FFFF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4715" y="1071880"/>
            <a:ext cx="826770" cy="449580"/>
            <a:chOff x="1409" y="1688"/>
            <a:chExt cx="1302" cy="708"/>
          </a:xfrm>
        </p:grpSpPr>
        <p:sp>
          <p:nvSpPr>
            <p:cNvPr id="4" name="圆角矩形 1"/>
            <p:cNvSpPr/>
            <p:nvPr/>
          </p:nvSpPr>
          <p:spPr>
            <a:xfrm>
              <a:off x="1409" y="1688"/>
              <a:ext cx="1302" cy="709"/>
            </a:xfrm>
            <a:prstGeom prst="roundRect">
              <a:avLst/>
            </a:prstGeom>
            <a:solidFill>
              <a:srgbClr val="00A0AF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509" y="1742"/>
              <a:ext cx="1101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rgbClr val="FFFFFF"/>
                  </a:solidFill>
                </a:rPr>
                <a:t>示例</a:t>
              </a:r>
              <a:endParaRPr lang="zh-CN" altLang="en-US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894715" y="1626870"/>
            <a:ext cx="10640695" cy="34150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用括号内单词的适当形式填空。</a:t>
            </a:r>
            <a:endParaRPr lang="zh-CN" altLang="en-US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1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Earth Day, _______________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mark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on 22 April, is an annual event aiming to raise public awareness of environmental protection.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2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It is the starting place for the section of the Great Wall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build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during the Ming Dynasty.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3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You can either pick up the goods or have them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deliver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  <a:p>
            <a:pPr marL="0" indent="2794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4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．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The disc, digitally 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_______________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（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record</a:t>
            </a:r>
            <a:r>
              <a:rPr lang="zh-CN" altLang="en-US">
                <a:solidFill>
                  <a:srgbClr val="000000"/>
                </a:solidFill>
                <a:latin typeface="+mn-ea"/>
                <a:cs typeface="+mn-ea"/>
              </a:rPr>
              <a:t>）</a:t>
            </a:r>
            <a:r>
              <a:rPr lang="en-US" altLang="zh-CN">
                <a:solidFill>
                  <a:srgbClr val="000000"/>
                </a:solidFill>
                <a:latin typeface="+mn-ea"/>
                <a:cs typeface="+mn-ea"/>
              </a:rPr>
              <a:t> in the studio, sounded fantastic at the party that night.</a:t>
            </a:r>
            <a:endParaRPr lang="en-US" altLang="zh-CN">
              <a:solidFill>
                <a:srgbClr val="000000"/>
              </a:solidFill>
              <a:latin typeface="+mn-ea"/>
              <a:cs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053715" y="2131695"/>
            <a:ext cx="12249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marked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058785" y="2879090"/>
            <a:ext cx="669925" cy="379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F0000"/>
                </a:solidFill>
              </a:rPr>
              <a:t>built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012305" y="3767455"/>
            <a:ext cx="11950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delivered</a:t>
            </a:r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724910" y="4166235"/>
            <a:ext cx="12553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</a:rPr>
              <a:t>recorded</a:t>
            </a:r>
            <a:endParaRPr lang="en-US" altLang="zh-CN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p="http://schemas.openxmlformats.org/presentationml/2006/main">
  <p:tag name="TABLE_ENDDRAG_ORIGIN_RECT" val="826*277"/>
  <p:tag name="TABLE_ENDDRAG_RECT" val="70*134*826*277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p="http://schemas.openxmlformats.org/presentationml/2006/main">
  <p:tag name="COMMONDATA" val="eyJoZGlkIjoiMDkxZjZiMGUxZjVhNWRlODlmODBiNjlkN2UzMjcxZDE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2927</Words>
  <Application>WPS 演示</Application>
  <PresentationFormat>宽屏</PresentationFormat>
  <Paragraphs>121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zhao wenjie</cp:lastModifiedBy>
  <cp:revision>187</cp:revision>
  <dcterms:created xsi:type="dcterms:W3CDTF">2019-06-19T02:08:00Z</dcterms:created>
  <dcterms:modified xsi:type="dcterms:W3CDTF">2025-05-23T15:45:21Z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2052-12.1.0.21171</vt:lpwstr>
  </property>
  <property fmtid="{D5CDD505-2E9C-101B-9397-08002B2CF9AE}" pid="3" name="ICV">
    <vt:lpwstr>987BCB46E098474C94347765BC403FE2_13</vt:lpwstr>
  </property>
</Properties>
</file>