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265" r:id="rId8"/>
    <p:sldId id="278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41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0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易错警示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 ——as if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引导从句的语气判定方法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1175" y="2857500"/>
            <a:ext cx="8629650" cy="1143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8670" y="164084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01445" y="161163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陈述语气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712470" y="2072005"/>
            <a:ext cx="11035665" cy="299974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说话者如果对所说之事有明显依据，或者认为句子所述的是真实的或极有可能发生或存在的事实，则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as if/as though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引导的从句用陈述语气。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It sounds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as if/as though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you had a good time.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听起来你好像玩得很开心。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引导表语从句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He put out a hand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as if/as though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he wanted to keep me there, but I ran out of the room.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他伸出手来，好像要拦住我，但我跑出了房间。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引导方式状语从句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9965" y="1154430"/>
            <a:ext cx="7923530" cy="368300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en-US">
                <a:latin typeface="+mn-ea"/>
                <a:cs typeface="+mn-ea"/>
              </a:rPr>
              <a:t>as if </a:t>
            </a:r>
            <a:r>
              <a:rPr lang="zh-CN">
                <a:latin typeface="+mn-ea"/>
                <a:cs typeface="+mn-ea"/>
              </a:rPr>
              <a:t>引导的从句可用陈述语气，也可用虚拟语气，判断方法如下：</a:t>
            </a:r>
            <a:endParaRPr lang="zh-CN" altLang="en-US"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虚拟语气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655445"/>
            <a:ext cx="10566400" cy="350774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如果所说之事只是一种假设、愿望、怀疑或推测，或者说话人认为所述的是不真实的或不大可能发生或存在的事实，则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as  if/as  though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引导的从句用虚拟语气。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 u="sng">
                <a:solidFill>
                  <a:srgbClr val="000000"/>
                </a:solidFill>
                <a:latin typeface="+mn-ea"/>
                <a:cs typeface="+mn-ea"/>
              </a:rPr>
              <a:t>对现在事实的假设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：从句应用过去时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(be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动词用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were)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;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 u="sng">
                <a:solidFill>
                  <a:srgbClr val="000000"/>
                </a:solidFill>
                <a:latin typeface="+mn-ea"/>
                <a:cs typeface="+mn-ea"/>
              </a:rPr>
              <a:t>对过去事实的假设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：从句应用过去完成时；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 u="sng">
                <a:solidFill>
                  <a:srgbClr val="000000"/>
                </a:solidFill>
                <a:latin typeface="+mn-ea"/>
                <a:cs typeface="+mn-ea"/>
              </a:rPr>
              <a:t>对将来事实的假设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：从句应用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“would/could/might+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动词原形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He talked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as if/as though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he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had known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the fact.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他说起话来就好像他已经知道了事实。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She treats Tom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as if/as though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he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were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her own child.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她对待汤姆就像对待她自己的孩子一样。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37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93420" y="1483995"/>
            <a:ext cx="11036935" cy="466153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根据汉语意思完成句子。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1.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他们的球队在比赛中领先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40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分了。看来他们要获胜了。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(be about to)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Their team is leading the game by 40 points. It seem ______________________________________________.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2.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老人走得很慢，好像他肩负着世界的重量。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(carry)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The old man walks slowly, __________________________________________________________________________.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3.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小女孩紧紧抱着她的玩具娃娃，仿佛下一秒它就会消失。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The little girl hugs her doll tightly, as if _____________________________________________________________. 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4.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他说起话来，好像他已经研究了这个话题的所有内容，但他没有，而且他的自信是盲目和荒谬的。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(study)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He spoke </a:t>
            </a:r>
            <a:r>
              <a:rPr lang="en-US" altLang="zh-CN">
                <a:latin typeface="+mn-ea"/>
                <a:sym typeface="+mn-ea"/>
              </a:rPr>
              <a:t>__________________________________________________________________________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, but he didn't, and his confidence was blind and ridiculous.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03365" y="2378075"/>
            <a:ext cx="40284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as if/as though they are about to win 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35705" y="3215005"/>
            <a:ext cx="72110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as if/as though he carried/were carrying the weight of the world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90820" y="3996055"/>
            <a:ext cx="57823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it would/might disappear in the next second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91740" y="4866005"/>
            <a:ext cx="7172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as if/as though he had studied everything about the topic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  <p:bldP spid="11" grpId="1"/>
      <p:bldP spid="9" grpId="0"/>
      <p:bldP spid="9" grpId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30" y="2131695"/>
            <a:ext cx="10899140" cy="29876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1473</Words>
  <Application>WPS 演示</Application>
  <PresentationFormat>宽屏</PresentationFormat>
  <Paragraphs>64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186</cp:revision>
  <dcterms:created xsi:type="dcterms:W3CDTF">2019-06-19T02:08:00Z</dcterms:created>
  <dcterms:modified xsi:type="dcterms:W3CDTF">2025-05-07T02:56:24Z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0E47ECF1ED2C44FDA28C9903A4E4EC49_13</vt:lpwstr>
  </property>
</Properties>
</file>