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6" r:id="rId3"/>
    <p:sldId id="266" r:id="rId4"/>
    <p:sldId id="257" r:id="rId5"/>
    <p:sldId id="262" r:id="rId6"/>
    <p:sldId id="271" r:id="rId7"/>
    <p:sldId id="293" r:id="rId8"/>
    <p:sldId id="294" r:id="rId10"/>
    <p:sldId id="265" r:id="rId11"/>
    <p:sldId id="295" r:id="rId12"/>
    <p:sldId id="296" r:id="rId13"/>
    <p:sldId id="297" r:id="rId14"/>
    <p:sldId id="278" r:id="rId15"/>
  </p:sldIdLst>
  <p:sldSz cx="12192000" cy="6858000"/>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0AF"/>
    <a:srgbClr val="FFFFFF"/>
    <a:srgbClr val="A54A97"/>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showGuides="1">
      <p:cViewPr varScale="1">
        <p:scale>
          <a:sx n="85" d="100"/>
          <a:sy n="85" d="100"/>
        </p:scale>
        <p:origin x="451" y="58"/>
      </p:cViewPr>
      <p:guideLst>
        <p:guide orient="horz" pos="2160"/>
        <p:guide pos="388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gs" Target="tags/tag77.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4.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76.xml"/><Relationship Id="rId2" Type="http://schemas.openxmlformats.org/officeDocument/2006/relationships/image" Target="../media/image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7.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3.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5" name="文本框 4"/>
          <p:cNvSpPr txBox="1"/>
          <p:nvPr/>
        </p:nvSpPr>
        <p:spPr>
          <a:xfrm>
            <a:off x="3064510" y="5234940"/>
            <a:ext cx="6063615" cy="645160"/>
          </a:xfrm>
          <a:prstGeom prst="rect">
            <a:avLst/>
          </a:prstGeom>
          <a:noFill/>
        </p:spPr>
        <p:txBody>
          <a:bodyPr wrap="square" rtlCol="0">
            <a:spAutoFit/>
          </a:bodyPr>
          <a:lstStyle/>
          <a:p>
            <a:pPr indent="0" algn="ctr" fontAlgn="auto">
              <a:lnSpc>
                <a:spcPct val="150000"/>
              </a:lnSpc>
            </a:pPr>
            <a:r>
              <a:rPr lang="zh-CN" altLang="en-US" sz="2400" b="1" dirty="0">
                <a:solidFill>
                  <a:schemeClr val="bg1"/>
                </a:solidFill>
                <a:latin typeface="黑体" panose="02010609060101010101" charset="-122"/>
                <a:ea typeface="黑体" panose="02010609060101010101" charset="-122"/>
                <a:cs typeface="黑体" panose="02010609060101010101" charset="-122"/>
              </a:rPr>
              <a:t>高中英语</a:t>
            </a:r>
            <a:endParaRPr lang="zh-CN" altLang="en-US" sz="2400" b="1" dirty="0">
              <a:solidFill>
                <a:schemeClr val="bg1"/>
              </a:solidFill>
              <a:latin typeface="黑体" panose="02010609060101010101" charset="-122"/>
              <a:ea typeface="黑体" panose="02010609060101010101" charset="-122"/>
              <a:cs typeface="黑体" panose="02010609060101010101" charset="-122"/>
            </a:endParaRPr>
          </a:p>
        </p:txBody>
      </p:sp>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6" name="文本框 15"/>
          <p:cNvSpPr txBox="1"/>
          <p:nvPr/>
        </p:nvSpPr>
        <p:spPr>
          <a:xfrm>
            <a:off x="741045" y="1151255"/>
            <a:ext cx="10844530" cy="2277745"/>
          </a:xfrm>
          <a:prstGeom prst="rect">
            <a:avLst/>
          </a:prstGeom>
        </p:spPr>
        <p:txBody>
          <a:bodyPr>
            <a:noAutofit/>
          </a:bodyPr>
          <a:p>
            <a:pPr marL="0" indent="279400" algn="l" defTabSz="266700">
              <a:lnSpc>
                <a:spcPct val="150000"/>
              </a:lnSpc>
              <a:spcBef>
                <a:spcPct val="0"/>
              </a:spcBef>
              <a:spcAft>
                <a:spcPct val="0"/>
              </a:spcAft>
            </a:pPr>
            <a:r>
              <a:rPr lang="zh-CN" altLang="en-US" b="1">
                <a:solidFill>
                  <a:srgbClr val="000000"/>
                </a:solidFill>
                <a:latin typeface="+mn-ea"/>
                <a:cs typeface="+mn-ea"/>
              </a:rPr>
              <a:t>三、词句升级</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1.Located in Sichuan Province, Jiuzhai Valley is a place of beautiful scenery.</a:t>
            </a:r>
            <a:r>
              <a:rPr lang="en-US" altLang="en-US">
                <a:solidFill>
                  <a:srgbClr val="000000"/>
                </a:solidFill>
                <a:latin typeface="+mn-ea"/>
                <a:cs typeface="+mn-ea"/>
              </a:rPr>
              <a:t>→</a:t>
            </a:r>
            <a:r>
              <a:rPr lang="en-US" altLang="zh-CN">
                <a:solidFill>
                  <a:srgbClr val="000000"/>
                </a:solidFill>
                <a:latin typeface="+mn-ea"/>
                <a:cs typeface="+mn-ea"/>
              </a:rPr>
              <a:t>Jiuzhai Valley, which is located in Sichuan Province, is a place of beautiful scenery.</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2.Take a deep breath. You will feel refreshed.</a:t>
            </a:r>
            <a:r>
              <a:rPr lang="en-US" altLang="en-US">
                <a:solidFill>
                  <a:srgbClr val="000000"/>
                </a:solidFill>
                <a:latin typeface="+mn-ea"/>
                <a:cs typeface="+mn-ea"/>
              </a:rPr>
              <a:t>→</a:t>
            </a:r>
            <a:r>
              <a:rPr lang="en-US" altLang="zh-CN">
                <a:solidFill>
                  <a:srgbClr val="000000"/>
                </a:solidFill>
                <a:latin typeface="+mn-ea"/>
                <a:cs typeface="+mn-ea"/>
              </a:rPr>
              <a:t>Taking a deep breath, you will feel refreshed.</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6" name="文本框 15"/>
          <p:cNvSpPr txBox="1"/>
          <p:nvPr/>
        </p:nvSpPr>
        <p:spPr>
          <a:xfrm>
            <a:off x="788670" y="1217930"/>
            <a:ext cx="10844530" cy="2277745"/>
          </a:xfrm>
          <a:prstGeom prst="rect">
            <a:avLst/>
          </a:prstGeom>
        </p:spPr>
        <p:txBody>
          <a:bodyPr>
            <a:noAutofit/>
          </a:bodyPr>
          <a:p>
            <a:pPr marL="0" indent="279400" algn="l" defTabSz="266700">
              <a:lnSpc>
                <a:spcPct val="150000"/>
              </a:lnSpc>
              <a:spcBef>
                <a:spcPct val="0"/>
              </a:spcBef>
              <a:spcAft>
                <a:spcPct val="0"/>
              </a:spcAft>
            </a:pPr>
            <a:r>
              <a:rPr lang="zh-CN" altLang="en-US" b="1">
                <a:solidFill>
                  <a:srgbClr val="000000"/>
                </a:solidFill>
                <a:latin typeface="+mn-ea"/>
                <a:cs typeface="+mn-ea"/>
              </a:rPr>
              <a:t>四、连句成篇</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If I were to introduce you to a famous tourist attraction in China, I would recommend Jiuzhai Valley to you.</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Jiuzhai Valley, which is located in Sichuan Province, is a place of beautiful scenery. The water there is crystal clear, and some lakes even colourful, making people feel like they are in the fairy tale. If lucky enough, you can spot pandas in the wild. The air is fresh because of the lush trees. Taking a deep breath, you will feel refreshed. In the valley below, you can attend a bonfire party and taste local cuisine in a town.</a:t>
            </a:r>
            <a:endParaRPr lang="en-US" altLang="zh-CN">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All in all, we warmly welcome your arrival and hope you'll have the chance to experience the charm of China firsthand.</a:t>
            </a:r>
            <a:endParaRPr lang="en-US" altLang="zh-CN">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5" name="文本框 4"/>
          <p:cNvSpPr txBox="1"/>
          <p:nvPr/>
        </p:nvSpPr>
        <p:spPr>
          <a:xfrm>
            <a:off x="958381" y="1106435"/>
            <a:ext cx="698969" cy="36933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pic>
        <p:nvPicPr>
          <p:cNvPr id="6" name="图片 5"/>
          <p:cNvPicPr>
            <a:picLocks noChangeAspect="1"/>
          </p:cNvPicPr>
          <p:nvPr/>
        </p:nvPicPr>
        <p:blipFill>
          <a:blip r:embed="rId2"/>
          <a:stretch>
            <a:fillRect/>
          </a:stretch>
        </p:blipFill>
        <p:spPr>
          <a:xfrm>
            <a:off x="850900" y="2094230"/>
            <a:ext cx="10631170" cy="3020695"/>
          </a:xfrm>
          <a:prstGeom prst="rect">
            <a:avLst/>
          </a:prstGeom>
        </p:spPr>
      </p:pic>
    </p:spTree>
    <p:custDataLst>
      <p:tags r:id="rId3"/>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4545106" y="1407459"/>
            <a:ext cx="3101788" cy="922020"/>
          </a:xfrm>
          <a:prstGeom prst="rect">
            <a:avLst/>
          </a:prstGeom>
          <a:noFill/>
        </p:spPr>
        <p:txBody>
          <a:bodyPr wrap="square" rtlCol="0">
            <a:spAutoFit/>
          </a:bodyPr>
          <a:lstStyle/>
          <a:p>
            <a:r>
              <a:rPr lang="zh-CN" altLang="en-US" sz="5400" b="1" dirty="0">
                <a:solidFill>
                  <a:srgbClr val="A54A97"/>
                </a:solidFill>
                <a:latin typeface="+mn-ea"/>
              </a:rPr>
              <a:t>写作攻略</a:t>
            </a:r>
            <a:endParaRPr lang="zh-CN" altLang="en-US" sz="5400" b="1" dirty="0">
              <a:solidFill>
                <a:srgbClr val="A54A97"/>
              </a:solidFill>
              <a:latin typeface="+mn-ea"/>
            </a:endParaRPr>
          </a:p>
        </p:txBody>
      </p:sp>
      <p:sp>
        <p:nvSpPr>
          <p:cNvPr id="3" name="文本框 2"/>
          <p:cNvSpPr txBox="1"/>
          <p:nvPr/>
        </p:nvSpPr>
        <p:spPr>
          <a:xfrm>
            <a:off x="2465294" y="2868706"/>
            <a:ext cx="7261411" cy="1445260"/>
          </a:xfrm>
          <a:prstGeom prst="rect">
            <a:avLst/>
          </a:prstGeom>
          <a:noFill/>
        </p:spPr>
        <p:txBody>
          <a:bodyPr wrap="square" rtlCol="0">
            <a:spAutoFit/>
          </a:bodyPr>
          <a:lstStyle/>
          <a:p>
            <a:pPr algn="ctr"/>
            <a:r>
              <a:rPr lang="zh-CN" altLang="en-US" sz="4400" b="1" dirty="0">
                <a:solidFill>
                  <a:srgbClr val="FFFFFF"/>
                </a:solidFill>
                <a:latin typeface="+mn-ea"/>
              </a:rPr>
              <a:t>小作文之技法点津：描述类说明文的写作技巧</a:t>
            </a:r>
            <a:endParaRPr lang="zh-CN" altLang="en-US" sz="4400" b="1" dirty="0">
              <a:solidFill>
                <a:srgbClr val="FFFFFF"/>
              </a:solidFill>
              <a:latin typeface="+mn-ea"/>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攻略识别</a:t>
            </a:r>
            <a:endParaRPr lang="zh-CN" altLang="en-US" sz="2400" dirty="0">
              <a:solidFill>
                <a:srgbClr val="FFFFFF"/>
              </a:solidFill>
            </a:endParaRPr>
          </a:p>
        </p:txBody>
      </p:sp>
      <p:sp>
        <p:nvSpPr>
          <p:cNvPr id="5" name="文本框 4"/>
          <p:cNvSpPr txBox="1"/>
          <p:nvPr/>
        </p:nvSpPr>
        <p:spPr>
          <a:xfrm>
            <a:off x="895350" y="2220595"/>
            <a:ext cx="10364470" cy="1753235"/>
          </a:xfrm>
          <a:prstGeom prst="rect">
            <a:avLst/>
          </a:prstGeom>
        </p:spPr>
        <p:txBody>
          <a:bodyPr wrap="square">
            <a:spAutoFit/>
          </a:bodyPr>
          <a:p>
            <a:pPr marL="50800" indent="279400" algn="just" defTabSz="266700" eaLnBrk="0" fontAlgn="auto">
              <a:lnSpc>
                <a:spcPct val="150000"/>
              </a:lnSpc>
              <a:spcBef>
                <a:spcPts val="1200"/>
              </a:spcBef>
              <a:spcAft>
                <a:spcPts val="800"/>
              </a:spcAft>
            </a:pPr>
            <a:r>
              <a:rPr lang="zh-CN" altLang="en-US">
                <a:solidFill>
                  <a:srgbClr val="000000"/>
                </a:solidFill>
                <a:latin typeface="+mn-ea"/>
                <a:cs typeface="+mn-ea"/>
              </a:rPr>
              <a:t>描述类说明文是近年来高考英语书面表达比较常见的一种类型，通常是对某人、某物、某地或做某事的方法进行客观介绍。近年来高考英语说明文的内容多集中在反映社会现象、介绍某个人、介绍某个地方或景点、指导如何做某事以及介绍某种新产品方面，要求学生能够按照一定的顺序进行介绍和说明，以达到实际应用和交际的目的。</a:t>
            </a:r>
            <a:endParaRPr lang="zh-CN" altLang="en-US">
              <a:solidFill>
                <a:srgbClr val="000000"/>
              </a:solidFill>
              <a:latin typeface="+mn-ea"/>
              <a:cs typeface="+mn-ea"/>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6" name="组合 5"/>
          <p:cNvGrpSpPr/>
          <p:nvPr/>
        </p:nvGrpSpPr>
        <p:grpSpPr>
          <a:xfrm>
            <a:off x="894080" y="120650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一</a:t>
              </a:r>
              <a:endParaRPr lang="zh-CN" altLang="en-US" b="1">
                <a:solidFill>
                  <a:schemeClr val="bg1"/>
                </a:solidFill>
              </a:endParaRPr>
            </a:p>
          </p:txBody>
        </p:sp>
      </p:grpSp>
      <p:sp>
        <p:nvSpPr>
          <p:cNvPr id="12" name="文本框 11"/>
          <p:cNvSpPr txBox="1"/>
          <p:nvPr/>
        </p:nvSpPr>
        <p:spPr>
          <a:xfrm>
            <a:off x="1506855" y="1177290"/>
            <a:ext cx="4118610" cy="460375"/>
          </a:xfrm>
          <a:prstGeom prst="rect">
            <a:avLst/>
          </a:prstGeom>
          <a:noFill/>
        </p:spPr>
        <p:txBody>
          <a:bodyPr wrap="square" rtlCol="0">
            <a:spAutoFit/>
          </a:bodyPr>
          <a:p>
            <a:r>
              <a:rPr lang="zh-CN" altLang="en-US" sz="2400" b="1"/>
              <a:t>审题定调</a:t>
            </a:r>
            <a:endParaRPr lang="zh-CN" altLang="en-US" sz="2400" b="1"/>
          </a:p>
        </p:txBody>
      </p:sp>
      <p:sp>
        <p:nvSpPr>
          <p:cNvPr id="4" name="文本框 3"/>
          <p:cNvSpPr txBox="1"/>
          <p:nvPr/>
        </p:nvSpPr>
        <p:spPr>
          <a:xfrm>
            <a:off x="798195" y="1706880"/>
            <a:ext cx="10681970" cy="1753235"/>
          </a:xfrm>
          <a:prstGeom prst="rect">
            <a:avLst/>
          </a:prstGeom>
        </p:spPr>
        <p:txBody>
          <a:bodyPr wrap="square">
            <a:spAutoFit/>
          </a:bodyPr>
          <a:p>
            <a:pPr indent="457200" fontAlgn="auto">
              <a:lnSpc>
                <a:spcPct val="150000"/>
              </a:lnSpc>
            </a:pPr>
            <a:r>
              <a:rPr lang="en-US" altLang="zh-CN" b="0" i="0">
                <a:solidFill>
                  <a:srgbClr val="404040"/>
                </a:solidFill>
                <a:latin typeface="+mn-ea"/>
                <a:cs typeface="+mn-ea"/>
              </a:rPr>
              <a:t>1.</a:t>
            </a:r>
            <a:r>
              <a:rPr lang="zh-CN" altLang="en-US" b="0" i="0">
                <a:solidFill>
                  <a:srgbClr val="404040"/>
                </a:solidFill>
                <a:latin typeface="+mn-ea"/>
                <a:cs typeface="+mn-ea"/>
              </a:rPr>
              <a:t>仔细审题，明确说明对象，抓住说明对象的主要特征。</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2.</a:t>
            </a:r>
            <a:r>
              <a:rPr lang="zh-CN" altLang="en-US" b="0" i="0">
                <a:solidFill>
                  <a:srgbClr val="404040"/>
                </a:solidFill>
                <a:latin typeface="+mn-ea"/>
                <a:cs typeface="+mn-ea"/>
              </a:rPr>
              <a:t>选择合理的说明顺序（时间顺序、空间顺序或逻辑顺序），分层次进行说明，注意条理清晰。</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3.</a:t>
            </a:r>
            <a:r>
              <a:rPr lang="zh-CN" altLang="en-US" b="0" i="0">
                <a:solidFill>
                  <a:srgbClr val="404040"/>
                </a:solidFill>
                <a:latin typeface="+mn-ea"/>
                <a:cs typeface="+mn-ea"/>
              </a:rPr>
              <a:t>选择恰当的说明方法，比如定义法、举例法、比较法和细节描述法等，不要遗漏主要内容。</a:t>
            </a:r>
            <a:endParaRPr lang="zh-CN" altLang="en-US" b="0" i="0">
              <a:solidFill>
                <a:srgbClr val="404040"/>
              </a:solidFill>
              <a:latin typeface="+mn-ea"/>
              <a:cs typeface="+mn-ea"/>
            </a:endParaRPr>
          </a:p>
          <a:p>
            <a:pPr indent="457200" fontAlgn="auto">
              <a:lnSpc>
                <a:spcPct val="150000"/>
              </a:lnSpc>
            </a:pPr>
            <a:r>
              <a:rPr lang="en-US" altLang="zh-CN" b="0" i="0">
                <a:solidFill>
                  <a:srgbClr val="404040"/>
                </a:solidFill>
                <a:latin typeface="+mn-ea"/>
                <a:cs typeface="+mn-ea"/>
              </a:rPr>
              <a:t>4.</a:t>
            </a:r>
            <a:r>
              <a:rPr lang="zh-CN" altLang="en-US" b="0" i="0">
                <a:solidFill>
                  <a:srgbClr val="404040"/>
                </a:solidFill>
                <a:latin typeface="+mn-ea"/>
                <a:cs typeface="+mn-ea"/>
              </a:rPr>
              <a:t>根据说明顺序及内容确定过渡词和恰当的句型结构。</a:t>
            </a:r>
            <a:endParaRPr lang="zh-CN" altLang="en-US" b="0" i="0">
              <a:solidFill>
                <a:srgbClr val="404040"/>
              </a:solidFill>
              <a:latin typeface="+mn-ea"/>
              <a:cs typeface="+mn-ea"/>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二</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谋篇布局</a:t>
            </a:r>
            <a:endParaRPr lang="zh-CN" altLang="en-US" sz="2400" b="1"/>
          </a:p>
        </p:txBody>
      </p:sp>
      <p:sp>
        <p:nvSpPr>
          <p:cNvPr id="13" name="文本框 12"/>
          <p:cNvSpPr txBox="1"/>
          <p:nvPr/>
        </p:nvSpPr>
        <p:spPr>
          <a:xfrm>
            <a:off x="884555" y="1579245"/>
            <a:ext cx="10566400" cy="2519045"/>
          </a:xfrm>
          <a:prstGeom prst="rect">
            <a:avLst/>
          </a:prstGeom>
        </p:spPr>
        <p:txBody>
          <a:bodyPr wrap="square">
            <a:spAutoFit/>
          </a:bodyPr>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写说明文宜采用</a:t>
            </a:r>
            <a:r>
              <a:rPr lang="zh-CN" altLang="en-US" b="1">
                <a:solidFill>
                  <a:srgbClr val="000000"/>
                </a:solidFill>
                <a:latin typeface="+mn-ea"/>
                <a:cs typeface="+mn-ea"/>
              </a:rPr>
              <a:t>三段式</a:t>
            </a:r>
            <a:r>
              <a:rPr lang="zh-CN" altLang="en-US">
                <a:solidFill>
                  <a:srgbClr val="000000"/>
                </a:solidFill>
                <a:latin typeface="+mn-ea"/>
                <a:cs typeface="+mn-ea"/>
              </a:rPr>
              <a:t>：</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第一段主要介绍要说明的对象及说明的目的。</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第二段介绍说明对象的主要特征或做某事的方法步骤，注意用词不要过于笼统，要通过细节描述和举例来说明。例如，描述景点时可以围绕地理位置、历史背景、主要特色、活动体验、个人感受等进行说明。</a:t>
            </a:r>
            <a:endParaRPr lang="zh-CN" altLang="en-US">
              <a:solidFill>
                <a:srgbClr val="000000"/>
              </a:solidFill>
              <a:latin typeface="+mn-ea"/>
              <a:cs typeface="+mn-ea"/>
            </a:endParaRPr>
          </a:p>
          <a:p>
            <a:pPr marL="33655" indent="457200" algn="l" defTabSz="266700" eaLnBrk="0" fontAlgn="base">
              <a:lnSpc>
                <a:spcPct val="130000"/>
              </a:lnSpc>
              <a:spcBef>
                <a:spcPts val="700"/>
              </a:spcBef>
              <a:spcAft>
                <a:spcPct val="0"/>
              </a:spcAft>
            </a:pPr>
            <a:r>
              <a:rPr lang="zh-CN" altLang="en-US">
                <a:solidFill>
                  <a:srgbClr val="000000"/>
                </a:solidFill>
                <a:latin typeface="+mn-ea"/>
                <a:cs typeface="+mn-ea"/>
              </a:rPr>
              <a:t>第三段进行总结概括。</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pSp>
        <p:nvGrpSpPr>
          <p:cNvPr id="9" name="组合 8"/>
          <p:cNvGrpSpPr/>
          <p:nvPr/>
        </p:nvGrpSpPr>
        <p:grpSpPr>
          <a:xfrm>
            <a:off x="884555" y="1101090"/>
            <a:ext cx="431165" cy="431165"/>
            <a:chOff x="1393" y="1839"/>
            <a:chExt cx="679" cy="679"/>
          </a:xfrm>
        </p:grpSpPr>
        <p:sp>
          <p:nvSpPr>
            <p:cNvPr id="10" name="椭圆 9"/>
            <p:cNvSpPr/>
            <p:nvPr/>
          </p:nvSpPr>
          <p:spPr>
            <a:xfrm>
              <a:off x="1393" y="1839"/>
              <a:ext cx="679" cy="679"/>
            </a:xfrm>
            <a:prstGeom prst="ellipse">
              <a:avLst/>
            </a:prstGeom>
            <a:solidFill>
              <a:srgbClr val="00A0AF"/>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1" name="文本框 10"/>
            <p:cNvSpPr txBox="1"/>
            <p:nvPr/>
          </p:nvSpPr>
          <p:spPr>
            <a:xfrm>
              <a:off x="1393" y="1893"/>
              <a:ext cx="528" cy="580"/>
            </a:xfrm>
            <a:prstGeom prst="rect">
              <a:avLst/>
            </a:prstGeom>
            <a:noFill/>
          </p:spPr>
          <p:txBody>
            <a:bodyPr wrap="square" rtlCol="0">
              <a:spAutoFit/>
            </a:bodyPr>
            <a:p>
              <a:r>
                <a:rPr lang="zh-CN" altLang="en-US" b="1">
                  <a:solidFill>
                    <a:schemeClr val="bg1"/>
                  </a:solidFill>
                </a:rPr>
                <a:t>三</a:t>
              </a:r>
              <a:endParaRPr lang="zh-CN" altLang="en-US" b="1">
                <a:solidFill>
                  <a:schemeClr val="bg1"/>
                </a:solidFill>
              </a:endParaRPr>
            </a:p>
          </p:txBody>
        </p:sp>
      </p:grpSp>
      <p:sp>
        <p:nvSpPr>
          <p:cNvPr id="12" name="文本框 11"/>
          <p:cNvSpPr txBox="1"/>
          <p:nvPr/>
        </p:nvSpPr>
        <p:spPr>
          <a:xfrm>
            <a:off x="1497330" y="1071880"/>
            <a:ext cx="4118610" cy="460375"/>
          </a:xfrm>
          <a:prstGeom prst="rect">
            <a:avLst/>
          </a:prstGeom>
          <a:noFill/>
        </p:spPr>
        <p:txBody>
          <a:bodyPr wrap="square" rtlCol="0">
            <a:spAutoFit/>
          </a:bodyPr>
          <a:p>
            <a:r>
              <a:rPr lang="zh-CN" altLang="en-US" sz="2400" b="1"/>
              <a:t>词句升级</a:t>
            </a:r>
            <a:endParaRPr lang="zh-CN" altLang="en-US" sz="2400" b="1"/>
          </a:p>
        </p:txBody>
      </p:sp>
      <p:graphicFrame>
        <p:nvGraphicFramePr>
          <p:cNvPr id="5" name="表格 4"/>
          <p:cNvGraphicFramePr/>
          <p:nvPr>
            <p:custDataLst>
              <p:tags r:id="rId2"/>
            </p:custDataLst>
          </p:nvPr>
        </p:nvGraphicFramePr>
        <p:xfrm>
          <a:off x="641985" y="1601470"/>
          <a:ext cx="11061065" cy="2999105"/>
        </p:xfrm>
        <a:graphic>
          <a:graphicData uri="http://schemas.openxmlformats.org/drawingml/2006/table">
            <a:tbl>
              <a:tblPr/>
              <a:tblGrid>
                <a:gridCol w="746760"/>
                <a:gridCol w="10314305"/>
              </a:tblGrid>
              <a:tr h="1000760">
                <a:tc>
                  <a:txBody>
                    <a:bodyPr/>
                    <a:p>
                      <a:pPr indent="0" algn="ctr" fontAlgn="auto">
                        <a:lnSpc>
                          <a:spcPct val="150000"/>
                        </a:lnSpc>
                        <a:spcBef>
                          <a:spcPct val="0"/>
                        </a:spcBef>
                        <a:spcAft>
                          <a:spcPct val="0"/>
                        </a:spcAft>
                      </a:pPr>
                      <a:r>
                        <a:rPr lang="zh-CN" sz="1400" b="1">
                          <a:solidFill>
                            <a:srgbClr val="000000"/>
                          </a:solidFill>
                          <a:latin typeface="+mn-ea"/>
                          <a:cs typeface="+mn-ea"/>
                        </a:rPr>
                        <a:t>第</a:t>
                      </a:r>
                      <a:r>
                        <a:rPr lang="zh-CN" altLang="en-US" sz="1400" b="1">
                          <a:solidFill>
                            <a:srgbClr val="000000"/>
                          </a:solidFill>
                          <a:latin typeface="+mn-ea"/>
                          <a:cs typeface="+mn-ea"/>
                        </a:rPr>
                        <a:t> </a:t>
                      </a:r>
                      <a:r>
                        <a:rPr lang="zh-CN" sz="1400" b="1">
                          <a:solidFill>
                            <a:srgbClr val="000000"/>
                          </a:solidFill>
                          <a:latin typeface="+mn-ea"/>
                          <a:cs typeface="+mn-ea"/>
                        </a:rPr>
                        <a:t>一</a:t>
                      </a:r>
                      <a:r>
                        <a:rPr lang="zh-CN" altLang="en-US" sz="1400" b="1">
                          <a:solidFill>
                            <a:srgbClr val="000000"/>
                          </a:solidFill>
                          <a:latin typeface="+mn-ea"/>
                          <a:cs typeface="+mn-ea"/>
                        </a:rPr>
                        <a:t> </a:t>
                      </a:r>
                      <a:r>
                        <a:rPr lang="zh-CN" sz="1400" b="1">
                          <a:solidFill>
                            <a:srgbClr val="000000"/>
                          </a:solidFill>
                          <a:latin typeface="+mn-ea"/>
                          <a:cs typeface="+mn-ea"/>
                        </a:rPr>
                        <a:t>段</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indent="0" algn="l" fontAlgn="auto">
                        <a:lnSpc>
                          <a:spcPct val="150000"/>
                        </a:lnSpc>
                        <a:spcBef>
                          <a:spcPct val="0"/>
                        </a:spcBef>
                        <a:spcAft>
                          <a:spcPct val="0"/>
                        </a:spcAft>
                      </a:pPr>
                      <a:r>
                        <a:rPr lang="en-US" altLang="zh-CN" sz="1400">
                          <a:solidFill>
                            <a:srgbClr val="000000"/>
                          </a:solidFill>
                          <a:latin typeface="+mn-ea"/>
                          <a:cs typeface="+mn-ea"/>
                        </a:rPr>
                        <a:t>①Nowadays more and more people are suffering…</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②With the development of…, there is an increasing need for…</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③As is known to all, China is well-known for its long history, possessing lots of amazing… which form the unique cultural name cards of China.</a:t>
                      </a: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1998345">
                <a:tc>
                  <a:txBody>
                    <a:bodyPr/>
                    <a:p>
                      <a:pPr indent="0" algn="ctr" fontAlgn="auto">
                        <a:lnSpc>
                          <a:spcPct val="150000"/>
                        </a:lnSpc>
                        <a:spcBef>
                          <a:spcPct val="0"/>
                        </a:spcBef>
                        <a:spcAft>
                          <a:spcPct val="0"/>
                        </a:spcAft>
                      </a:pPr>
                      <a:r>
                        <a:rPr lang="zh-CN" sz="1400" b="1">
                          <a:solidFill>
                            <a:srgbClr val="000000"/>
                          </a:solidFill>
                          <a:latin typeface="+mn-ea"/>
                          <a:cs typeface="+mn-ea"/>
                        </a:rPr>
                        <a:t>第</a:t>
                      </a:r>
                      <a:r>
                        <a:rPr lang="zh-CN" altLang="en-US" sz="1400" b="1">
                          <a:solidFill>
                            <a:srgbClr val="000000"/>
                          </a:solidFill>
                          <a:latin typeface="+mn-ea"/>
                          <a:cs typeface="+mn-ea"/>
                        </a:rPr>
                        <a:t> </a:t>
                      </a:r>
                      <a:r>
                        <a:rPr lang="zh-CN" sz="1400" b="1">
                          <a:solidFill>
                            <a:srgbClr val="000000"/>
                          </a:solidFill>
                          <a:latin typeface="+mn-ea"/>
                          <a:cs typeface="+mn-ea"/>
                        </a:rPr>
                        <a:t>二</a:t>
                      </a:r>
                      <a:r>
                        <a:rPr lang="zh-CN" altLang="en-US" sz="1400" b="1">
                          <a:solidFill>
                            <a:srgbClr val="000000"/>
                          </a:solidFill>
                          <a:latin typeface="+mn-ea"/>
                          <a:cs typeface="+mn-ea"/>
                        </a:rPr>
                        <a:t> </a:t>
                      </a:r>
                      <a:r>
                        <a:rPr lang="zh-CN" sz="1400" b="1">
                          <a:solidFill>
                            <a:srgbClr val="000000"/>
                          </a:solidFill>
                          <a:latin typeface="+mn-ea"/>
                          <a:cs typeface="+mn-ea"/>
                        </a:rPr>
                        <a:t>段</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indent="0" algn="l" fontAlgn="auto">
                        <a:lnSpc>
                          <a:spcPct val="150000"/>
                        </a:lnSpc>
                        <a:spcBef>
                          <a:spcPct val="0"/>
                        </a:spcBef>
                        <a:spcAft>
                          <a:spcPct val="0"/>
                        </a:spcAft>
                      </a:pPr>
                      <a:r>
                        <a:rPr lang="en-US" altLang="zh-CN" sz="1400">
                          <a:solidFill>
                            <a:srgbClr val="000000"/>
                          </a:solidFill>
                          <a:latin typeface="+mn-ea"/>
                          <a:cs typeface="+mn-ea"/>
                        </a:rPr>
                        <a:t>①It is high time that something should be done…</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②The change in… largely results from the fact that…</a:t>
                      </a:r>
                      <a:endParaRPr 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③There are several causes for this significant growth in…</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④With the functions of…, it enables us to…</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⑤Reading not only broadens our knowledge but also enhances our imagination.</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⑥The Internet provides instant access to information, making research easier and faster.</a:t>
                      </a:r>
                      <a:endParaRPr lang="en-US" altLang="zh-CN" sz="1400">
                        <a:solidFill>
                          <a:srgbClr val="000000"/>
                        </a:solidFill>
                        <a:latin typeface="+mn-ea"/>
                        <a:cs typeface="+mn-ea"/>
                      </a:endParaRPr>
                    </a:p>
                    <a:p>
                      <a:pPr indent="0" algn="l" fontAlgn="auto">
                        <a:lnSpc>
                          <a:spcPct val="110000"/>
                        </a:lnSpc>
                        <a:spcBef>
                          <a:spcPct val="0"/>
                        </a:spcBef>
                        <a:spcAft>
                          <a:spcPct val="0"/>
                        </a:spcAft>
                      </a:pP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grpSp>
        <p:nvGrpSpPr>
          <p:cNvPr id="6" name="组合 5"/>
          <p:cNvGrpSpPr/>
          <p:nvPr/>
        </p:nvGrpSpPr>
        <p:grpSpPr>
          <a:xfrm>
            <a:off x="5885180" y="3346876"/>
            <a:ext cx="1057910" cy="334219"/>
            <a:chOff x="1409" y="1885"/>
            <a:chExt cx="2058" cy="512"/>
          </a:xfrm>
        </p:grpSpPr>
        <p:sp>
          <p:nvSpPr>
            <p:cNvPr id="7" name="圆角矩形 1"/>
            <p:cNvSpPr/>
            <p:nvPr/>
          </p:nvSpPr>
          <p:spPr>
            <a:xfrm>
              <a:off x="1409" y="1885"/>
              <a:ext cx="1860" cy="512"/>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488" y="1906"/>
              <a:ext cx="1979" cy="470"/>
            </a:xfrm>
            <a:prstGeom prst="rect">
              <a:avLst/>
            </a:prstGeom>
            <a:noFill/>
          </p:spPr>
          <p:txBody>
            <a:bodyPr wrap="square" rtlCol="0">
              <a:spAutoFit/>
            </a:bodyPr>
            <a:p>
              <a:r>
                <a:rPr lang="zh-CN" altLang="en-US" sz="1400" b="1" dirty="0">
                  <a:solidFill>
                    <a:srgbClr val="FFFFFF"/>
                  </a:solidFill>
                </a:rPr>
                <a:t>佳句背诵</a:t>
              </a:r>
              <a:endParaRPr lang="zh-CN" altLang="en-US" sz="1400" b="1" dirty="0">
                <a:solidFill>
                  <a:srgbClr val="FFFFFF"/>
                </a:solidFill>
              </a:endParaRPr>
            </a:p>
          </p:txBody>
        </p:sp>
      </p:grpSp>
      <p:grpSp>
        <p:nvGrpSpPr>
          <p:cNvPr id="14" name="组合 13"/>
          <p:cNvGrpSpPr/>
          <p:nvPr/>
        </p:nvGrpSpPr>
        <p:grpSpPr>
          <a:xfrm>
            <a:off x="3397250" y="2588686"/>
            <a:ext cx="1057910" cy="334219"/>
            <a:chOff x="1409" y="1885"/>
            <a:chExt cx="2058" cy="512"/>
          </a:xfrm>
        </p:grpSpPr>
        <p:sp>
          <p:nvSpPr>
            <p:cNvPr id="15" name="圆角矩形 1"/>
            <p:cNvSpPr/>
            <p:nvPr/>
          </p:nvSpPr>
          <p:spPr>
            <a:xfrm>
              <a:off x="1409" y="1885"/>
              <a:ext cx="1860" cy="512"/>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6" name="文本框 15"/>
            <p:cNvSpPr txBox="1"/>
            <p:nvPr/>
          </p:nvSpPr>
          <p:spPr>
            <a:xfrm>
              <a:off x="1488" y="1906"/>
              <a:ext cx="1979" cy="470"/>
            </a:xfrm>
            <a:prstGeom prst="rect">
              <a:avLst/>
            </a:prstGeom>
            <a:noFill/>
          </p:spPr>
          <p:txBody>
            <a:bodyPr wrap="square" rtlCol="0">
              <a:spAutoFit/>
            </a:bodyPr>
            <a:p>
              <a:r>
                <a:rPr lang="zh-CN" altLang="en-US" sz="1400" b="1" dirty="0">
                  <a:solidFill>
                    <a:srgbClr val="FFFFFF"/>
                  </a:solidFill>
                </a:rPr>
                <a:t>佳句背诵</a:t>
              </a:r>
              <a:endParaRPr lang="zh-CN" altLang="en-US" sz="1400" b="1" dirty="0">
                <a:solidFill>
                  <a:srgbClr val="FFFFFF"/>
                </a:solidFill>
              </a:endParaRPr>
            </a:p>
          </p:txBody>
        </p:sp>
      </p:grpSp>
    </p:spTree>
    <p:custDataLst>
      <p:tags r:id="rId3"/>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攻略解读</a:t>
            </a:r>
            <a:endParaRPr lang="zh-CN" altLang="en-US" sz="2400" dirty="0">
              <a:solidFill>
                <a:srgbClr val="FFFFFF"/>
              </a:solidFill>
            </a:endParaRPr>
          </a:p>
        </p:txBody>
      </p:sp>
      <p:graphicFrame>
        <p:nvGraphicFramePr>
          <p:cNvPr id="5" name="表格 4"/>
          <p:cNvGraphicFramePr/>
          <p:nvPr>
            <p:custDataLst>
              <p:tags r:id="rId2"/>
            </p:custDataLst>
          </p:nvPr>
        </p:nvGraphicFramePr>
        <p:xfrm>
          <a:off x="651510" y="1774190"/>
          <a:ext cx="10974705" cy="3277235"/>
        </p:xfrm>
        <a:graphic>
          <a:graphicData uri="http://schemas.openxmlformats.org/drawingml/2006/table">
            <a:tbl>
              <a:tblPr/>
              <a:tblGrid>
                <a:gridCol w="740410"/>
                <a:gridCol w="10234295"/>
              </a:tblGrid>
              <a:tr h="2117725">
                <a:tc>
                  <a:txBody>
                    <a:bodyPr/>
                    <a:p>
                      <a:pPr indent="0" algn="ctr" fontAlgn="auto">
                        <a:lnSpc>
                          <a:spcPct val="150000"/>
                        </a:lnSpc>
                        <a:spcBef>
                          <a:spcPct val="0"/>
                        </a:spcBef>
                        <a:spcAft>
                          <a:spcPct val="0"/>
                        </a:spcAft>
                      </a:pPr>
                      <a:r>
                        <a:rPr lang="zh-CN" sz="1400" b="1">
                          <a:solidFill>
                            <a:srgbClr val="000000"/>
                          </a:solidFill>
                          <a:latin typeface="+mn-ea"/>
                          <a:cs typeface="+mn-ea"/>
                        </a:rPr>
                        <a:t>第</a:t>
                      </a:r>
                      <a:r>
                        <a:rPr lang="zh-CN" altLang="en-US" sz="1400" b="1">
                          <a:solidFill>
                            <a:srgbClr val="000000"/>
                          </a:solidFill>
                          <a:latin typeface="+mn-ea"/>
                          <a:cs typeface="+mn-ea"/>
                        </a:rPr>
                        <a:t> </a:t>
                      </a:r>
                      <a:r>
                        <a:rPr lang="zh-CN" sz="1400" b="1">
                          <a:solidFill>
                            <a:srgbClr val="000000"/>
                          </a:solidFill>
                          <a:latin typeface="+mn-ea"/>
                          <a:cs typeface="+mn-ea"/>
                        </a:rPr>
                        <a:t>二</a:t>
                      </a:r>
                      <a:r>
                        <a:rPr lang="zh-CN" altLang="en-US" sz="1400" b="1">
                          <a:solidFill>
                            <a:srgbClr val="000000"/>
                          </a:solidFill>
                          <a:latin typeface="+mn-ea"/>
                          <a:cs typeface="+mn-ea"/>
                        </a:rPr>
                        <a:t> </a:t>
                      </a:r>
                      <a:r>
                        <a:rPr lang="zh-CN" sz="1400" b="1">
                          <a:solidFill>
                            <a:srgbClr val="000000"/>
                          </a:solidFill>
                          <a:latin typeface="+mn-ea"/>
                          <a:cs typeface="+mn-ea"/>
                        </a:rPr>
                        <a:t>段</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indent="0" algn="l" fontAlgn="auto">
                        <a:lnSpc>
                          <a:spcPct val="150000"/>
                        </a:lnSpc>
                        <a:spcBef>
                          <a:spcPct val="0"/>
                        </a:spcBef>
                        <a:spcAft>
                          <a:spcPct val="0"/>
                        </a:spcAft>
                      </a:pPr>
                      <a:r>
                        <a:rPr lang="en-US" altLang="zh-CN" sz="1400">
                          <a:solidFill>
                            <a:srgbClr val="000000"/>
                          </a:solidFill>
                          <a:latin typeface="+mn-ea"/>
                          <a:cs typeface="+mn-ea"/>
                        </a:rPr>
                        <a:t>⑦The city skyline was a dazzling display of lights, with skyscrapers towering into the night sky.</a:t>
                      </a:r>
                      <a:r>
                        <a:rPr lang="zh-CN" sz="1400">
                          <a:solidFill>
                            <a:srgbClr val="000000"/>
                          </a:solidFill>
                          <a:latin typeface="+mn-ea"/>
                          <a:cs typeface="+mn-ea"/>
                        </a:rPr>
                        <a:t>这座城市的天际线灯火辉煌，</a:t>
                      </a:r>
                      <a:r>
                        <a:rPr lang="zh-CN" sz="1400">
                          <a:solidFill>
                            <a:srgbClr val="000000"/>
                          </a:solidFill>
                          <a:latin typeface="+mn-ea"/>
                          <a:cs typeface="+mn-ea"/>
                        </a:rPr>
                        <a:t>摩天大楼高耸入夜空。</a:t>
                      </a:r>
                      <a:endParaRPr 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⑧The temple stood as a testament to the craftsmanship of the ancient times.</a:t>
                      </a:r>
                      <a:r>
                        <a:rPr lang="zh-CN" sz="1400">
                          <a:solidFill>
                            <a:srgbClr val="000000"/>
                          </a:solidFill>
                          <a:latin typeface="+mn-ea"/>
                          <a:cs typeface="+mn-ea"/>
                        </a:rPr>
                        <a:t>这座寺庙屹立不倒，</a:t>
                      </a:r>
                      <a:r>
                        <a:rPr lang="zh-CN" sz="1400">
                          <a:solidFill>
                            <a:srgbClr val="000000"/>
                          </a:solidFill>
                          <a:latin typeface="+mn-ea"/>
                          <a:cs typeface="+mn-ea"/>
                        </a:rPr>
                        <a:t>实为古代工艺水平的佐证。</a:t>
                      </a:r>
                      <a:endParaRPr lang="zh-CN" sz="1400">
                        <a:solidFill>
                          <a:srgbClr val="000000"/>
                        </a:solidFill>
                        <a:latin typeface="+mn-ea"/>
                        <a:cs typeface="+mn-ea"/>
                      </a:endParaRPr>
                    </a:p>
                    <a:p>
                      <a:pPr indent="0" algn="l" fontAlgn="auto">
                        <a:lnSpc>
                          <a:spcPct val="150000"/>
                        </a:lnSpc>
                        <a:spcBef>
                          <a:spcPct val="0"/>
                        </a:spcBef>
                        <a:spcAft>
                          <a:spcPct val="0"/>
                        </a:spcAft>
                      </a:pPr>
                      <a:r>
                        <a:rPr lang="zh-CN" altLang="en-US" sz="1400">
                          <a:solidFill>
                            <a:srgbClr val="000000"/>
                          </a:solidFill>
                          <a:latin typeface="+mn-ea"/>
                          <a:cs typeface="+mn-ea"/>
                        </a:rPr>
                        <a:t> </a:t>
                      </a:r>
                      <a:endParaRPr lang="zh-CN" altLang="en-US" sz="1400">
                        <a:solidFill>
                          <a:srgbClr val="000000"/>
                        </a:solidFill>
                        <a:latin typeface="+mn-ea"/>
                        <a:cs typeface="+mn-ea"/>
                      </a:endParaRPr>
                    </a:p>
                    <a:p>
                      <a:pPr indent="0" algn="l" fontAlgn="auto">
                        <a:lnSpc>
                          <a:spcPct val="150000"/>
                        </a:lnSpc>
                        <a:spcBef>
                          <a:spcPct val="0"/>
                        </a:spcBef>
                        <a:spcAft>
                          <a:spcPct val="0"/>
                        </a:spcAft>
                      </a:pPr>
                      <a:r>
                        <a:rPr lang="zh-CN" sz="1400" b="1">
                          <a:solidFill>
                            <a:srgbClr val="000000"/>
                          </a:solidFill>
                          <a:latin typeface="+mn-ea"/>
                          <a:cs typeface="+mn-ea"/>
                        </a:rPr>
                        <a:t>【过渡词】</a:t>
                      </a:r>
                      <a:endParaRPr lang="zh-CN" sz="1400" b="1">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on the contrary </a:t>
                      </a:r>
                      <a:r>
                        <a:rPr lang="zh-CN" sz="1400">
                          <a:solidFill>
                            <a:srgbClr val="000000"/>
                          </a:solidFill>
                          <a:latin typeface="+mn-ea"/>
                          <a:cs typeface="+mn-ea"/>
                        </a:rPr>
                        <a:t>恰恰相反；</a:t>
                      </a:r>
                      <a:r>
                        <a:rPr lang="en-US" altLang="zh-CN" sz="1400">
                          <a:solidFill>
                            <a:srgbClr val="000000"/>
                          </a:solidFill>
                          <a:latin typeface="+mn-ea"/>
                          <a:cs typeface="+mn-ea"/>
                        </a:rPr>
                        <a:t>however</a:t>
                      </a:r>
                      <a:r>
                        <a:rPr lang="zh-CN" sz="1400">
                          <a:solidFill>
                            <a:srgbClr val="000000"/>
                          </a:solidFill>
                          <a:latin typeface="+mn-ea"/>
                          <a:cs typeface="+mn-ea"/>
                        </a:rPr>
                        <a:t>然而；</a:t>
                      </a:r>
                      <a:r>
                        <a:rPr lang="en-US" altLang="zh-CN" sz="1400">
                          <a:solidFill>
                            <a:srgbClr val="000000"/>
                          </a:solidFill>
                          <a:latin typeface="+mn-ea"/>
                          <a:cs typeface="+mn-ea"/>
                        </a:rPr>
                        <a:t>compare…to/with… </a:t>
                      </a:r>
                      <a:r>
                        <a:rPr lang="zh-CN" sz="1400">
                          <a:solidFill>
                            <a:srgbClr val="000000"/>
                          </a:solidFill>
                          <a:latin typeface="+mn-ea"/>
                          <a:cs typeface="+mn-ea"/>
                        </a:rPr>
                        <a:t>将</a:t>
                      </a:r>
                      <a:r>
                        <a:rPr lang="en-US" altLang="zh-CN" sz="1400">
                          <a:solidFill>
                            <a:srgbClr val="000000"/>
                          </a:solidFill>
                          <a:latin typeface="+mn-ea"/>
                          <a:cs typeface="+mn-ea"/>
                        </a:rPr>
                        <a:t>……</a:t>
                      </a:r>
                      <a:r>
                        <a:rPr lang="zh-CN" sz="1400">
                          <a:solidFill>
                            <a:srgbClr val="000000"/>
                          </a:solidFill>
                          <a:latin typeface="+mn-ea"/>
                          <a:cs typeface="+mn-ea"/>
                        </a:rPr>
                        <a:t>和</a:t>
                      </a:r>
                      <a:r>
                        <a:rPr lang="en-US" altLang="zh-CN" sz="1400">
                          <a:solidFill>
                            <a:srgbClr val="000000"/>
                          </a:solidFill>
                          <a:latin typeface="+mn-ea"/>
                          <a:cs typeface="+mn-ea"/>
                        </a:rPr>
                        <a:t>……</a:t>
                      </a:r>
                      <a:r>
                        <a:rPr lang="zh-CN" sz="1400">
                          <a:solidFill>
                            <a:srgbClr val="000000"/>
                          </a:solidFill>
                          <a:latin typeface="+mn-ea"/>
                          <a:cs typeface="+mn-ea"/>
                        </a:rPr>
                        <a:t>进行比较；</a:t>
                      </a:r>
                      <a:r>
                        <a:rPr lang="en-US" altLang="zh-CN" sz="1400">
                          <a:solidFill>
                            <a:srgbClr val="000000"/>
                          </a:solidFill>
                          <a:latin typeface="+mn-ea"/>
                          <a:cs typeface="+mn-ea"/>
                        </a:rPr>
                        <a:t>in contrast to/with</a:t>
                      </a:r>
                      <a:r>
                        <a:rPr lang="zh-CN" sz="1400">
                          <a:solidFill>
                            <a:srgbClr val="000000"/>
                          </a:solidFill>
                          <a:latin typeface="+mn-ea"/>
                          <a:cs typeface="+mn-ea"/>
                        </a:rPr>
                        <a:t>和</a:t>
                      </a:r>
                      <a:r>
                        <a:rPr lang="en-US" altLang="zh-CN" sz="1400">
                          <a:solidFill>
                            <a:srgbClr val="000000"/>
                          </a:solidFill>
                          <a:latin typeface="+mn-ea"/>
                          <a:cs typeface="+mn-ea"/>
                        </a:rPr>
                        <a:t>……</a:t>
                      </a:r>
                      <a:r>
                        <a:rPr lang="zh-CN" sz="1400">
                          <a:solidFill>
                            <a:srgbClr val="000000"/>
                          </a:solidFill>
                          <a:latin typeface="+mn-ea"/>
                          <a:cs typeface="+mn-ea"/>
                        </a:rPr>
                        <a:t>形成对比；</a:t>
                      </a:r>
                      <a:r>
                        <a:rPr lang="en-US" altLang="zh-CN" sz="1400">
                          <a:solidFill>
                            <a:srgbClr val="000000"/>
                          </a:solidFill>
                          <a:latin typeface="+mn-ea"/>
                          <a:cs typeface="+mn-ea"/>
                        </a:rPr>
                        <a:t>the same as</a:t>
                      </a:r>
                      <a:r>
                        <a:rPr lang="zh-CN" sz="1400">
                          <a:solidFill>
                            <a:srgbClr val="000000"/>
                          </a:solidFill>
                          <a:latin typeface="+mn-ea"/>
                          <a:cs typeface="+mn-ea"/>
                        </a:rPr>
                        <a:t>和</a:t>
                      </a:r>
                      <a:r>
                        <a:rPr lang="en-US" altLang="zh-CN" sz="1400">
                          <a:solidFill>
                            <a:srgbClr val="000000"/>
                          </a:solidFill>
                          <a:latin typeface="+mn-ea"/>
                          <a:cs typeface="+mn-ea"/>
                        </a:rPr>
                        <a:t>……</a:t>
                      </a:r>
                      <a:r>
                        <a:rPr lang="zh-CN" sz="1400">
                          <a:solidFill>
                            <a:srgbClr val="000000"/>
                          </a:solidFill>
                          <a:latin typeface="+mn-ea"/>
                          <a:cs typeface="+mn-ea"/>
                        </a:rPr>
                        <a:t>一样；</a:t>
                      </a:r>
                      <a:r>
                        <a:rPr lang="en-US" altLang="zh-CN" sz="1400">
                          <a:solidFill>
                            <a:srgbClr val="000000"/>
                          </a:solidFill>
                          <a:latin typeface="+mn-ea"/>
                          <a:cs typeface="+mn-ea"/>
                        </a:rPr>
                        <a:t>similar to </a:t>
                      </a:r>
                      <a:r>
                        <a:rPr lang="zh-CN" sz="1400">
                          <a:solidFill>
                            <a:srgbClr val="000000"/>
                          </a:solidFill>
                          <a:latin typeface="+mn-ea"/>
                          <a:cs typeface="+mn-ea"/>
                        </a:rPr>
                        <a:t>和</a:t>
                      </a:r>
                      <a:r>
                        <a:rPr lang="en-US" altLang="zh-CN" sz="1400">
                          <a:solidFill>
                            <a:srgbClr val="000000"/>
                          </a:solidFill>
                          <a:latin typeface="+mn-ea"/>
                          <a:cs typeface="+mn-ea"/>
                        </a:rPr>
                        <a:t>……</a:t>
                      </a:r>
                      <a:r>
                        <a:rPr lang="zh-CN" sz="1400">
                          <a:solidFill>
                            <a:srgbClr val="000000"/>
                          </a:solidFill>
                          <a:latin typeface="+mn-ea"/>
                          <a:cs typeface="+mn-ea"/>
                        </a:rPr>
                        <a:t>相似；</a:t>
                      </a:r>
                      <a:r>
                        <a:rPr lang="en-US" altLang="zh-CN" sz="1400">
                          <a:solidFill>
                            <a:srgbClr val="000000"/>
                          </a:solidFill>
                          <a:latin typeface="+mn-ea"/>
                          <a:cs typeface="+mn-ea"/>
                        </a:rPr>
                        <a:t>different from</a:t>
                      </a:r>
                      <a:r>
                        <a:rPr lang="zh-CN" sz="1400">
                          <a:solidFill>
                            <a:srgbClr val="000000"/>
                          </a:solidFill>
                          <a:latin typeface="+mn-ea"/>
                          <a:cs typeface="+mn-ea"/>
                        </a:rPr>
                        <a:t>和</a:t>
                      </a:r>
                      <a:r>
                        <a:rPr lang="en-US" altLang="zh-CN" sz="1400">
                          <a:solidFill>
                            <a:srgbClr val="000000"/>
                          </a:solidFill>
                          <a:latin typeface="+mn-ea"/>
                          <a:cs typeface="+mn-ea"/>
                        </a:rPr>
                        <a:t>……</a:t>
                      </a:r>
                      <a:r>
                        <a:rPr lang="zh-CN" sz="1400">
                          <a:solidFill>
                            <a:srgbClr val="000000"/>
                          </a:solidFill>
                          <a:latin typeface="+mn-ea"/>
                          <a:cs typeface="+mn-ea"/>
                        </a:rPr>
                        <a:t>不同；</a:t>
                      </a:r>
                      <a:r>
                        <a:rPr lang="en-US" altLang="zh-CN" sz="1400">
                          <a:solidFill>
                            <a:srgbClr val="000000"/>
                          </a:solidFill>
                          <a:latin typeface="+mn-ea"/>
                          <a:cs typeface="+mn-ea"/>
                        </a:rPr>
                        <a:t>more than </a:t>
                      </a:r>
                      <a:r>
                        <a:rPr lang="zh-CN" sz="1400">
                          <a:solidFill>
                            <a:srgbClr val="000000"/>
                          </a:solidFill>
                          <a:latin typeface="+mn-ea"/>
                          <a:cs typeface="+mn-ea"/>
                        </a:rPr>
                        <a:t>不仅仅；</a:t>
                      </a:r>
                      <a:r>
                        <a:rPr lang="en-US" altLang="zh-CN" sz="1400">
                          <a:solidFill>
                            <a:srgbClr val="000000"/>
                          </a:solidFill>
                          <a:latin typeface="+mn-ea"/>
                          <a:cs typeface="+mn-ea"/>
                        </a:rPr>
                        <a:t>in a word/in short </a:t>
                      </a:r>
                      <a:r>
                        <a:rPr lang="zh-CN" sz="1400">
                          <a:solidFill>
                            <a:srgbClr val="000000"/>
                          </a:solidFill>
                          <a:latin typeface="+mn-ea"/>
                          <a:cs typeface="+mn-ea"/>
                        </a:rPr>
                        <a:t>总之；</a:t>
                      </a:r>
                      <a:r>
                        <a:rPr lang="en-US" altLang="zh-CN" sz="1400">
                          <a:solidFill>
                            <a:srgbClr val="000000"/>
                          </a:solidFill>
                          <a:latin typeface="+mn-ea"/>
                          <a:cs typeface="+mn-ea"/>
                        </a:rPr>
                        <a:t>generally speaking </a:t>
                      </a:r>
                      <a:r>
                        <a:rPr lang="zh-CN" sz="1400">
                          <a:solidFill>
                            <a:srgbClr val="000000"/>
                          </a:solidFill>
                          <a:latin typeface="+mn-ea"/>
                          <a:cs typeface="+mn-ea"/>
                        </a:rPr>
                        <a:t>一般来说</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r h="973455">
                <a:tc>
                  <a:txBody>
                    <a:bodyPr/>
                    <a:p>
                      <a:pPr indent="0" algn="ctr" fontAlgn="auto">
                        <a:lnSpc>
                          <a:spcPct val="150000"/>
                        </a:lnSpc>
                        <a:spcBef>
                          <a:spcPct val="0"/>
                        </a:spcBef>
                        <a:spcAft>
                          <a:spcPct val="0"/>
                        </a:spcAft>
                      </a:pPr>
                      <a:r>
                        <a:rPr lang="zh-CN" sz="1400" b="1">
                          <a:solidFill>
                            <a:srgbClr val="000000"/>
                          </a:solidFill>
                          <a:latin typeface="+mn-ea"/>
                          <a:cs typeface="+mn-ea"/>
                        </a:rPr>
                        <a:t>第</a:t>
                      </a:r>
                      <a:r>
                        <a:rPr lang="zh-CN" altLang="en-US" sz="1400" b="1">
                          <a:solidFill>
                            <a:srgbClr val="000000"/>
                          </a:solidFill>
                          <a:latin typeface="+mn-ea"/>
                          <a:cs typeface="+mn-ea"/>
                        </a:rPr>
                        <a:t> </a:t>
                      </a:r>
                      <a:r>
                        <a:rPr lang="zh-CN" sz="1400" b="1">
                          <a:solidFill>
                            <a:srgbClr val="000000"/>
                          </a:solidFill>
                          <a:latin typeface="+mn-ea"/>
                          <a:cs typeface="+mn-ea"/>
                        </a:rPr>
                        <a:t>三</a:t>
                      </a:r>
                      <a:r>
                        <a:rPr lang="zh-CN" altLang="en-US" sz="1400" b="1">
                          <a:solidFill>
                            <a:srgbClr val="000000"/>
                          </a:solidFill>
                          <a:latin typeface="+mn-ea"/>
                          <a:cs typeface="+mn-ea"/>
                        </a:rPr>
                        <a:t> </a:t>
                      </a:r>
                      <a:r>
                        <a:rPr lang="zh-CN" sz="1400" b="1">
                          <a:solidFill>
                            <a:srgbClr val="000000"/>
                          </a:solidFill>
                          <a:latin typeface="+mn-ea"/>
                          <a:cs typeface="+mn-ea"/>
                        </a:rPr>
                        <a:t>段</a:t>
                      </a:r>
                      <a:endParaRPr lang="zh-CN" sz="1400" b="1">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c>
                  <a:txBody>
                    <a:bodyPr/>
                    <a:p>
                      <a:pPr indent="0" algn="l" fontAlgn="auto">
                        <a:lnSpc>
                          <a:spcPct val="150000"/>
                        </a:lnSpc>
                        <a:spcBef>
                          <a:spcPct val="0"/>
                        </a:spcBef>
                        <a:spcAft>
                          <a:spcPct val="0"/>
                        </a:spcAft>
                      </a:pPr>
                      <a:r>
                        <a:rPr lang="en-US" altLang="zh-CN" sz="1400">
                          <a:solidFill>
                            <a:srgbClr val="000000"/>
                          </a:solidFill>
                          <a:latin typeface="+mn-ea"/>
                          <a:cs typeface="+mn-ea"/>
                        </a:rPr>
                        <a:t>①In summary, … have become an indispensable part of our lives.</a:t>
                      </a:r>
                      <a:endParaRPr lang="en-US" altLang="zh-CN" sz="1400">
                        <a:solidFill>
                          <a:srgbClr val="000000"/>
                        </a:solidFill>
                        <a:latin typeface="+mn-ea"/>
                        <a:cs typeface="+mn-ea"/>
                      </a:endParaRPr>
                    </a:p>
                    <a:p>
                      <a:pPr indent="0" algn="l" fontAlgn="auto">
                        <a:lnSpc>
                          <a:spcPct val="150000"/>
                        </a:lnSpc>
                        <a:spcBef>
                          <a:spcPct val="0"/>
                        </a:spcBef>
                        <a:spcAft>
                          <a:spcPct val="0"/>
                        </a:spcAft>
                      </a:pPr>
                      <a:r>
                        <a:rPr lang="en-US" altLang="zh-CN" sz="1400">
                          <a:solidFill>
                            <a:srgbClr val="000000"/>
                          </a:solidFill>
                          <a:latin typeface="+mn-ea"/>
                          <a:cs typeface="+mn-ea"/>
                        </a:rPr>
                        <a:t>②Judging from what I have written, a conclusion can be made that…</a:t>
                      </a:r>
                      <a:endParaRPr lang="zh-CN" sz="1400">
                        <a:solidFill>
                          <a:srgbClr val="000000"/>
                        </a:solidFill>
                        <a:latin typeface="+mn-ea"/>
                        <a:cs typeface="+mn-ea"/>
                      </a:endParaRPr>
                    </a:p>
                  </a:txBody>
                  <a:tcPr marL="6350" marR="6350" marT="63500" marB="0" anchor="t" anchorCtr="0">
                    <a:lnL w="9525" cap="flat" cmpd="sng">
                      <a:solidFill>
                        <a:srgbClr val="666666"/>
                      </a:solidFill>
                      <a:prstDash val="solid"/>
                      <a:headEnd type="none" w="med" len="med"/>
                      <a:tailEnd type="none" w="med" len="med"/>
                    </a:lnL>
                    <a:lnR w="9525" cap="flat" cmpd="sng">
                      <a:solidFill>
                        <a:srgbClr val="666666"/>
                      </a:solidFill>
                      <a:prstDash val="solid"/>
                      <a:headEnd type="none" w="med" len="med"/>
                      <a:tailEnd type="none" w="med" len="med"/>
                    </a:lnR>
                    <a:lnT w="9525" cap="flat" cmpd="sng">
                      <a:solidFill>
                        <a:srgbClr val="666666"/>
                      </a:solidFill>
                      <a:prstDash val="solid"/>
                      <a:headEnd type="none" w="med" len="med"/>
                      <a:tailEnd type="none" w="med" len="med"/>
                    </a:lnT>
                    <a:lnB w="9525" cap="flat" cmpd="sng">
                      <a:solidFill>
                        <a:srgbClr val="666666"/>
                      </a:solidFill>
                      <a:prstDash val="solid"/>
                      <a:headEnd type="none" w="med" len="med"/>
                      <a:tailEnd type="none" w="med" len="med"/>
                    </a:lnB>
                    <a:noFill/>
                  </a:tcPr>
                </a:tc>
              </a:tr>
            </a:tbl>
          </a:graphicData>
        </a:graphic>
      </p:graphicFrame>
      <p:grpSp>
        <p:nvGrpSpPr>
          <p:cNvPr id="6" name="组合 5"/>
          <p:cNvGrpSpPr/>
          <p:nvPr/>
        </p:nvGrpSpPr>
        <p:grpSpPr>
          <a:xfrm>
            <a:off x="3155315" y="2168951"/>
            <a:ext cx="1057910" cy="334219"/>
            <a:chOff x="1409" y="1885"/>
            <a:chExt cx="2058" cy="512"/>
          </a:xfrm>
        </p:grpSpPr>
        <p:sp>
          <p:nvSpPr>
            <p:cNvPr id="7" name="圆角矩形 1"/>
            <p:cNvSpPr/>
            <p:nvPr/>
          </p:nvSpPr>
          <p:spPr>
            <a:xfrm>
              <a:off x="1409" y="1885"/>
              <a:ext cx="1860" cy="512"/>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文本框 7"/>
            <p:cNvSpPr txBox="1"/>
            <p:nvPr/>
          </p:nvSpPr>
          <p:spPr>
            <a:xfrm>
              <a:off x="1488" y="1906"/>
              <a:ext cx="1979" cy="470"/>
            </a:xfrm>
            <a:prstGeom prst="rect">
              <a:avLst/>
            </a:prstGeom>
            <a:noFill/>
          </p:spPr>
          <p:txBody>
            <a:bodyPr wrap="square" rtlCol="0">
              <a:spAutoFit/>
            </a:bodyPr>
            <a:p>
              <a:r>
                <a:rPr lang="zh-CN" altLang="en-US" sz="1400" b="1" dirty="0">
                  <a:solidFill>
                    <a:srgbClr val="FFFFFF"/>
                  </a:solidFill>
                </a:rPr>
                <a:t>佳句背诵</a:t>
              </a:r>
              <a:endParaRPr lang="zh-CN" altLang="en-US" sz="1400" b="1" dirty="0">
                <a:solidFill>
                  <a:srgbClr val="FFFFFF"/>
                </a:solidFill>
              </a:endParaRPr>
            </a:p>
          </p:txBody>
        </p:sp>
      </p:grpSp>
      <p:grpSp>
        <p:nvGrpSpPr>
          <p:cNvPr id="13" name="组合 12"/>
          <p:cNvGrpSpPr/>
          <p:nvPr/>
        </p:nvGrpSpPr>
        <p:grpSpPr>
          <a:xfrm>
            <a:off x="10568305" y="2819826"/>
            <a:ext cx="1057910" cy="334219"/>
            <a:chOff x="1409" y="1885"/>
            <a:chExt cx="2058" cy="512"/>
          </a:xfrm>
        </p:grpSpPr>
        <p:sp>
          <p:nvSpPr>
            <p:cNvPr id="14" name="圆角矩形 1"/>
            <p:cNvSpPr/>
            <p:nvPr/>
          </p:nvSpPr>
          <p:spPr>
            <a:xfrm>
              <a:off x="1409" y="1885"/>
              <a:ext cx="1860" cy="512"/>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nvSpPr>
          <p:spPr>
            <a:xfrm>
              <a:off x="1488" y="1906"/>
              <a:ext cx="1979" cy="470"/>
            </a:xfrm>
            <a:prstGeom prst="rect">
              <a:avLst/>
            </a:prstGeom>
            <a:noFill/>
          </p:spPr>
          <p:txBody>
            <a:bodyPr wrap="square" rtlCol="0">
              <a:spAutoFit/>
            </a:bodyPr>
            <a:p>
              <a:r>
                <a:rPr lang="zh-CN" altLang="en-US" sz="1400" b="1" dirty="0">
                  <a:solidFill>
                    <a:srgbClr val="FFFFFF"/>
                  </a:solidFill>
                </a:rPr>
                <a:t>佳句背诵</a:t>
              </a:r>
              <a:endParaRPr lang="zh-CN" altLang="en-US" sz="1400" b="1" dirty="0">
                <a:solidFill>
                  <a:srgbClr val="FFFFFF"/>
                </a:solidFill>
              </a:endParaRPr>
            </a:p>
          </p:txBody>
        </p:sp>
      </p:grpSp>
      <p:grpSp>
        <p:nvGrpSpPr>
          <p:cNvPr id="16" name="组合 15"/>
          <p:cNvGrpSpPr/>
          <p:nvPr/>
        </p:nvGrpSpPr>
        <p:grpSpPr>
          <a:xfrm>
            <a:off x="7322185" y="4821981"/>
            <a:ext cx="1057910" cy="334219"/>
            <a:chOff x="1409" y="1885"/>
            <a:chExt cx="2058" cy="512"/>
          </a:xfrm>
        </p:grpSpPr>
        <p:sp>
          <p:nvSpPr>
            <p:cNvPr id="17" name="圆角矩形 1"/>
            <p:cNvSpPr/>
            <p:nvPr/>
          </p:nvSpPr>
          <p:spPr>
            <a:xfrm>
              <a:off x="1409" y="1885"/>
              <a:ext cx="1860" cy="512"/>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1488" y="1906"/>
              <a:ext cx="1979" cy="470"/>
            </a:xfrm>
            <a:prstGeom prst="rect">
              <a:avLst/>
            </a:prstGeom>
            <a:noFill/>
          </p:spPr>
          <p:txBody>
            <a:bodyPr wrap="square" rtlCol="0">
              <a:spAutoFit/>
            </a:bodyPr>
            <a:p>
              <a:r>
                <a:rPr lang="zh-CN" altLang="en-US" sz="1400" b="1" dirty="0">
                  <a:solidFill>
                    <a:srgbClr val="FFFFFF"/>
                  </a:solidFill>
                </a:rPr>
                <a:t>佳句背诵</a:t>
              </a:r>
              <a:endParaRPr lang="zh-CN" altLang="en-US" sz="1400" b="1" dirty="0">
                <a:solidFill>
                  <a:srgbClr val="FFFFFF"/>
                </a:solidFill>
              </a:endParaRPr>
            </a:p>
          </p:txBody>
        </p:sp>
      </p:grpSp>
    </p:spTree>
    <p:custDataLst>
      <p:tags r:id="rId3"/>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grpSp>
        <p:nvGrpSpPr>
          <p:cNvPr id="6" name="组合 5"/>
          <p:cNvGrpSpPr/>
          <p:nvPr/>
        </p:nvGrpSpPr>
        <p:grpSpPr>
          <a:xfrm>
            <a:off x="894715" y="1071880"/>
            <a:ext cx="826770" cy="449580"/>
            <a:chOff x="1409" y="1688"/>
            <a:chExt cx="1302" cy="708"/>
          </a:xfrm>
        </p:grpSpPr>
        <p:sp>
          <p:nvSpPr>
            <p:cNvPr id="4" name="圆角矩形 1"/>
            <p:cNvSpPr/>
            <p:nvPr/>
          </p:nvSpPr>
          <p:spPr>
            <a:xfrm>
              <a:off x="1409" y="1688"/>
              <a:ext cx="1302" cy="709"/>
            </a:xfrm>
            <a:prstGeom prst="roundRect">
              <a:avLst/>
            </a:prstGeom>
            <a:solidFill>
              <a:srgbClr val="00A0AF"/>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5" name="文本框 4"/>
            <p:cNvSpPr txBox="1"/>
            <p:nvPr/>
          </p:nvSpPr>
          <p:spPr>
            <a:xfrm>
              <a:off x="1509" y="1742"/>
              <a:ext cx="1101" cy="582"/>
            </a:xfrm>
            <a:prstGeom prst="rect">
              <a:avLst/>
            </a:prstGeom>
            <a:noFill/>
          </p:spPr>
          <p:txBody>
            <a:bodyPr wrap="square" rtlCol="0">
              <a:spAutoFit/>
            </a:bodyPr>
            <a:lstStyle/>
            <a:p>
              <a:r>
                <a:rPr lang="zh-CN" altLang="en-US" b="1" dirty="0">
                  <a:solidFill>
                    <a:srgbClr val="FFFFFF"/>
                  </a:solidFill>
                </a:rPr>
                <a:t>示例</a:t>
              </a:r>
              <a:endParaRPr lang="zh-CN" altLang="en-US" b="1" dirty="0">
                <a:solidFill>
                  <a:srgbClr val="FFFFFF"/>
                </a:solidFill>
              </a:endParaRPr>
            </a:p>
          </p:txBody>
        </p:sp>
      </p:grpSp>
      <p:sp>
        <p:nvSpPr>
          <p:cNvPr id="16" name="文本框 15"/>
          <p:cNvSpPr txBox="1"/>
          <p:nvPr/>
        </p:nvSpPr>
        <p:spPr>
          <a:xfrm>
            <a:off x="750570" y="1464945"/>
            <a:ext cx="10844530" cy="2277745"/>
          </a:xfrm>
          <a:prstGeom prst="rect">
            <a:avLst/>
          </a:prstGeom>
        </p:spPr>
        <p:txBody>
          <a:bodyPr>
            <a:noAutofit/>
          </a:bodyPr>
          <a:p>
            <a:pPr marL="0" indent="279400" algn="l" defTabSz="266700">
              <a:lnSpc>
                <a:spcPct val="150000"/>
              </a:lnSpc>
              <a:spcBef>
                <a:spcPct val="0"/>
              </a:spcBef>
              <a:spcAft>
                <a:spcPct val="0"/>
              </a:spcAft>
            </a:pPr>
            <a:r>
              <a:rPr lang="zh-CN" altLang="en-US">
                <a:solidFill>
                  <a:srgbClr val="000000"/>
                </a:solidFill>
                <a:latin typeface="+mn-ea"/>
                <a:cs typeface="+mn-ea"/>
              </a:rPr>
              <a:t>中国地域辽阔，旅游资源丰富，既有历史悠久的古迹，也有风光秀丽的自然景观。假定你是某中学的学生李华，需要为学校里的美国交换生推荐一处中国的著名旅游景点。请你写一篇短文，内容包括：</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1.</a:t>
            </a:r>
            <a:r>
              <a:rPr lang="zh-CN" altLang="en-US">
                <a:solidFill>
                  <a:srgbClr val="000000"/>
                </a:solidFill>
                <a:latin typeface="+mn-ea"/>
                <a:cs typeface="+mn-ea"/>
              </a:rPr>
              <a:t>介绍景点；</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2.</a:t>
            </a:r>
            <a:r>
              <a:rPr lang="zh-CN" altLang="en-US">
                <a:solidFill>
                  <a:srgbClr val="000000"/>
                </a:solidFill>
                <a:latin typeface="+mn-ea"/>
                <a:cs typeface="+mn-ea"/>
              </a:rPr>
              <a:t>阐述推荐原因。</a:t>
            </a:r>
            <a:endParaRPr lang="zh-CN" altLang="en-US">
              <a:solidFill>
                <a:srgbClr val="000000"/>
              </a:solidFill>
              <a:latin typeface="+mn-ea"/>
              <a:cs typeface="+mn-ea"/>
            </a:endParaRPr>
          </a:p>
          <a:p>
            <a:pPr marL="0" indent="0" algn="l" defTabSz="266700">
              <a:lnSpc>
                <a:spcPct val="150000"/>
              </a:lnSpc>
              <a:spcBef>
                <a:spcPct val="0"/>
              </a:spcBef>
              <a:spcAft>
                <a:spcPct val="0"/>
              </a:spcAft>
            </a:pPr>
            <a:r>
              <a:rPr lang="zh-CN" altLang="en-US">
                <a:solidFill>
                  <a:srgbClr val="000000"/>
                </a:solidFill>
                <a:latin typeface="+mn-ea"/>
                <a:cs typeface="+mn-ea"/>
              </a:rPr>
              <a:t>注意：</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1.</a:t>
            </a:r>
            <a:r>
              <a:rPr lang="zh-CN" altLang="en-US">
                <a:solidFill>
                  <a:srgbClr val="000000"/>
                </a:solidFill>
                <a:latin typeface="+mn-ea"/>
                <a:cs typeface="+mn-ea"/>
              </a:rPr>
              <a:t>写作词数应为</a:t>
            </a:r>
            <a:r>
              <a:rPr lang="en-US" altLang="zh-CN">
                <a:solidFill>
                  <a:srgbClr val="000000"/>
                </a:solidFill>
                <a:latin typeface="+mn-ea"/>
                <a:cs typeface="+mn-ea"/>
              </a:rPr>
              <a:t>80</a:t>
            </a:r>
            <a:r>
              <a:rPr lang="zh-CN" altLang="en-US">
                <a:solidFill>
                  <a:srgbClr val="000000"/>
                </a:solidFill>
                <a:latin typeface="+mn-ea"/>
                <a:cs typeface="+mn-ea"/>
              </a:rPr>
              <a:t>个左右；</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en-US" altLang="zh-CN">
                <a:solidFill>
                  <a:srgbClr val="000000"/>
                </a:solidFill>
                <a:latin typeface="+mn-ea"/>
                <a:cs typeface="+mn-ea"/>
              </a:rPr>
              <a:t>2.</a:t>
            </a:r>
            <a:r>
              <a:rPr lang="zh-CN" altLang="en-US">
                <a:solidFill>
                  <a:srgbClr val="000000"/>
                </a:solidFill>
                <a:latin typeface="+mn-ea"/>
                <a:cs typeface="+mn-ea"/>
              </a:rPr>
              <a:t>可以适当增加细节，以使行文连贯。</a:t>
            </a:r>
            <a:r>
              <a:rPr lang="en-US" altLang="zh-CN">
                <a:solidFill>
                  <a:srgbClr val="000000"/>
                </a:solidFill>
                <a:latin typeface="+mn-ea"/>
                <a:cs typeface="+mn-ea"/>
              </a:rPr>
              <a:t>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a:t>
            </a:r>
            <a:endParaRPr lang="zh-CN" altLang="en-US">
              <a:solidFill>
                <a:srgbClr val="000000"/>
              </a:solidFill>
              <a:latin typeface="+mn-ea"/>
              <a:cs typeface="+mn-ea"/>
            </a:endParaRPr>
          </a:p>
          <a:p>
            <a:pPr marL="0" indent="279400" algn="l" defTabSz="266700">
              <a:lnSpc>
                <a:spcPct val="150000"/>
              </a:lnSpc>
              <a:spcBef>
                <a:spcPct val="0"/>
              </a:spcBef>
              <a:spcAft>
                <a:spcPct val="0"/>
              </a:spcAft>
            </a:pP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2" name="圆角矩形 1"/>
          <p:cNvSpPr/>
          <p:nvPr/>
        </p:nvSpPr>
        <p:spPr>
          <a:xfrm>
            <a:off x="516890" y="365760"/>
            <a:ext cx="2252345" cy="450215"/>
          </a:xfrm>
          <a:prstGeom prst="roundRect">
            <a:avLst/>
          </a:prstGeom>
          <a:solidFill>
            <a:srgbClr val="A54A97"/>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3" name="文本框 2"/>
          <p:cNvSpPr txBox="1"/>
          <p:nvPr/>
        </p:nvSpPr>
        <p:spPr>
          <a:xfrm>
            <a:off x="894509" y="368245"/>
            <a:ext cx="1497106" cy="461665"/>
          </a:xfrm>
          <a:prstGeom prst="rect">
            <a:avLst/>
          </a:prstGeom>
          <a:noFill/>
        </p:spPr>
        <p:txBody>
          <a:bodyPr wrap="square" rtlCol="0">
            <a:spAutoFit/>
          </a:bodyPr>
          <a:lstStyle/>
          <a:p>
            <a:r>
              <a:rPr lang="zh-CN" altLang="en-US" sz="2400" dirty="0">
                <a:solidFill>
                  <a:srgbClr val="FFFFFF"/>
                </a:solidFill>
              </a:rPr>
              <a:t>攻略应用</a:t>
            </a:r>
            <a:endParaRPr lang="zh-CN" altLang="en-US" sz="2400" dirty="0">
              <a:solidFill>
                <a:srgbClr val="FFFFFF"/>
              </a:solidFill>
            </a:endParaRPr>
          </a:p>
        </p:txBody>
      </p:sp>
      <p:sp>
        <p:nvSpPr>
          <p:cNvPr id="16" name="文本框 15"/>
          <p:cNvSpPr txBox="1"/>
          <p:nvPr/>
        </p:nvSpPr>
        <p:spPr>
          <a:xfrm>
            <a:off x="741045" y="1151255"/>
            <a:ext cx="10844530" cy="2277745"/>
          </a:xfrm>
          <a:prstGeom prst="rect">
            <a:avLst/>
          </a:prstGeom>
        </p:spPr>
        <p:txBody>
          <a:bodyPr>
            <a:noAutofit/>
          </a:bodyPr>
          <a:p>
            <a:pPr marL="0" indent="279400" algn="l" defTabSz="266700">
              <a:lnSpc>
                <a:spcPct val="150000"/>
              </a:lnSpc>
              <a:spcBef>
                <a:spcPct val="0"/>
              </a:spcBef>
              <a:spcAft>
                <a:spcPct val="0"/>
              </a:spcAft>
            </a:pPr>
            <a:r>
              <a:rPr lang="zh-CN" altLang="en-US" b="1">
                <a:solidFill>
                  <a:srgbClr val="000000"/>
                </a:solidFill>
                <a:latin typeface="+mn-ea"/>
                <a:cs typeface="+mn-ea"/>
              </a:rPr>
              <a:t>一、审题定调</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体裁：说明文</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时态：以一般现在时为主</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人称：以第三人称为主</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b="1">
                <a:solidFill>
                  <a:srgbClr val="000000"/>
                </a:solidFill>
                <a:latin typeface="+mn-ea"/>
                <a:cs typeface="+mn-ea"/>
              </a:rPr>
              <a:t>二、谋篇布局</a:t>
            </a:r>
            <a:endParaRPr lang="zh-CN" altLang="en-US" b="1">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第一段：说明要介绍的旅游景点</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第二段：介绍景点并阐述推荐的原因</a:t>
            </a:r>
            <a:endParaRPr lang="zh-CN" altLang="en-US">
              <a:solidFill>
                <a:srgbClr val="000000"/>
              </a:solidFill>
              <a:latin typeface="+mn-ea"/>
              <a:cs typeface="+mn-ea"/>
            </a:endParaRPr>
          </a:p>
          <a:p>
            <a:pPr marL="0" indent="279400" algn="l" defTabSz="266700">
              <a:lnSpc>
                <a:spcPct val="150000"/>
              </a:lnSpc>
              <a:spcBef>
                <a:spcPct val="0"/>
              </a:spcBef>
              <a:spcAft>
                <a:spcPct val="0"/>
              </a:spcAft>
            </a:pPr>
            <a:r>
              <a:rPr lang="zh-CN" altLang="en-US">
                <a:solidFill>
                  <a:srgbClr val="000000"/>
                </a:solidFill>
                <a:latin typeface="+mn-ea"/>
                <a:cs typeface="+mn-ea"/>
              </a:rPr>
              <a:t>第三段：总结概括</a:t>
            </a:r>
            <a:endParaRPr lang="zh-CN" altLang="en-US">
              <a:solidFill>
                <a:srgbClr val="000000"/>
              </a:solidFill>
              <a:latin typeface="+mn-ea"/>
              <a:cs typeface="+mn-ea"/>
            </a:endParaRPr>
          </a:p>
        </p:txBody>
      </p:sp>
    </p:spTree>
    <p:custDataLst>
      <p:tags r:id="rId2"/>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TABLE_ENDDRAG_ORIGIN_RECT" val="870*213"/>
  <p:tag name="TABLE_ENDDRAG_RECT" val="50*126*870*213"/>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TABLE_ENDDRAG_ORIGIN_RECT" val="864*301"/>
  <p:tag name="TABLE_ENDDRAG_RECT" val="51*139*864*30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COMMONDATA" val="eyJoZGlkIjoiMDkxZjZiMGUxZjVhNWRlODlmODBiNjlkN2UzMjcxZD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3256</Words>
  <Application>WPS 演示</Application>
  <PresentationFormat>宽屏</PresentationFormat>
  <Paragraphs>119</Paragraphs>
  <Slides>12</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12</vt:i4>
      </vt:variant>
    </vt:vector>
  </HeadingPairs>
  <TitlesOfParts>
    <vt:vector size="21" baseType="lpstr">
      <vt:lpstr>Arial</vt:lpstr>
      <vt:lpstr>宋体</vt:lpstr>
      <vt:lpstr>Wingdings</vt:lpstr>
      <vt:lpstr>Wingdings</vt:lpstr>
      <vt:lpstr>黑体</vt:lpstr>
      <vt:lpstr>微软雅黑</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溦</cp:lastModifiedBy>
  <cp:revision>186</cp:revision>
  <dcterms:created xsi:type="dcterms:W3CDTF">2019-06-19T02:08:00Z</dcterms:created>
  <dcterms:modified xsi:type="dcterms:W3CDTF">2025-05-25T16:26:08Z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23D2FDC2C26340DBBA41055690F4729A_13</vt:lpwstr>
  </property>
</Properties>
</file>